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4"/>
  </p:sldMasterIdLst>
  <p:notesMasterIdLst>
    <p:notesMasterId r:id="rId26"/>
  </p:notesMasterIdLst>
  <p:sldIdLst>
    <p:sldId id="262" r:id="rId5"/>
    <p:sldId id="268" r:id="rId6"/>
    <p:sldId id="296" r:id="rId7"/>
    <p:sldId id="2147374717" r:id="rId8"/>
    <p:sldId id="2147374722" r:id="rId9"/>
    <p:sldId id="2147374711" r:id="rId10"/>
    <p:sldId id="270" r:id="rId11"/>
    <p:sldId id="278" r:id="rId12"/>
    <p:sldId id="2147374708" r:id="rId13"/>
    <p:sldId id="2147374709" r:id="rId14"/>
    <p:sldId id="281" r:id="rId15"/>
    <p:sldId id="289" r:id="rId16"/>
    <p:sldId id="2147374713" r:id="rId17"/>
    <p:sldId id="2147374710" r:id="rId18"/>
    <p:sldId id="2147374712" r:id="rId19"/>
    <p:sldId id="280" r:id="rId20"/>
    <p:sldId id="2147374716" r:id="rId21"/>
    <p:sldId id="282" r:id="rId22"/>
    <p:sldId id="2147374730" r:id="rId23"/>
    <p:sldId id="2147374731" r:id="rId24"/>
    <p:sldId id="267" r:id="rId25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2E1AB6-E689-44A4-B6FE-9A98BB6C7789}">
          <p14:sldIdLst>
            <p14:sldId id="262"/>
            <p14:sldId id="268"/>
            <p14:sldId id="296"/>
            <p14:sldId id="2147374717"/>
            <p14:sldId id="2147374722"/>
            <p14:sldId id="2147374711"/>
            <p14:sldId id="270"/>
            <p14:sldId id="278"/>
            <p14:sldId id="2147374708"/>
            <p14:sldId id="2147374709"/>
            <p14:sldId id="281"/>
            <p14:sldId id="289"/>
            <p14:sldId id="2147374713"/>
            <p14:sldId id="2147374710"/>
            <p14:sldId id="2147374712"/>
            <p14:sldId id="280"/>
            <p14:sldId id="2147374716"/>
            <p14:sldId id="282"/>
            <p14:sldId id="2147374730"/>
            <p14:sldId id="2147374731"/>
            <p14:sldId id="267"/>
          </p14:sldIdLst>
        </p14:section>
        <p14:section name="Backup" id="{0AC848F9-6CB9-4957-B206-67EE2F38311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147" userDrawn="1">
          <p15:clr>
            <a:srgbClr val="A4A3A4"/>
          </p15:clr>
        </p15:guide>
        <p15:guide id="2" pos="521" userDrawn="1">
          <p15:clr>
            <a:srgbClr val="A4A3A4"/>
          </p15:clr>
        </p15:guide>
        <p15:guide id="3" pos="7153" userDrawn="1">
          <p15:clr>
            <a:srgbClr val="A4A3A4"/>
          </p15:clr>
        </p15:guide>
        <p15:guide id="4" orient="horz" pos="900" userDrawn="1">
          <p15:clr>
            <a:srgbClr val="A4A3A4"/>
          </p15:clr>
        </p15:guide>
        <p15:guide id="5" orient="horz" pos="3149" userDrawn="1">
          <p15:clr>
            <a:srgbClr val="A4A3A4"/>
          </p15:clr>
        </p15:guide>
        <p15:guide id="6" pos="404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5B5C003-DFEA-EE37-B835-1476F3F93CDE}" name="David Bharucha" initials="DB" userId="S::dbharucha@milestonepharma.com::9a98783b-4bb4-429f-93b7-fc6369374a3b" providerId="AD"/>
  <p188:author id="{4C21E914-A7F8-2C57-715F-C679009B14C0}" name="CGedits" initials="CG" userId="CGedits" providerId="None"/>
  <p188:author id="{03880B3D-FA52-2CF0-6B4C-A8427D5F36AD}" name="Rezan Sahinkaya" initials="RS" userId="Rezan Sahinkaya" providerId="None"/>
  <p188:author id="{32C0BB44-F6AD-3F0D-65AA-39D4172AD04D}" name="Cadent" initials="MK" userId="Cadent" providerId="None"/>
  <p188:author id="{E1B5D15F-2390-AFA7-E9E7-9560458CB8EA}" name="David Wood" initials="DW" userId="S::dwood@milestonepharma.com::08829778-261f-4e5d-99b2-5c7d40ab930e" providerId="AD"/>
  <p188:author id="{8031B164-8683-222C-140F-9A4734EEEEB9}" name="jei9008@med.cornell.edu" initials="je" userId="S::urn:spo:guest#jei9008@med.cornell.edu::" providerId="AD"/>
  <p188:author id="{A7F1BC81-20AB-36EE-90EE-E3E64347354B}" name="Francis Plat" initials="FP" userId="S::fplat@milestonepharma.com::79881b48-b28b-40ae-8d16-3bb814b11372" providerId="AD"/>
  <p188:author id="{D1D80E94-F367-CD98-B834-99C7BAF6C6B8}" name="Silvia Shardonofsky" initials="SS" userId="S::sshardonofsky@milestonepharma.com::247a0c21-522d-4f10-b83f-f2240bf87097" providerId="AD"/>
  <p188:author id="{4960E69B-3905-FD44-C80B-B8A58EDE9FCF}" name="Barron, Stacy" initials="SB" userId="Barron, Stacy" providerId="None"/>
  <p188:author id="{57B598B9-E90B-A0BC-06AC-815DD378E294}" name="Veronica Lubkov" initials="VL" userId="S::vlubkov@milestonepharma.com::fc8dfb25-86ee-4086-b1f8-f089dcec8904" providerId="AD"/>
  <p188:author id="{E281A9C4-CCC8-F786-5A39-E798E25E044D}" name="James E. Ip" initials="JEI" userId="S::jei9008@med.cornell.edu::4eb8fe99-8b28-4ce1-91bb-b80aeb3863d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478"/>
    <a:srgbClr val="00205C"/>
    <a:srgbClr val="A5A5A5"/>
    <a:srgbClr val="D26828"/>
    <a:srgbClr val="DAD0EF"/>
    <a:srgbClr val="503291"/>
    <a:srgbClr val="DBD1F0"/>
    <a:srgbClr val="548235"/>
    <a:srgbClr val="C55A10"/>
    <a:srgbClr val="997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73" autoAdjust="0"/>
    <p:restoredTop sz="94796" autoAdjust="0"/>
  </p:normalViewPr>
  <p:slideViewPr>
    <p:cSldViewPr snapToGrid="0">
      <p:cViewPr varScale="1">
        <p:scale>
          <a:sx n="78" d="100"/>
          <a:sy n="78" d="100"/>
        </p:scale>
        <p:origin x="48" y="88"/>
      </p:cViewPr>
      <p:guideLst>
        <p:guide orient="horz" pos="1147"/>
        <p:guide pos="521"/>
        <p:guide pos="7153"/>
        <p:guide orient="horz" pos="900"/>
        <p:guide orient="horz" pos="3149"/>
        <p:guide pos="4043"/>
      </p:guideLst>
    </p:cSldViewPr>
  </p:slideViewPr>
  <p:outlineViewPr>
    <p:cViewPr>
      <p:scale>
        <a:sx n="33" d="100"/>
        <a:sy n="33" d="100"/>
      </p:scale>
      <p:origin x="0" y="-448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7" d="100"/>
          <a:sy n="47" d="100"/>
        </p:scale>
        <p:origin x="268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Bharucha" userId="9a98783b-4bb4-429f-93b7-fc6369374a3b" providerId="ADAL" clId="{04ABF52F-8B9D-48BC-AF56-6D6C43F091A4}"/>
    <pc:docChg chg="delSld modSection">
      <pc:chgData name="David Bharucha" userId="9a98783b-4bb4-429f-93b7-fc6369374a3b" providerId="ADAL" clId="{04ABF52F-8B9D-48BC-AF56-6D6C43F091A4}" dt="2022-04-30T00:42:50.181" v="5" actId="47"/>
      <pc:docMkLst>
        <pc:docMk/>
      </pc:docMkLst>
      <pc:sldChg chg="del">
        <pc:chgData name="David Bharucha" userId="9a98783b-4bb4-429f-93b7-fc6369374a3b" providerId="ADAL" clId="{04ABF52F-8B9D-48BC-AF56-6D6C43F091A4}" dt="2022-04-30T00:42:48.070" v="2" actId="47"/>
        <pc:sldMkLst>
          <pc:docMk/>
          <pc:sldMk cId="622554971" sldId="2147374719"/>
        </pc:sldMkLst>
      </pc:sldChg>
      <pc:sldChg chg="del">
        <pc:chgData name="David Bharucha" userId="9a98783b-4bb4-429f-93b7-fc6369374a3b" providerId="ADAL" clId="{04ABF52F-8B9D-48BC-AF56-6D6C43F091A4}" dt="2022-04-30T00:42:50.181" v="5" actId="47"/>
        <pc:sldMkLst>
          <pc:docMk/>
          <pc:sldMk cId="1212018679" sldId="2147374724"/>
        </pc:sldMkLst>
      </pc:sldChg>
      <pc:sldChg chg="del">
        <pc:chgData name="David Bharucha" userId="9a98783b-4bb4-429f-93b7-fc6369374a3b" providerId="ADAL" clId="{04ABF52F-8B9D-48BC-AF56-6D6C43F091A4}" dt="2022-04-30T00:42:47.074" v="1" actId="47"/>
        <pc:sldMkLst>
          <pc:docMk/>
          <pc:sldMk cId="262012083" sldId="2147374726"/>
        </pc:sldMkLst>
      </pc:sldChg>
      <pc:sldChg chg="del">
        <pc:chgData name="David Bharucha" userId="9a98783b-4bb4-429f-93b7-fc6369374a3b" providerId="ADAL" clId="{04ABF52F-8B9D-48BC-AF56-6D6C43F091A4}" dt="2022-04-30T00:42:46.149" v="0" actId="47"/>
        <pc:sldMkLst>
          <pc:docMk/>
          <pc:sldMk cId="1461997340" sldId="2147374727"/>
        </pc:sldMkLst>
      </pc:sldChg>
      <pc:sldChg chg="del">
        <pc:chgData name="David Bharucha" userId="9a98783b-4bb4-429f-93b7-fc6369374a3b" providerId="ADAL" clId="{04ABF52F-8B9D-48BC-AF56-6D6C43F091A4}" dt="2022-04-30T00:42:49.258" v="4" actId="47"/>
        <pc:sldMkLst>
          <pc:docMk/>
          <pc:sldMk cId="389573094" sldId="2147374728"/>
        </pc:sldMkLst>
      </pc:sldChg>
      <pc:sldChg chg="del">
        <pc:chgData name="David Bharucha" userId="9a98783b-4bb4-429f-93b7-fc6369374a3b" providerId="ADAL" clId="{04ABF52F-8B9D-48BC-AF56-6D6C43F091A4}" dt="2022-04-30T00:42:48.556" v="3" actId="47"/>
        <pc:sldMkLst>
          <pc:docMk/>
          <pc:sldMk cId="1174148415" sldId="214737472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explosion val="1"/>
          <c:dPt>
            <c:idx val="0"/>
            <c:bubble3D val="0"/>
            <c:explosion val="7"/>
            <c:spPr>
              <a:solidFill>
                <a:schemeClr val="accent1"/>
              </a:solidFill>
              <a:ln w="381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F8-4567-AC20-F8D03B64D82E}"/>
              </c:ext>
            </c:extLst>
          </c:dPt>
          <c:dPt>
            <c:idx val="1"/>
            <c:bubble3D val="0"/>
            <c:explosion val="0"/>
            <c:spPr>
              <a:solidFill>
                <a:schemeClr val="accent2"/>
              </a:solidFill>
              <a:ln w="381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F8-4567-AC20-F8D03B64D82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7F8-4567-AC20-F8D03B64D82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7F8-4567-AC20-F8D03B64D82E}"/>
              </c:ext>
            </c:extLst>
          </c:dPt>
          <c:dPt>
            <c:idx val="4"/>
            <c:bubble3D val="0"/>
            <c:spPr>
              <a:solidFill>
                <a:srgbClr val="DBD1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7F8-4567-AC20-F8D03B64D82E}"/>
              </c:ext>
            </c:extLst>
          </c:dPt>
          <c:dPt>
            <c:idx val="5"/>
            <c:bubble3D val="0"/>
            <c:spPr>
              <a:solidFill>
                <a:srgbClr val="54823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7F8-4567-AC20-F8D03B64D82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7F8-4567-AC20-F8D03B64D82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7F8-4567-AC20-F8D03B64D82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7F8-4567-AC20-F8D03B64D82E}"/>
              </c:ext>
            </c:extLst>
          </c:dPt>
          <c:dPt>
            <c:idx val="9"/>
            <c:bubble3D val="0"/>
            <c:spPr>
              <a:solidFill>
                <a:srgbClr val="C55A1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27F8-4567-AC20-F8D03B64D82E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27F8-4567-AC20-F8D03B64D82E}"/>
              </c:ext>
            </c:extLst>
          </c:dPt>
          <c:cat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Sheet1!$B$2:$B$12</c:f>
              <c:numCache>
                <c:formatCode>0.0%</c:formatCode>
                <c:ptCount val="11"/>
                <c:pt idx="0">
                  <c:v>0.56499999999999995</c:v>
                </c:pt>
                <c:pt idx="1">
                  <c:v>0.16300000000000001</c:v>
                </c:pt>
                <c:pt idx="2">
                  <c:v>0.152</c:v>
                </c:pt>
                <c:pt idx="3">
                  <c:v>4.2999999999999997E-2</c:v>
                </c:pt>
                <c:pt idx="4">
                  <c:v>1.0999999999999999E-2</c:v>
                </c:pt>
                <c:pt idx="5">
                  <c:v>2.1999999999999999E-2</c:v>
                </c:pt>
                <c:pt idx="6">
                  <c:v>3.3000000000000002E-2</c:v>
                </c:pt>
                <c:pt idx="7">
                  <c:v>0</c:v>
                </c:pt>
                <c:pt idx="8">
                  <c:v>0</c:v>
                </c:pt>
                <c:pt idx="9">
                  <c:v>1.0999999999999999E-2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27F8-4567-AC20-F8D03B64D8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C1D476BB-59C6-E046-9966-E0E5C85188F2}" type="datetimeFigureOut">
              <a:rPr lang="en-US" smtClean="0"/>
              <a:t>4/29/2022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BD500B88-5621-0648-953C-EA925653C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490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00B88-5621-0648-953C-EA925653C2D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503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2289">
              <a:defRPr/>
            </a:pPr>
            <a:fld id="{BD500B88-5621-0648-953C-EA925653C2D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2289">
                <a:defRPr/>
              </a:pPr>
              <a:t>10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39697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00B88-5621-0648-953C-EA925653C2D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713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00B88-5621-0648-953C-EA925653C2D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481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2289">
              <a:defRPr/>
            </a:pPr>
            <a:fld id="{BD500B88-5621-0648-953C-EA925653C2D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2289">
                <a:defRPr/>
              </a:pPr>
              <a:t>13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834233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00B88-5621-0648-953C-EA925653C2D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904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00B88-5621-0648-953C-EA925653C2D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1127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2289">
              <a:defRPr/>
            </a:pPr>
            <a:fld id="{BD500B88-5621-0648-953C-EA925653C2D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2289">
                <a:defRPr/>
              </a:pPr>
              <a:t>16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302499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2289">
              <a:defRPr/>
            </a:pPr>
            <a:fld id="{BD500B88-5621-0648-953C-EA925653C2D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2289">
                <a:defRPr/>
              </a:pPr>
              <a:t>17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70086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00B88-5621-0648-953C-EA925653C2D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5241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00B88-5621-0648-953C-EA925653C2D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788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00B88-5621-0648-953C-EA925653C2D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6948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00B88-5621-0648-953C-EA925653C2D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5299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00B88-5621-0648-953C-EA925653C2D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989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2289">
              <a:defRPr/>
            </a:pPr>
            <a:fld id="{BD500B88-5621-0648-953C-EA925653C2D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2289">
                <a:defRPr/>
              </a:pPr>
              <a:t>3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08475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2289">
              <a:defRPr/>
            </a:pPr>
            <a:fld id="{BD500B88-5621-0648-953C-EA925653C2D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2289">
                <a:defRPr/>
              </a:pPr>
              <a:t>4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80536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2289">
              <a:defRPr/>
            </a:pPr>
            <a:fld id="{BD500B88-5621-0648-953C-EA925653C2D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2289">
                <a:defRPr/>
              </a:pPr>
              <a:t>5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06205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00B88-5621-0648-953C-EA925653C2D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245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spcAft>
                <a:spcPts val="60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00B88-5621-0648-953C-EA925653C2D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583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00B88-5621-0648-953C-EA925653C2D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619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2289">
              <a:defRPr/>
            </a:pPr>
            <a:fld id="{BD500B88-5621-0648-953C-EA925653C2D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2289">
                <a:defRPr/>
              </a:pPr>
              <a:t>9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19540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4B5C18A5-53C1-D643-BA30-2020709C3C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B112DE-168D-9143-B6B2-31E48E149D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5774" y="1975264"/>
            <a:ext cx="7364896" cy="1325563"/>
          </a:xfrm>
        </p:spPr>
        <p:txBody>
          <a:bodyPr anchor="b"/>
          <a:lstStyle>
            <a:lvl1pPr>
              <a:defRPr b="1" i="0">
                <a:solidFill>
                  <a:srgbClr val="00205C"/>
                </a:solidFill>
                <a:latin typeface="Helvetica" pitchFamily="2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9B3F7-A1AC-8F49-A2B2-D6E28D100D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55774" y="3429000"/>
            <a:ext cx="7398026" cy="2380215"/>
          </a:xfrm>
        </p:spPr>
        <p:txBody>
          <a:bodyPr/>
          <a:lstStyle>
            <a:lvl1pPr marL="0" indent="0">
              <a:buNone/>
              <a:defRPr sz="2400" b="0" i="0">
                <a:solidFill>
                  <a:srgbClr val="00205C"/>
                </a:solidFill>
                <a:latin typeface="Helvetica" pitchFamily="2" charset="0"/>
              </a:defRPr>
            </a:lvl1pPr>
            <a:lvl2pPr marL="457200" indent="0">
              <a:buNone/>
              <a:defRPr b="0" i="0">
                <a:solidFill>
                  <a:srgbClr val="00205C"/>
                </a:solidFill>
                <a:latin typeface="Helvetica" pitchFamily="2" charset="0"/>
              </a:defRPr>
            </a:lvl2pPr>
            <a:lvl3pPr marL="914400" indent="0">
              <a:buNone/>
              <a:defRPr b="0" i="0">
                <a:solidFill>
                  <a:srgbClr val="00205C"/>
                </a:solidFill>
                <a:latin typeface="Helvetica" pitchFamily="2" charset="0"/>
              </a:defRPr>
            </a:lvl3pPr>
            <a:lvl4pPr marL="1371600" indent="0">
              <a:buNone/>
              <a:defRPr b="0" i="0">
                <a:solidFill>
                  <a:srgbClr val="00205C"/>
                </a:solidFill>
                <a:latin typeface="Helvetica" pitchFamily="2" charset="0"/>
              </a:defRPr>
            </a:lvl4pPr>
            <a:lvl5pPr marL="1828800" indent="0">
              <a:buNone/>
              <a:defRPr b="0" i="0">
                <a:solidFill>
                  <a:srgbClr val="00205C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Subtitle</a:t>
            </a:r>
          </a:p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507708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ED2CE-3AD6-D848-BFBE-5156B0EC5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66A537-5E96-EF43-93A0-784F7A137A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038A6D-07A2-4843-88F4-D66F49CF1AB8}" type="datetimeFigureOut">
              <a:rPr lang="en-US" smtClean="0"/>
              <a:t>4/29/2022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35C85-C6BE-6146-A2A6-0470A4FBB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C414CD-1C6D-8141-B7E5-2D177DA87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C8A110-2111-F749-9B80-6213A655B0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238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52B20-5E99-E94D-B86E-9C011DBA20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038A6D-07A2-4843-88F4-D66F49CF1AB8}" type="datetimeFigureOut">
              <a:rPr lang="en-US" smtClean="0"/>
              <a:t>4/29/2022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66F723-8869-5D4A-B319-F81DA4425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46F10-78FF-7748-80A8-A609B9CE4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C8A110-2111-F749-9B80-6213A655B0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9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0A5FA-2B6F-234D-828A-9A86E66B4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02EEC-519C-6349-B3D9-1AD6A78B8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A024BA-57A5-A943-8650-F863007507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2A72CB-0535-484D-B79C-A981144D48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038A6D-07A2-4843-88F4-D66F49CF1AB8}" type="datetimeFigureOut">
              <a:rPr lang="en-US" smtClean="0"/>
              <a:t>4/29/2022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61BF1-F89B-3547-82AE-EA1867091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C30E1-64A7-5147-9FF5-0BE442368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C8A110-2111-F749-9B80-6213A655B0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143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D8684-3DBD-B647-8FE7-028381374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F3CD0F-047C-0C45-8B6E-94850A2F1E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5EB592-D82A-A543-B584-89B86FFEE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5CD8A2-55BA-EF4F-B2C0-0F1DEDC29A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038A6D-07A2-4843-88F4-D66F49CF1AB8}" type="datetimeFigureOut">
              <a:rPr lang="en-US" smtClean="0"/>
              <a:t>4/29/2022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B29B50-A946-5344-BFEE-E34B358EC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34ECFD-71EB-C345-9C7F-F871C8898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C8A110-2111-F749-9B80-6213A655B0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646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0AA25-C086-3444-8E8E-DC628B28F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FA4D3A-B229-4A41-91F1-A3772FA70E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49667-B66F-A848-A00A-AFA55F9BE3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038A6D-07A2-4843-88F4-D66F49CF1AB8}" type="datetimeFigureOut">
              <a:rPr lang="en-US" smtClean="0"/>
              <a:t>4/29/2022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4E4C1-C975-7446-830D-9D41BA142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86531-C514-8046-9C37-88D5A2675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C8A110-2111-F749-9B80-6213A655B0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771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193981-7E01-8E4A-9C96-320F7CCC0C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4AF5F4-94EF-BD49-81E5-69BF9EC65E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245E7-3A24-1C49-8CF2-B956DBBBB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038A6D-07A2-4843-88F4-D66F49CF1AB8}" type="datetimeFigureOut">
              <a:rPr lang="en-US" smtClean="0"/>
              <a:t>4/29/2022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63333-DBDD-624F-A460-DF588A547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838D6-95BA-6F4A-9234-A8AF7B837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C8A110-2111-F749-9B80-6213A655B0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33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C8E8721-CDF2-E04A-BFED-0C77487DF9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B112DE-168D-9143-B6B2-31E48E149D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0348" y="365125"/>
            <a:ext cx="9233452" cy="1325563"/>
          </a:xfrm>
        </p:spPr>
        <p:txBody>
          <a:bodyPr/>
          <a:lstStyle>
            <a:lvl1pPr>
              <a:defRPr b="1" i="0">
                <a:solidFill>
                  <a:srgbClr val="00205C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Inner Slide Option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9B3F7-A1AC-8F49-A2B2-D6E28D100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44479"/>
          </a:xfrm>
        </p:spPr>
        <p:txBody>
          <a:bodyPr/>
          <a:lstStyle>
            <a:lvl1pPr>
              <a:defRPr b="0" i="0">
                <a:solidFill>
                  <a:srgbClr val="00205C"/>
                </a:solidFill>
                <a:latin typeface="Helvetica" pitchFamily="2" charset="0"/>
              </a:defRPr>
            </a:lvl1pPr>
            <a:lvl2pPr>
              <a:defRPr b="0" i="0">
                <a:solidFill>
                  <a:srgbClr val="00205C"/>
                </a:solidFill>
                <a:latin typeface="Helvetica" pitchFamily="2" charset="0"/>
              </a:defRPr>
            </a:lvl2pPr>
            <a:lvl3pPr>
              <a:defRPr b="0" i="0">
                <a:solidFill>
                  <a:srgbClr val="00205C"/>
                </a:solidFill>
                <a:latin typeface="Helvetica" pitchFamily="2" charset="0"/>
              </a:defRPr>
            </a:lvl3pPr>
            <a:lvl4pPr>
              <a:defRPr b="0" i="0">
                <a:solidFill>
                  <a:srgbClr val="00205C"/>
                </a:solidFill>
                <a:latin typeface="Helvetica" pitchFamily="2" charset="0"/>
              </a:defRPr>
            </a:lvl4pPr>
            <a:lvl5pPr>
              <a:defRPr b="0" i="0">
                <a:solidFill>
                  <a:srgbClr val="00205C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6339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A7BD6739-E899-BA4B-BB85-37AF763C0B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B112DE-168D-9143-B6B2-31E48E149D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 i="0">
                <a:solidFill>
                  <a:srgbClr val="00205C"/>
                </a:solidFill>
                <a:latin typeface="Helvetica" pitchFamily="2" charset="0"/>
              </a:defRPr>
            </a:lvl1pPr>
          </a:lstStyle>
          <a:p>
            <a:r>
              <a:rPr lang="en-US"/>
              <a:t>Inner Slide Option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9B3F7-A1AC-8F49-A2B2-D6E28D100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solidFill>
                  <a:srgbClr val="00205C"/>
                </a:solidFill>
                <a:latin typeface="Helvetica" pitchFamily="2" charset="0"/>
              </a:defRPr>
            </a:lvl1pPr>
            <a:lvl2pPr>
              <a:defRPr b="0" i="0">
                <a:solidFill>
                  <a:srgbClr val="00205C"/>
                </a:solidFill>
                <a:latin typeface="Helvetica" pitchFamily="2" charset="0"/>
              </a:defRPr>
            </a:lvl2pPr>
            <a:lvl3pPr>
              <a:defRPr b="0" i="0">
                <a:solidFill>
                  <a:srgbClr val="00205C"/>
                </a:solidFill>
                <a:latin typeface="Helvetica" pitchFamily="2" charset="0"/>
              </a:defRPr>
            </a:lvl3pPr>
            <a:lvl4pPr>
              <a:defRPr b="0" i="0">
                <a:solidFill>
                  <a:srgbClr val="00205C"/>
                </a:solidFill>
                <a:latin typeface="Helvetica" pitchFamily="2" charset="0"/>
              </a:defRPr>
            </a:lvl4pPr>
            <a:lvl5pPr>
              <a:defRPr b="0" i="0">
                <a:solidFill>
                  <a:srgbClr val="00205C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66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E7A4ADB-C470-4747-8477-4795500E28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B112DE-168D-9143-B6B2-31E48E149D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 i="0">
                <a:solidFill>
                  <a:srgbClr val="00205C"/>
                </a:solidFill>
                <a:latin typeface="Helvetica" pitchFamily="2" charset="0"/>
              </a:defRPr>
            </a:lvl1pPr>
          </a:lstStyle>
          <a:p>
            <a:r>
              <a:rPr lang="en-US"/>
              <a:t>Inner Slide Option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9B3F7-A1AC-8F49-A2B2-D6E28D100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33053"/>
          </a:xfrm>
        </p:spPr>
        <p:txBody>
          <a:bodyPr/>
          <a:lstStyle>
            <a:lvl1pPr>
              <a:defRPr b="0" i="0">
                <a:solidFill>
                  <a:srgbClr val="00205C"/>
                </a:solidFill>
                <a:latin typeface="Helvetica" pitchFamily="2" charset="0"/>
              </a:defRPr>
            </a:lvl1pPr>
            <a:lvl2pPr>
              <a:defRPr b="0" i="0">
                <a:solidFill>
                  <a:srgbClr val="00205C"/>
                </a:solidFill>
                <a:latin typeface="Helvetica" pitchFamily="2" charset="0"/>
              </a:defRPr>
            </a:lvl2pPr>
            <a:lvl3pPr>
              <a:defRPr b="0" i="0">
                <a:solidFill>
                  <a:srgbClr val="00205C"/>
                </a:solidFill>
                <a:latin typeface="Helvetica" pitchFamily="2" charset="0"/>
              </a:defRPr>
            </a:lvl3pPr>
            <a:lvl4pPr>
              <a:defRPr b="0" i="0">
                <a:solidFill>
                  <a:srgbClr val="00205C"/>
                </a:solidFill>
                <a:latin typeface="Helvetica" pitchFamily="2" charset="0"/>
              </a:defRPr>
            </a:lvl4pPr>
            <a:lvl5pPr>
              <a:defRPr b="0" i="0">
                <a:solidFill>
                  <a:srgbClr val="00205C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16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4B5C18A5-53C1-D643-BA30-2020709C3C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B112DE-168D-9143-B6B2-31E48E149D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5774" y="1975264"/>
            <a:ext cx="7364896" cy="1325563"/>
          </a:xfrm>
        </p:spPr>
        <p:txBody>
          <a:bodyPr anchor="b">
            <a:normAutofit/>
          </a:bodyPr>
          <a:lstStyle>
            <a:lvl1pPr>
              <a:defRPr sz="6000" b="1" i="0">
                <a:solidFill>
                  <a:srgbClr val="00205C"/>
                </a:solidFill>
                <a:latin typeface="Helvetica" pitchFamily="2" charset="0"/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9B3F7-A1AC-8F49-A2B2-D6E28D100D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55774" y="3429000"/>
            <a:ext cx="7398026" cy="2380215"/>
          </a:xfrm>
        </p:spPr>
        <p:txBody>
          <a:bodyPr>
            <a:normAutofit/>
          </a:bodyPr>
          <a:lstStyle>
            <a:lvl1pPr marL="0" indent="0">
              <a:buNone/>
              <a:defRPr sz="3000" b="0" i="0">
                <a:solidFill>
                  <a:srgbClr val="00205C"/>
                </a:solidFill>
                <a:latin typeface="Helvetica" pitchFamily="2" charset="0"/>
              </a:defRPr>
            </a:lvl1pPr>
            <a:lvl2pPr marL="457200" indent="0">
              <a:buNone/>
              <a:defRPr b="0" i="0">
                <a:solidFill>
                  <a:srgbClr val="00205C"/>
                </a:solidFill>
                <a:latin typeface="Helvetica" pitchFamily="2" charset="0"/>
              </a:defRPr>
            </a:lvl2pPr>
            <a:lvl3pPr marL="914400" indent="0">
              <a:buNone/>
              <a:defRPr b="0" i="0">
                <a:solidFill>
                  <a:srgbClr val="00205C"/>
                </a:solidFill>
                <a:latin typeface="Helvetica" pitchFamily="2" charset="0"/>
              </a:defRPr>
            </a:lvl3pPr>
            <a:lvl4pPr marL="1371600" indent="0">
              <a:buNone/>
              <a:defRPr b="0" i="0">
                <a:solidFill>
                  <a:srgbClr val="00205C"/>
                </a:solidFill>
                <a:latin typeface="Helvetica" pitchFamily="2" charset="0"/>
              </a:defRPr>
            </a:lvl4pPr>
            <a:lvl5pPr marL="1828800" indent="0">
              <a:buNone/>
              <a:defRPr b="0" i="0">
                <a:solidFill>
                  <a:srgbClr val="00205C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John Q. smith</a:t>
            </a:r>
          </a:p>
          <a:p>
            <a:pPr lvl="0"/>
            <a:r>
              <a:rPr lang="en-US"/>
              <a:t>@</a:t>
            </a:r>
            <a:r>
              <a:rPr lang="en-US" err="1"/>
              <a:t>john_smith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55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3E16B-55D9-314E-8060-678D3A4566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7940D5-F109-A14F-B6DD-C016DEE31C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AD273-B707-E040-9665-D23124E837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038A6D-07A2-4843-88F4-D66F49CF1AB8}" type="datetimeFigureOut">
              <a:rPr lang="en-US" smtClean="0"/>
              <a:t>4/29/2022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EFF32-95C1-A942-B39B-6AF82A4EE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3E0D9-C5BE-374F-A41A-20013D991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C8A110-2111-F749-9B80-6213A655B0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439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B76AE-82C4-584E-A5A6-580BE777E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AC6809-FA66-CD47-86E2-387611AFF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43B8F-1D1B-3B47-8A5A-B8CE9B2EC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038A6D-07A2-4843-88F4-D66F49CF1AB8}" type="datetimeFigureOut">
              <a:rPr lang="en-US" smtClean="0"/>
              <a:t>4/29/2022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26C3E-185B-E14A-B054-24757BFA1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1A9B4-9EA0-8248-B153-9FEEF834B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C8A110-2111-F749-9B80-6213A655B0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035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EC779-24E8-6942-A4E6-E7EFF8386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568C7-DAEF-594B-BA94-19BF758893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CAEA2A-0BBB-D149-B2A4-1C7F80C3F9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1A99A-38EE-2341-866A-CC28F0DBFA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038A6D-07A2-4843-88F4-D66F49CF1AB8}" type="datetimeFigureOut">
              <a:rPr lang="en-US" smtClean="0"/>
              <a:t>4/29/2022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001ED-E41F-694F-80F5-FF247B4BE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4837ED-109C-6B4A-BDBB-F4AA64425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C8A110-2111-F749-9B80-6213A655B0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778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2049A-22AD-2D4B-8DB0-F52D8ED47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6004D-3039-3048-9525-7C1D45E6E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2DADF6-ECAD-CE43-9DFA-D1BB402EE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2AEFAC-19EB-414C-B8A8-1343D57016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AD7B83-105D-C34F-A012-0712A0FD36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BED21A-E20B-584C-BE4D-692380F7B1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038A6D-07A2-4843-88F4-D66F49CF1AB8}" type="datetimeFigureOut">
              <a:rPr lang="en-US" smtClean="0"/>
              <a:t>4/29/2022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379D63-18E4-E24E-BD91-D7820FAF2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23CB85-A256-DA47-8CF0-B9927A764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C8A110-2111-F749-9B80-6213A655B0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397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4859F7-E15B-9843-9276-68BAE0DD4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EF655B-9CD3-CD4D-8DBC-8FF71982D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1815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2" r:id="rId2"/>
    <p:sldLayoutId id="2147483667" r:id="rId3"/>
    <p:sldLayoutId id="2147483669" r:id="rId4"/>
    <p:sldLayoutId id="2147483673" r:id="rId5"/>
    <p:sldLayoutId id="2147483656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D218F-0E54-2142-BB59-E9AAC1D60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Etripamil Nasal Spray Is Effective and Safe for Conversion of Repeated Spontaneous Episodes of Paroxysmal Supraventricular Tachycardia During Long-term Follow-up: Results From the NODE-302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B691D-D62B-834D-9B9E-E05A16AA7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773" y="3429000"/>
            <a:ext cx="7739838" cy="238021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dirty="0"/>
              <a:t>James E. Ip, MD, FHRS</a:t>
            </a:r>
            <a:r>
              <a:rPr lang="en-US" sz="1800" baseline="30000" dirty="0"/>
              <a:t>1</a:t>
            </a:r>
            <a:r>
              <a:rPr lang="en-US" sz="1800" dirty="0"/>
              <a:t>; Benoit Coutu, MD</a:t>
            </a:r>
            <a:r>
              <a:rPr lang="en-US" sz="1800" baseline="30000" dirty="0"/>
              <a:t>2</a:t>
            </a:r>
            <a:r>
              <a:rPr lang="en-US" sz="1800" dirty="0"/>
              <a:t>; Matthew T. Bennett, MD</a:t>
            </a:r>
            <a:r>
              <a:rPr lang="en-US" sz="1800" baseline="30000" dirty="0"/>
              <a:t>3</a:t>
            </a:r>
            <a:r>
              <a:rPr lang="en-US" sz="1800" dirty="0"/>
              <a:t>; </a:t>
            </a:r>
            <a:br>
              <a:rPr lang="en-US" sz="1800" dirty="0"/>
            </a:br>
            <a:r>
              <a:rPr lang="en-US" sz="1800" dirty="0"/>
              <a:t>A. Shekhar Pandey, MD</a:t>
            </a:r>
            <a:r>
              <a:rPr lang="en-US" sz="1800" baseline="30000" dirty="0"/>
              <a:t>4</a:t>
            </a:r>
            <a:r>
              <a:rPr lang="en-US" sz="1800" dirty="0"/>
              <a:t>; Bruce S. Stambler, MD, FHRS</a:t>
            </a:r>
            <a:r>
              <a:rPr lang="en-US" sz="1800" baseline="30000" dirty="0"/>
              <a:t>5</a:t>
            </a:r>
            <a:r>
              <a:rPr lang="en-US" sz="1800" dirty="0"/>
              <a:t>; Philip Sager, MD</a:t>
            </a:r>
            <a:r>
              <a:rPr lang="en-US" sz="1800" baseline="30000" dirty="0"/>
              <a:t>6</a:t>
            </a:r>
            <a:r>
              <a:rPr lang="en-US" sz="1800" dirty="0"/>
              <a:t>; Michael Chen, PhD</a:t>
            </a:r>
            <a:r>
              <a:rPr lang="en-US" sz="1800" baseline="30000" dirty="0"/>
              <a:t>7</a:t>
            </a:r>
            <a:r>
              <a:rPr lang="en-US" sz="1800" dirty="0"/>
              <a:t>; Silvia Shardonofsky, MD</a:t>
            </a:r>
            <a:r>
              <a:rPr lang="en-US" sz="1800" baseline="30000" dirty="0"/>
              <a:t>8</a:t>
            </a:r>
            <a:r>
              <a:rPr lang="en-US" sz="1800" dirty="0"/>
              <a:t>; Francis Plat, MD</a:t>
            </a:r>
            <a:r>
              <a:rPr lang="en-US" sz="1800" baseline="30000" dirty="0"/>
              <a:t>8</a:t>
            </a:r>
            <a:r>
              <a:rPr lang="en-US" sz="1800" dirty="0"/>
              <a:t>; </a:t>
            </a:r>
            <a:br>
              <a:rPr lang="en-US" sz="1800" dirty="0"/>
            </a:br>
            <a:r>
              <a:rPr lang="en-US" sz="1800" dirty="0"/>
              <a:t>A.J. Camm, MD, FHRS</a:t>
            </a:r>
            <a:r>
              <a:rPr lang="en-US" sz="1800" baseline="30000" dirty="0"/>
              <a:t>9</a:t>
            </a:r>
            <a:endParaRPr lang="en-US" sz="1800" dirty="0"/>
          </a:p>
          <a:p>
            <a:pPr fontAlgn="base">
              <a:lnSpc>
                <a:spcPct val="100000"/>
              </a:lnSpc>
            </a:pPr>
            <a:r>
              <a:rPr lang="en-US" sz="1400" i="1" baseline="30000" dirty="0"/>
              <a:t>1</a:t>
            </a:r>
            <a:r>
              <a:rPr lang="en-US" sz="1400" i="1" dirty="0"/>
              <a:t>Weill Cornell Medicine, New York-Presbyterian Hospital, New York, NY, USA; </a:t>
            </a:r>
            <a:r>
              <a:rPr lang="en-US" sz="1400" i="1" baseline="30000" dirty="0"/>
              <a:t>2</a:t>
            </a:r>
            <a:r>
              <a:rPr lang="en-US" sz="1400" i="1" dirty="0"/>
              <a:t>Centre Hospitalier de l’Université de Montréal, Montréal, QC, Canada; </a:t>
            </a:r>
            <a:r>
              <a:rPr lang="en-US" sz="1400" i="1" baseline="30000" dirty="0"/>
              <a:t>3</a:t>
            </a:r>
            <a:r>
              <a:rPr lang="en-US" sz="1400" i="1" dirty="0"/>
              <a:t>Centre for Cardiovascular Innovation, Division of Cardiology, University of British Columbia, Vancouver, BC, Canada; </a:t>
            </a:r>
            <a:r>
              <a:rPr lang="en-US" sz="1400" i="1" baseline="30000" dirty="0"/>
              <a:t>4</a:t>
            </a:r>
            <a:r>
              <a:rPr lang="en-US" sz="1400" i="1" dirty="0"/>
              <a:t>Cambridge Cardiac Care Centre, Cambridge, ON, Canada; </a:t>
            </a:r>
            <a:r>
              <a:rPr lang="en-US" sz="1400" i="1" baseline="30000" dirty="0"/>
              <a:t>5</a:t>
            </a:r>
            <a:r>
              <a:rPr lang="en-US" sz="1400" i="1" dirty="0"/>
              <a:t>Piedmont Heart Institute, Atlanta, GA, USA; </a:t>
            </a:r>
            <a:r>
              <a:rPr lang="en-US" sz="1400" i="1" baseline="30000" dirty="0"/>
              <a:t>6</a:t>
            </a:r>
            <a:r>
              <a:rPr lang="en-US" sz="1400" i="1" dirty="0"/>
              <a:t>Cardiovascular Research Institute and Department of Medicine, Stanford University, Palo Alto, CA, USA; </a:t>
            </a:r>
            <a:r>
              <a:rPr lang="en-US" sz="1400" i="1" baseline="30000" dirty="0"/>
              <a:t>7</a:t>
            </a:r>
            <a:r>
              <a:rPr lang="en-US" sz="1400" i="1" dirty="0"/>
              <a:t>TCM Groups, Inc., Berkeley Heights, NJ, USA; </a:t>
            </a:r>
            <a:r>
              <a:rPr lang="en-US" sz="1400" i="1" baseline="30000" dirty="0"/>
              <a:t>8</a:t>
            </a:r>
            <a:r>
              <a:rPr lang="en-US" sz="1400" i="1" dirty="0"/>
              <a:t>Milestone Pharmaceuticals, Montreal, QC, Canada; </a:t>
            </a:r>
            <a:r>
              <a:rPr lang="en-US" sz="1400" i="1" baseline="30000" dirty="0"/>
              <a:t>9</a:t>
            </a:r>
            <a:r>
              <a:rPr lang="en-US" sz="1400" i="1" dirty="0"/>
              <a:t>St. George’s University of London, London, England</a:t>
            </a:r>
          </a:p>
        </p:txBody>
      </p:sp>
    </p:spTree>
    <p:extLst>
      <p:ext uri="{BB962C8B-B14F-4D97-AF65-F5344CB8AC3E}">
        <p14:creationId xmlns:p14="http://schemas.microsoft.com/office/powerpoint/2010/main" val="2578804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605E2-3172-4585-91D3-75583715A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Conversion of Adjudicated PSVT to Sinus Rhythm – All Episodes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1EEB284-C5AD-4D96-AAFF-9082A9F979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076804"/>
              </p:ext>
            </p:extLst>
          </p:nvPr>
        </p:nvGraphicFramePr>
        <p:xfrm>
          <a:off x="827089" y="1820863"/>
          <a:ext cx="10528300" cy="393192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8255102">
                  <a:extLst>
                    <a:ext uri="{9D8B030D-6E8A-4147-A177-3AD203B41FA5}">
                      <a16:colId xmlns:a16="http://schemas.microsoft.com/office/drawing/2014/main" val="2023246904"/>
                    </a:ext>
                  </a:extLst>
                </a:gridCol>
                <a:gridCol w="2273198">
                  <a:extLst>
                    <a:ext uri="{9D8B030D-6E8A-4147-A177-3AD203B41FA5}">
                      <a16:colId xmlns:a16="http://schemas.microsoft.com/office/drawing/2014/main" val="14285076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8890" marR="889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Category</a:t>
                      </a:r>
                      <a:endParaRPr lang="en-US" sz="1800" b="1" noProof="0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3291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889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Etripamil</a:t>
                      </a:r>
                    </a:p>
                    <a:p>
                      <a:pPr marL="8890" marR="889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(N=92)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3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462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7305" marR="2730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noProof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Number of treated episodes</a:t>
                      </a:r>
                      <a:endParaRPr lang="en-US" sz="1800" b="0" noProof="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305" marR="27305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noProof="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81311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7305" marR="27305" algn="l" defTabSz="609585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noProof="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Number of positively adjudicated episodes, n 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305" marR="27305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188 (80)</a:t>
                      </a:r>
                      <a:endParaRPr lang="en-US" sz="1800" baseline="30000" noProof="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88375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27305" marR="2730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noProof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KM estimates of time to conversion to sinus rhythm</a:t>
                      </a:r>
                      <a:endParaRPr lang="en-US" sz="1800" b="0" noProof="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0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7305" marR="2730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246749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4625" marR="27305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noProof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30 minutes</a:t>
                      </a:r>
                      <a:endParaRPr lang="en-US" sz="1800" b="0" noProof="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305" marR="2730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60.2%</a:t>
                      </a:r>
                      <a:r>
                        <a:rPr lang="en-US" sz="1800" baseline="30000" noProof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</a:t>
                      </a:r>
                      <a:endParaRPr lang="en-US" sz="1800" baseline="30000" noProof="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58911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4625" marR="27305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noProof="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60 minutes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" marR="2730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noProof="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75.1%</a:t>
                      </a:r>
                      <a:r>
                        <a:rPr lang="en-US" sz="1800" kern="1200" baseline="30000" noProof="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839773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27305" marR="2730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noProof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Time to conversion, minutes (95% CI)</a:t>
                      </a:r>
                      <a:endParaRPr lang="en-US" sz="1800" b="0" noProof="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0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3550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4625" marR="27305" lvl="1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noProof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Quartile 1</a:t>
                      </a:r>
                      <a:endParaRPr lang="en-US" sz="1800" b="0" noProof="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" marR="2730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4.4 (3.6–6.5)</a:t>
                      </a:r>
                      <a:endParaRPr lang="en-US" sz="1800" noProof="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3012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4625" marR="27305" lvl="1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noProof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Median</a:t>
                      </a:r>
                      <a:endParaRPr lang="en-US" sz="1800" b="0" noProof="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305" marR="2730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15.5 (11.3–22.1)</a:t>
                      </a:r>
                      <a:endParaRPr lang="en-US" sz="1800" noProof="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60363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4625" marR="27305" lvl="1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noProof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Quartile 3</a:t>
                      </a:r>
                      <a:endParaRPr lang="en-US" sz="1800" b="0" noProof="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" marR="2730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58.2 (45.1–147.0)</a:t>
                      </a:r>
                      <a:endParaRPr lang="en-US" sz="1800" noProof="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177570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3BF70FD-3464-4E04-BA16-CCDC48F55A91}"/>
              </a:ext>
            </a:extLst>
          </p:cNvPr>
          <p:cNvSpPr txBox="1"/>
          <p:nvPr/>
        </p:nvSpPr>
        <p:spPr>
          <a:xfrm>
            <a:off x="832539" y="6427113"/>
            <a:ext cx="10512552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defRPr/>
            </a:pPr>
            <a:r>
              <a:rPr lang="en-US" sz="1100" baseline="30000" dirty="0">
                <a:solidFill>
                  <a:srgbClr val="00205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  <a:r>
              <a:rPr lang="en-US" sz="1100" dirty="0">
                <a:solidFill>
                  <a:srgbClr val="00205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Includes data from 181 positively adjudicated episodes, n=7 were censored at time=0 due to conversion before drug administration.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KM, Kaplan-Meier; PSVT, paroxysmal supraventricular tachycardia.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5A225-63CC-4768-B73D-FDD3CAE7A98B}"/>
              </a:ext>
            </a:extLst>
          </p:cNvPr>
          <p:cNvSpPr txBox="1"/>
          <p:nvPr/>
        </p:nvSpPr>
        <p:spPr>
          <a:xfrm>
            <a:off x="0" y="6627168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2279501-97DE-4760-870C-CEDECC9847E5}" type="slidenum">
              <a:rPr lang="en-US" sz="900" smtClean="0">
                <a:solidFill>
                  <a:srgbClr val="00205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</a:t>
            </a:fld>
            <a:endParaRPr lang="en-US" sz="900" dirty="0">
              <a:solidFill>
                <a:srgbClr val="00205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206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4E39C-36BB-7244-B9EA-6DDD5560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Conversion of Adjudicated PSVT to Sinus Rhythm – 1st Episode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8CD6D86-7E57-4727-95D6-759B76D0CABC}"/>
              </a:ext>
            </a:extLst>
          </p:cNvPr>
          <p:cNvSpPr txBox="1"/>
          <p:nvPr/>
        </p:nvSpPr>
        <p:spPr>
          <a:xfrm>
            <a:off x="832539" y="6427113"/>
            <a:ext cx="10512552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100" baseline="30000" dirty="0">
                <a:solidFill>
                  <a:srgbClr val="00205C"/>
                </a:solidFill>
                <a:latin typeface="Helvetica" pitchFamily="2" charset="0"/>
              </a:rPr>
              <a:t>a</a:t>
            </a:r>
            <a:r>
              <a:rPr lang="en-US" sz="1100" dirty="0">
                <a:solidFill>
                  <a:srgbClr val="00205C"/>
                </a:solidFill>
                <a:latin typeface="Helvetica" pitchFamily="2" charset="0"/>
              </a:rPr>
              <a:t>n=4 were censored at time=0 due to conversion before drug administration. </a:t>
            </a:r>
            <a:r>
              <a:rPr lang="en-US" sz="1100" baseline="30000" dirty="0">
                <a:solidFill>
                  <a:srgbClr val="00205C"/>
                </a:solidFill>
                <a:latin typeface="Helvetica" pitchFamily="2" charset="0"/>
              </a:rPr>
              <a:t>b</a:t>
            </a:r>
            <a:r>
              <a:rPr lang="en-US" sz="1100" dirty="0">
                <a:solidFill>
                  <a:srgbClr val="00205C"/>
                </a:solidFill>
                <a:latin typeface="Helvetica" pitchFamily="2" charset="0"/>
              </a:rPr>
              <a:t>Excludes patients with 0 episodes.</a:t>
            </a:r>
            <a:br>
              <a:rPr lang="en-US" sz="1100" dirty="0">
                <a:solidFill>
                  <a:srgbClr val="00205C"/>
                </a:solidFill>
                <a:latin typeface="Helvetica" pitchFamily="2" charset="0"/>
              </a:rPr>
            </a:br>
            <a:r>
              <a:rPr lang="en-US" sz="1100" dirty="0">
                <a:solidFill>
                  <a:srgbClr val="00205C"/>
                </a:solidFill>
                <a:latin typeface="Helvetica" pitchFamily="2" charset="0"/>
              </a:rPr>
              <a:t>PSVT, paroxysmal supraventricular tachycardia.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6B90DB6-9061-48F2-840A-F24B991FFEF3}"/>
              </a:ext>
            </a:extLst>
          </p:cNvPr>
          <p:cNvGrpSpPr/>
          <p:nvPr/>
        </p:nvGrpSpPr>
        <p:grpSpPr>
          <a:xfrm>
            <a:off x="2460379" y="1463741"/>
            <a:ext cx="7284174" cy="3515018"/>
            <a:chOff x="2460379" y="1463741"/>
            <a:chExt cx="7284174" cy="3515018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344E4D4D-1A70-40A3-BECA-1ACF4B92CB7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268564" y="2245264"/>
              <a:ext cx="0" cy="1600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id="{784FFE6D-961A-5DB3-09B7-DB3F42B9EF98}"/>
                </a:ext>
              </a:extLst>
            </p:cNvPr>
            <p:cNvSpPr txBox="1">
              <a:spLocks/>
            </p:cNvSpPr>
            <p:nvPr/>
          </p:nvSpPr>
          <p:spPr>
            <a:xfrm>
              <a:off x="3019645" y="4356317"/>
              <a:ext cx="652630" cy="38279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92</a:t>
              </a:r>
            </a:p>
          </p:txBody>
        </p:sp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B81A579B-92E1-472B-F241-EC83DF241BF0}"/>
                </a:ext>
              </a:extLst>
            </p:cNvPr>
            <p:cNvSpPr txBox="1">
              <a:spLocks/>
            </p:cNvSpPr>
            <p:nvPr/>
          </p:nvSpPr>
          <p:spPr>
            <a:xfrm>
              <a:off x="4031691" y="4356317"/>
              <a:ext cx="652630" cy="38279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56</a:t>
              </a:r>
            </a:p>
          </p:txBody>
        </p:sp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6176CD22-5D1D-5CA6-820C-7681E0323117}"/>
                </a:ext>
              </a:extLst>
            </p:cNvPr>
            <p:cNvSpPr txBox="1">
              <a:spLocks/>
            </p:cNvSpPr>
            <p:nvPr/>
          </p:nvSpPr>
          <p:spPr>
            <a:xfrm>
              <a:off x="5043737" y="4356317"/>
              <a:ext cx="652630" cy="38279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45</a:t>
              </a:r>
            </a:p>
          </p:txBody>
        </p:sp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2C0B7382-C0BE-8B5F-740B-FBFE6A6EA64E}"/>
                </a:ext>
              </a:extLst>
            </p:cNvPr>
            <p:cNvSpPr txBox="1">
              <a:spLocks/>
            </p:cNvSpPr>
            <p:nvPr/>
          </p:nvSpPr>
          <p:spPr>
            <a:xfrm>
              <a:off x="6055783" y="4356317"/>
              <a:ext cx="652630" cy="38279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40</a:t>
              </a:r>
            </a:p>
          </p:txBody>
        </p:sp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10962850-B438-A36C-AAA7-665CC7455E6F}"/>
                </a:ext>
              </a:extLst>
            </p:cNvPr>
            <p:cNvSpPr txBox="1">
              <a:spLocks/>
            </p:cNvSpPr>
            <p:nvPr/>
          </p:nvSpPr>
          <p:spPr>
            <a:xfrm>
              <a:off x="7067829" y="4356317"/>
              <a:ext cx="652630" cy="38279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32</a:t>
              </a:r>
            </a:p>
          </p:txBody>
        </p:sp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5B2E6E24-1BBF-5899-13F1-4B309E1E206A}"/>
                </a:ext>
              </a:extLst>
            </p:cNvPr>
            <p:cNvSpPr txBox="1">
              <a:spLocks/>
            </p:cNvSpPr>
            <p:nvPr/>
          </p:nvSpPr>
          <p:spPr>
            <a:xfrm>
              <a:off x="8079875" y="4356317"/>
              <a:ext cx="652630" cy="38279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29</a:t>
              </a:r>
            </a:p>
          </p:txBody>
        </p:sp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4BD50767-30BB-7D63-F2DF-40201D9C1082}"/>
                </a:ext>
              </a:extLst>
            </p:cNvPr>
            <p:cNvSpPr txBox="1">
              <a:spLocks/>
            </p:cNvSpPr>
            <p:nvPr/>
          </p:nvSpPr>
          <p:spPr>
            <a:xfrm>
              <a:off x="9091923" y="4356317"/>
              <a:ext cx="652630" cy="38279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25</a:t>
              </a:r>
            </a:p>
          </p:txBody>
        </p:sp>
        <p:sp>
          <p:nvSpPr>
            <p:cNvPr id="19" name="Content Placeholder 2">
              <a:extLst>
                <a:ext uri="{FF2B5EF4-FFF2-40B4-BE49-F238E27FC236}">
                  <a16:creationId xmlns:a16="http://schemas.microsoft.com/office/drawing/2014/main" id="{6355FD46-64ED-BC4B-7441-21B89734A716}"/>
                </a:ext>
              </a:extLst>
            </p:cNvPr>
            <p:cNvSpPr txBox="1">
              <a:spLocks/>
            </p:cNvSpPr>
            <p:nvPr/>
          </p:nvSpPr>
          <p:spPr>
            <a:xfrm>
              <a:off x="2477730" y="4356317"/>
              <a:ext cx="807488" cy="38279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Etripamil</a:t>
              </a:r>
            </a:p>
          </p:txBody>
        </p:sp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id="{03BC71C4-2E02-A0E9-BED4-133B9BBA9FC8}"/>
                </a:ext>
              </a:extLst>
            </p:cNvPr>
            <p:cNvSpPr txBox="1">
              <a:spLocks/>
            </p:cNvSpPr>
            <p:nvPr/>
          </p:nvSpPr>
          <p:spPr>
            <a:xfrm>
              <a:off x="8086292" y="1640867"/>
              <a:ext cx="1263603" cy="258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Etripamil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4AF70D6-1B88-7A97-C1C3-1650C9B893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93157" y="1783269"/>
              <a:ext cx="422787" cy="0"/>
            </a:xfrm>
            <a:prstGeom prst="line">
              <a:avLst/>
            </a:prstGeom>
            <a:ln w="19050">
              <a:solidFill>
                <a:srgbClr val="D268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ontent Placeholder 2">
              <a:extLst>
                <a:ext uri="{FF2B5EF4-FFF2-40B4-BE49-F238E27FC236}">
                  <a16:creationId xmlns:a16="http://schemas.microsoft.com/office/drawing/2014/main" id="{3183AB85-7C7B-CD39-A21D-AE75EB7C8720}"/>
                </a:ext>
              </a:extLst>
            </p:cNvPr>
            <p:cNvSpPr txBox="1">
              <a:spLocks/>
            </p:cNvSpPr>
            <p:nvPr/>
          </p:nvSpPr>
          <p:spPr>
            <a:xfrm>
              <a:off x="3380115" y="1643602"/>
              <a:ext cx="841078" cy="258134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+ Censored</a:t>
              </a:r>
            </a:p>
          </p:txBody>
        </p:sp>
        <p:sp>
          <p:nvSpPr>
            <p:cNvPr id="25" name="Content Placeholder 2">
              <a:extLst>
                <a:ext uri="{FF2B5EF4-FFF2-40B4-BE49-F238E27FC236}">
                  <a16:creationId xmlns:a16="http://schemas.microsoft.com/office/drawing/2014/main" id="{75B6D797-80D9-3166-6389-8D254310AFF5}"/>
                </a:ext>
              </a:extLst>
            </p:cNvPr>
            <p:cNvSpPr txBox="1">
              <a:spLocks/>
            </p:cNvSpPr>
            <p:nvPr/>
          </p:nvSpPr>
          <p:spPr>
            <a:xfrm>
              <a:off x="3206338" y="4595966"/>
              <a:ext cx="6246420" cy="38279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000" b="1" dirty="0">
                  <a:solidFill>
                    <a:schemeClr val="tx1"/>
                  </a:solidFill>
                </a:rPr>
                <a:t>Number at Risk</a:t>
              </a:r>
            </a:p>
          </p:txBody>
        </p:sp>
        <p:sp>
          <p:nvSpPr>
            <p:cNvPr id="31" name="Content Placeholder 2">
              <a:extLst>
                <a:ext uri="{FF2B5EF4-FFF2-40B4-BE49-F238E27FC236}">
                  <a16:creationId xmlns:a16="http://schemas.microsoft.com/office/drawing/2014/main" id="{28BE4F53-9728-2504-5016-0CD8735292FE}"/>
                </a:ext>
              </a:extLst>
            </p:cNvPr>
            <p:cNvSpPr txBox="1">
              <a:spLocks/>
            </p:cNvSpPr>
            <p:nvPr/>
          </p:nvSpPr>
          <p:spPr>
            <a:xfrm>
              <a:off x="3525668" y="4356317"/>
              <a:ext cx="652630" cy="38279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65</a:t>
              </a:r>
            </a:p>
          </p:txBody>
        </p:sp>
        <p:sp>
          <p:nvSpPr>
            <p:cNvPr id="32" name="Content Placeholder 2">
              <a:extLst>
                <a:ext uri="{FF2B5EF4-FFF2-40B4-BE49-F238E27FC236}">
                  <a16:creationId xmlns:a16="http://schemas.microsoft.com/office/drawing/2014/main" id="{96153420-347F-51D8-632B-225FE507A073}"/>
                </a:ext>
              </a:extLst>
            </p:cNvPr>
            <p:cNvSpPr txBox="1">
              <a:spLocks/>
            </p:cNvSpPr>
            <p:nvPr/>
          </p:nvSpPr>
          <p:spPr>
            <a:xfrm>
              <a:off x="4537714" y="4356317"/>
              <a:ext cx="652630" cy="38279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48</a:t>
              </a:r>
            </a:p>
          </p:txBody>
        </p:sp>
        <p:sp>
          <p:nvSpPr>
            <p:cNvPr id="33" name="Content Placeholder 2">
              <a:extLst>
                <a:ext uri="{FF2B5EF4-FFF2-40B4-BE49-F238E27FC236}">
                  <a16:creationId xmlns:a16="http://schemas.microsoft.com/office/drawing/2014/main" id="{3D318155-7A4E-6A83-DB7C-8B12A656E840}"/>
                </a:ext>
              </a:extLst>
            </p:cNvPr>
            <p:cNvSpPr txBox="1">
              <a:spLocks/>
            </p:cNvSpPr>
            <p:nvPr/>
          </p:nvSpPr>
          <p:spPr>
            <a:xfrm>
              <a:off x="5549760" y="4356317"/>
              <a:ext cx="652630" cy="38279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42</a:t>
              </a:r>
            </a:p>
          </p:txBody>
        </p:sp>
        <p:sp>
          <p:nvSpPr>
            <p:cNvPr id="34" name="Content Placeholder 2">
              <a:extLst>
                <a:ext uri="{FF2B5EF4-FFF2-40B4-BE49-F238E27FC236}">
                  <a16:creationId xmlns:a16="http://schemas.microsoft.com/office/drawing/2014/main" id="{6093DD1C-FA1B-EACD-E879-6CAABF098289}"/>
                </a:ext>
              </a:extLst>
            </p:cNvPr>
            <p:cNvSpPr txBox="1">
              <a:spLocks/>
            </p:cNvSpPr>
            <p:nvPr/>
          </p:nvSpPr>
          <p:spPr>
            <a:xfrm>
              <a:off x="6561806" y="4356317"/>
              <a:ext cx="652630" cy="38279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35</a:t>
              </a:r>
            </a:p>
          </p:txBody>
        </p:sp>
        <p:sp>
          <p:nvSpPr>
            <p:cNvPr id="35" name="Content Placeholder 2">
              <a:extLst>
                <a:ext uri="{FF2B5EF4-FFF2-40B4-BE49-F238E27FC236}">
                  <a16:creationId xmlns:a16="http://schemas.microsoft.com/office/drawing/2014/main" id="{E819A06A-939B-02CC-02F8-8969EFDE6F91}"/>
                </a:ext>
              </a:extLst>
            </p:cNvPr>
            <p:cNvSpPr txBox="1">
              <a:spLocks/>
            </p:cNvSpPr>
            <p:nvPr/>
          </p:nvSpPr>
          <p:spPr>
            <a:xfrm>
              <a:off x="7573852" y="4356317"/>
              <a:ext cx="652630" cy="38279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31</a:t>
              </a:r>
            </a:p>
          </p:txBody>
        </p:sp>
        <p:sp>
          <p:nvSpPr>
            <p:cNvPr id="36" name="Content Placeholder 2">
              <a:extLst>
                <a:ext uri="{FF2B5EF4-FFF2-40B4-BE49-F238E27FC236}">
                  <a16:creationId xmlns:a16="http://schemas.microsoft.com/office/drawing/2014/main" id="{3AA70B51-0959-F5D7-F3FC-C8DE9DE49634}"/>
                </a:ext>
              </a:extLst>
            </p:cNvPr>
            <p:cNvSpPr txBox="1">
              <a:spLocks/>
            </p:cNvSpPr>
            <p:nvPr/>
          </p:nvSpPr>
          <p:spPr>
            <a:xfrm>
              <a:off x="8585898" y="4356317"/>
              <a:ext cx="652630" cy="38279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26</a:t>
              </a: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E564FF0D-A632-3710-0D45-9017BC2281F4}"/>
                </a:ext>
              </a:extLst>
            </p:cNvPr>
            <p:cNvSpPr/>
            <p:nvPr/>
          </p:nvSpPr>
          <p:spPr>
            <a:xfrm>
              <a:off x="3241986" y="3849716"/>
              <a:ext cx="6179333" cy="12719"/>
            </a:xfrm>
            <a:custGeom>
              <a:avLst/>
              <a:gdLst>
                <a:gd name="connsiteX0" fmla="*/ 0 w 6899157"/>
                <a:gd name="connsiteY0" fmla="*/ 0 h 14201"/>
                <a:gd name="connsiteX1" fmla="*/ 6899158 w 6899157"/>
                <a:gd name="connsiteY1" fmla="*/ 0 h 14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99157" h="14201">
                  <a:moveTo>
                    <a:pt x="0" y="0"/>
                  </a:moveTo>
                  <a:lnTo>
                    <a:pt x="6899158" y="0"/>
                  </a:lnTo>
                </a:path>
              </a:pathLst>
            </a:custGeom>
            <a:ln w="20299" cap="flat">
              <a:solidFill>
                <a:srgbClr val="01010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46C35D2C-B87C-7FF0-228E-30A90B450E83}"/>
                </a:ext>
              </a:extLst>
            </p:cNvPr>
            <p:cNvSpPr/>
            <p:nvPr/>
          </p:nvSpPr>
          <p:spPr>
            <a:xfrm>
              <a:off x="3343275" y="3849716"/>
              <a:ext cx="12725" cy="68688"/>
            </a:xfrm>
            <a:custGeom>
              <a:avLst/>
              <a:gdLst>
                <a:gd name="connsiteX0" fmla="*/ 0 w 14207"/>
                <a:gd name="connsiteY0" fmla="*/ 0 h 76689"/>
                <a:gd name="connsiteX1" fmla="*/ 0 w 14207"/>
                <a:gd name="connsiteY1" fmla="*/ 76690 h 7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07" h="76689">
                  <a:moveTo>
                    <a:pt x="0" y="0"/>
                  </a:moveTo>
                  <a:lnTo>
                    <a:pt x="0" y="76690"/>
                  </a:lnTo>
                </a:path>
              </a:pathLst>
            </a:custGeom>
            <a:ln w="20299" cap="sq">
              <a:solidFill>
                <a:srgbClr val="01010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7A171EA4-B1E0-B388-F6B2-2D09CB0DC25D}"/>
                </a:ext>
              </a:extLst>
            </p:cNvPr>
            <p:cNvSpPr/>
            <p:nvPr/>
          </p:nvSpPr>
          <p:spPr>
            <a:xfrm>
              <a:off x="3849725" y="3849716"/>
              <a:ext cx="12725" cy="68688"/>
            </a:xfrm>
            <a:custGeom>
              <a:avLst/>
              <a:gdLst>
                <a:gd name="connsiteX0" fmla="*/ 0 w 14207"/>
                <a:gd name="connsiteY0" fmla="*/ 0 h 76689"/>
                <a:gd name="connsiteX1" fmla="*/ 0 w 14207"/>
                <a:gd name="connsiteY1" fmla="*/ 76690 h 7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07" h="76689">
                  <a:moveTo>
                    <a:pt x="0" y="0"/>
                  </a:moveTo>
                  <a:lnTo>
                    <a:pt x="0" y="76690"/>
                  </a:lnTo>
                </a:path>
              </a:pathLst>
            </a:custGeom>
            <a:ln w="20299" cap="sq">
              <a:solidFill>
                <a:srgbClr val="01010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9A833BFB-028D-FAD5-42BA-83F7F20C5783}"/>
                </a:ext>
              </a:extLst>
            </p:cNvPr>
            <p:cNvSpPr/>
            <p:nvPr/>
          </p:nvSpPr>
          <p:spPr>
            <a:xfrm>
              <a:off x="4356304" y="3849716"/>
              <a:ext cx="12725" cy="68688"/>
            </a:xfrm>
            <a:custGeom>
              <a:avLst/>
              <a:gdLst>
                <a:gd name="connsiteX0" fmla="*/ 0 w 14207"/>
                <a:gd name="connsiteY0" fmla="*/ 0 h 76689"/>
                <a:gd name="connsiteX1" fmla="*/ 0 w 14207"/>
                <a:gd name="connsiteY1" fmla="*/ 76690 h 7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07" h="76689">
                  <a:moveTo>
                    <a:pt x="0" y="0"/>
                  </a:moveTo>
                  <a:lnTo>
                    <a:pt x="0" y="76690"/>
                  </a:lnTo>
                </a:path>
              </a:pathLst>
            </a:custGeom>
            <a:ln w="20299" cap="sq">
              <a:solidFill>
                <a:srgbClr val="01010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9E61234A-0F53-0FAD-6D98-56088ABC4193}"/>
                </a:ext>
              </a:extLst>
            </p:cNvPr>
            <p:cNvSpPr/>
            <p:nvPr/>
          </p:nvSpPr>
          <p:spPr>
            <a:xfrm>
              <a:off x="4862754" y="3849716"/>
              <a:ext cx="12725" cy="68688"/>
            </a:xfrm>
            <a:custGeom>
              <a:avLst/>
              <a:gdLst>
                <a:gd name="connsiteX0" fmla="*/ 0 w 14207"/>
                <a:gd name="connsiteY0" fmla="*/ 0 h 76689"/>
                <a:gd name="connsiteX1" fmla="*/ 0 w 14207"/>
                <a:gd name="connsiteY1" fmla="*/ 76690 h 7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07" h="76689">
                  <a:moveTo>
                    <a:pt x="0" y="0"/>
                  </a:moveTo>
                  <a:lnTo>
                    <a:pt x="0" y="76690"/>
                  </a:lnTo>
                </a:path>
              </a:pathLst>
            </a:custGeom>
            <a:ln w="20299" cap="sq">
              <a:solidFill>
                <a:srgbClr val="01010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1E616A51-06CD-ABDD-7F11-26F3007CD30C}"/>
                </a:ext>
              </a:extLst>
            </p:cNvPr>
            <p:cNvSpPr/>
            <p:nvPr/>
          </p:nvSpPr>
          <p:spPr>
            <a:xfrm>
              <a:off x="5369332" y="3849716"/>
              <a:ext cx="12725" cy="68688"/>
            </a:xfrm>
            <a:custGeom>
              <a:avLst/>
              <a:gdLst>
                <a:gd name="connsiteX0" fmla="*/ 0 w 14207"/>
                <a:gd name="connsiteY0" fmla="*/ 0 h 76689"/>
                <a:gd name="connsiteX1" fmla="*/ 0 w 14207"/>
                <a:gd name="connsiteY1" fmla="*/ 76690 h 7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07" h="76689">
                  <a:moveTo>
                    <a:pt x="0" y="0"/>
                  </a:moveTo>
                  <a:lnTo>
                    <a:pt x="0" y="76690"/>
                  </a:lnTo>
                </a:path>
              </a:pathLst>
            </a:custGeom>
            <a:ln w="20299" cap="sq">
              <a:solidFill>
                <a:srgbClr val="01010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DB9004DB-2482-E105-B156-4B5F1993B601}"/>
                </a:ext>
              </a:extLst>
            </p:cNvPr>
            <p:cNvSpPr/>
            <p:nvPr/>
          </p:nvSpPr>
          <p:spPr>
            <a:xfrm>
              <a:off x="5875782" y="3849716"/>
              <a:ext cx="12725" cy="68688"/>
            </a:xfrm>
            <a:custGeom>
              <a:avLst/>
              <a:gdLst>
                <a:gd name="connsiteX0" fmla="*/ 0 w 14207"/>
                <a:gd name="connsiteY0" fmla="*/ 0 h 76689"/>
                <a:gd name="connsiteX1" fmla="*/ 0 w 14207"/>
                <a:gd name="connsiteY1" fmla="*/ 76690 h 7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07" h="76689">
                  <a:moveTo>
                    <a:pt x="0" y="0"/>
                  </a:moveTo>
                  <a:lnTo>
                    <a:pt x="0" y="76690"/>
                  </a:lnTo>
                </a:path>
              </a:pathLst>
            </a:custGeom>
            <a:ln w="20299" cap="sq">
              <a:solidFill>
                <a:srgbClr val="01010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4045FEA4-FCCD-CFFD-7172-481A5BCC233B}"/>
                </a:ext>
              </a:extLst>
            </p:cNvPr>
            <p:cNvSpPr/>
            <p:nvPr/>
          </p:nvSpPr>
          <p:spPr>
            <a:xfrm>
              <a:off x="6382360" y="3849716"/>
              <a:ext cx="12725" cy="68688"/>
            </a:xfrm>
            <a:custGeom>
              <a:avLst/>
              <a:gdLst>
                <a:gd name="connsiteX0" fmla="*/ 0 w 14207"/>
                <a:gd name="connsiteY0" fmla="*/ 0 h 76689"/>
                <a:gd name="connsiteX1" fmla="*/ 0 w 14207"/>
                <a:gd name="connsiteY1" fmla="*/ 76690 h 7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07" h="76689">
                  <a:moveTo>
                    <a:pt x="0" y="0"/>
                  </a:moveTo>
                  <a:lnTo>
                    <a:pt x="0" y="76690"/>
                  </a:lnTo>
                </a:path>
              </a:pathLst>
            </a:custGeom>
            <a:ln w="20299" cap="sq">
              <a:solidFill>
                <a:srgbClr val="01010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438D4F8B-405C-4834-C1B6-9FEC8DFB653B}"/>
                </a:ext>
              </a:extLst>
            </p:cNvPr>
            <p:cNvSpPr/>
            <p:nvPr/>
          </p:nvSpPr>
          <p:spPr>
            <a:xfrm>
              <a:off x="6888811" y="3849716"/>
              <a:ext cx="12725" cy="68688"/>
            </a:xfrm>
            <a:custGeom>
              <a:avLst/>
              <a:gdLst>
                <a:gd name="connsiteX0" fmla="*/ 0 w 14207"/>
                <a:gd name="connsiteY0" fmla="*/ 0 h 76689"/>
                <a:gd name="connsiteX1" fmla="*/ 0 w 14207"/>
                <a:gd name="connsiteY1" fmla="*/ 76690 h 7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07" h="76689">
                  <a:moveTo>
                    <a:pt x="0" y="0"/>
                  </a:moveTo>
                  <a:lnTo>
                    <a:pt x="0" y="76690"/>
                  </a:lnTo>
                </a:path>
              </a:pathLst>
            </a:custGeom>
            <a:ln w="20299" cap="sq">
              <a:solidFill>
                <a:srgbClr val="01010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F87D6097-689E-616A-0368-2D4642815787}"/>
                </a:ext>
              </a:extLst>
            </p:cNvPr>
            <p:cNvSpPr/>
            <p:nvPr/>
          </p:nvSpPr>
          <p:spPr>
            <a:xfrm>
              <a:off x="7395389" y="3849716"/>
              <a:ext cx="12725" cy="68688"/>
            </a:xfrm>
            <a:custGeom>
              <a:avLst/>
              <a:gdLst>
                <a:gd name="connsiteX0" fmla="*/ 0 w 14207"/>
                <a:gd name="connsiteY0" fmla="*/ 0 h 76689"/>
                <a:gd name="connsiteX1" fmla="*/ 0 w 14207"/>
                <a:gd name="connsiteY1" fmla="*/ 76690 h 7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07" h="76689">
                  <a:moveTo>
                    <a:pt x="0" y="0"/>
                  </a:moveTo>
                  <a:lnTo>
                    <a:pt x="0" y="76690"/>
                  </a:lnTo>
                </a:path>
              </a:pathLst>
            </a:custGeom>
            <a:ln w="20299" cap="sq">
              <a:solidFill>
                <a:srgbClr val="01010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B4D187D0-DB6C-CDCE-CA5B-285AAE021F9F}"/>
                </a:ext>
              </a:extLst>
            </p:cNvPr>
            <p:cNvSpPr/>
            <p:nvPr/>
          </p:nvSpPr>
          <p:spPr>
            <a:xfrm>
              <a:off x="7901840" y="3849716"/>
              <a:ext cx="12725" cy="68688"/>
            </a:xfrm>
            <a:custGeom>
              <a:avLst/>
              <a:gdLst>
                <a:gd name="connsiteX0" fmla="*/ 0 w 14207"/>
                <a:gd name="connsiteY0" fmla="*/ 0 h 76689"/>
                <a:gd name="connsiteX1" fmla="*/ 0 w 14207"/>
                <a:gd name="connsiteY1" fmla="*/ 76690 h 7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07" h="76689">
                  <a:moveTo>
                    <a:pt x="0" y="0"/>
                  </a:moveTo>
                  <a:lnTo>
                    <a:pt x="0" y="76690"/>
                  </a:lnTo>
                </a:path>
              </a:pathLst>
            </a:custGeom>
            <a:ln w="20299" cap="sq">
              <a:solidFill>
                <a:srgbClr val="01010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AD1CB8B6-B27C-CBBA-73A6-C0EDABB025E8}"/>
                </a:ext>
              </a:extLst>
            </p:cNvPr>
            <p:cNvSpPr/>
            <p:nvPr/>
          </p:nvSpPr>
          <p:spPr>
            <a:xfrm>
              <a:off x="8408290" y="3849716"/>
              <a:ext cx="12725" cy="68688"/>
            </a:xfrm>
            <a:custGeom>
              <a:avLst/>
              <a:gdLst>
                <a:gd name="connsiteX0" fmla="*/ 0 w 14207"/>
                <a:gd name="connsiteY0" fmla="*/ 0 h 76689"/>
                <a:gd name="connsiteX1" fmla="*/ 0 w 14207"/>
                <a:gd name="connsiteY1" fmla="*/ 76690 h 7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07" h="76689">
                  <a:moveTo>
                    <a:pt x="0" y="0"/>
                  </a:moveTo>
                  <a:lnTo>
                    <a:pt x="0" y="76690"/>
                  </a:lnTo>
                </a:path>
              </a:pathLst>
            </a:custGeom>
            <a:ln w="20299" cap="sq">
              <a:solidFill>
                <a:srgbClr val="01010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7950C634-BFF9-0E2A-CF4B-E58772810560}"/>
                </a:ext>
              </a:extLst>
            </p:cNvPr>
            <p:cNvSpPr/>
            <p:nvPr/>
          </p:nvSpPr>
          <p:spPr>
            <a:xfrm>
              <a:off x="8914868" y="3849716"/>
              <a:ext cx="12725" cy="68688"/>
            </a:xfrm>
            <a:custGeom>
              <a:avLst/>
              <a:gdLst>
                <a:gd name="connsiteX0" fmla="*/ 0 w 14207"/>
                <a:gd name="connsiteY0" fmla="*/ 0 h 76689"/>
                <a:gd name="connsiteX1" fmla="*/ 0 w 14207"/>
                <a:gd name="connsiteY1" fmla="*/ 76690 h 7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07" h="76689">
                  <a:moveTo>
                    <a:pt x="0" y="0"/>
                  </a:moveTo>
                  <a:lnTo>
                    <a:pt x="0" y="76690"/>
                  </a:lnTo>
                </a:path>
              </a:pathLst>
            </a:custGeom>
            <a:ln w="20299" cap="sq">
              <a:solidFill>
                <a:srgbClr val="01010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B0878EBD-A306-8642-04D6-D8F34387AEA0}"/>
                </a:ext>
              </a:extLst>
            </p:cNvPr>
            <p:cNvSpPr/>
            <p:nvPr/>
          </p:nvSpPr>
          <p:spPr>
            <a:xfrm>
              <a:off x="9421318" y="3849716"/>
              <a:ext cx="12725" cy="68688"/>
            </a:xfrm>
            <a:custGeom>
              <a:avLst/>
              <a:gdLst>
                <a:gd name="connsiteX0" fmla="*/ 0 w 14207"/>
                <a:gd name="connsiteY0" fmla="*/ 0 h 76689"/>
                <a:gd name="connsiteX1" fmla="*/ 0 w 14207"/>
                <a:gd name="connsiteY1" fmla="*/ 76690 h 7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07" h="76689">
                  <a:moveTo>
                    <a:pt x="0" y="0"/>
                  </a:moveTo>
                  <a:lnTo>
                    <a:pt x="0" y="76690"/>
                  </a:lnTo>
                </a:path>
              </a:pathLst>
            </a:custGeom>
            <a:ln w="20299" cap="sq">
              <a:solidFill>
                <a:srgbClr val="01010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291AEABB-2A19-A3E2-310B-D365A5725172}"/>
                </a:ext>
              </a:extLst>
            </p:cNvPr>
            <p:cNvSpPr/>
            <p:nvPr/>
          </p:nvSpPr>
          <p:spPr>
            <a:xfrm>
              <a:off x="3241986" y="1646346"/>
              <a:ext cx="12725" cy="2203370"/>
            </a:xfrm>
            <a:custGeom>
              <a:avLst/>
              <a:gdLst>
                <a:gd name="connsiteX0" fmla="*/ 0 w 14207"/>
                <a:gd name="connsiteY0" fmla="*/ 2460039 h 2460039"/>
                <a:gd name="connsiteX1" fmla="*/ 0 w 14207"/>
                <a:gd name="connsiteY1" fmla="*/ 0 h 246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07" h="2460039">
                  <a:moveTo>
                    <a:pt x="0" y="2460039"/>
                  </a:moveTo>
                  <a:lnTo>
                    <a:pt x="0" y="0"/>
                  </a:lnTo>
                </a:path>
              </a:pathLst>
            </a:custGeom>
            <a:ln w="20299" cap="flat">
              <a:solidFill>
                <a:srgbClr val="01010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388A0577-6EAC-F242-C21E-9914CF2A7E03}"/>
                </a:ext>
              </a:extLst>
            </p:cNvPr>
            <p:cNvSpPr/>
            <p:nvPr/>
          </p:nvSpPr>
          <p:spPr>
            <a:xfrm>
              <a:off x="3173271" y="3765001"/>
              <a:ext cx="68714" cy="12719"/>
            </a:xfrm>
            <a:custGeom>
              <a:avLst/>
              <a:gdLst>
                <a:gd name="connsiteX0" fmla="*/ 0 w 76718"/>
                <a:gd name="connsiteY0" fmla="*/ 0 h 14201"/>
                <a:gd name="connsiteX1" fmla="*/ 76719 w 76718"/>
                <a:gd name="connsiteY1" fmla="*/ 0 h 14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718" h="14201">
                  <a:moveTo>
                    <a:pt x="0" y="0"/>
                  </a:moveTo>
                  <a:lnTo>
                    <a:pt x="76719" y="0"/>
                  </a:lnTo>
                </a:path>
              </a:pathLst>
            </a:custGeom>
            <a:ln w="20299" cap="sq">
              <a:solidFill>
                <a:srgbClr val="01010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F14D51B4-F6C2-8258-020C-AFB0532A9094}"/>
                </a:ext>
              </a:extLst>
            </p:cNvPr>
            <p:cNvSpPr/>
            <p:nvPr/>
          </p:nvSpPr>
          <p:spPr>
            <a:xfrm>
              <a:off x="3173271" y="3341295"/>
              <a:ext cx="68714" cy="12719"/>
            </a:xfrm>
            <a:custGeom>
              <a:avLst/>
              <a:gdLst>
                <a:gd name="connsiteX0" fmla="*/ 0 w 76718"/>
                <a:gd name="connsiteY0" fmla="*/ 0 h 14201"/>
                <a:gd name="connsiteX1" fmla="*/ 76719 w 76718"/>
                <a:gd name="connsiteY1" fmla="*/ 0 h 14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718" h="14201">
                  <a:moveTo>
                    <a:pt x="0" y="0"/>
                  </a:moveTo>
                  <a:lnTo>
                    <a:pt x="76719" y="0"/>
                  </a:lnTo>
                </a:path>
              </a:pathLst>
            </a:custGeom>
            <a:ln w="20299" cap="sq">
              <a:solidFill>
                <a:srgbClr val="01010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EF45A21D-A13A-2FEC-8DAF-2C65445EC25E}"/>
                </a:ext>
              </a:extLst>
            </p:cNvPr>
            <p:cNvSpPr/>
            <p:nvPr/>
          </p:nvSpPr>
          <p:spPr>
            <a:xfrm>
              <a:off x="3173271" y="2917590"/>
              <a:ext cx="68714" cy="12719"/>
            </a:xfrm>
            <a:custGeom>
              <a:avLst/>
              <a:gdLst>
                <a:gd name="connsiteX0" fmla="*/ 0 w 76718"/>
                <a:gd name="connsiteY0" fmla="*/ 0 h 14201"/>
                <a:gd name="connsiteX1" fmla="*/ 76719 w 76718"/>
                <a:gd name="connsiteY1" fmla="*/ 0 h 14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718" h="14201">
                  <a:moveTo>
                    <a:pt x="0" y="0"/>
                  </a:moveTo>
                  <a:lnTo>
                    <a:pt x="76719" y="0"/>
                  </a:lnTo>
                </a:path>
              </a:pathLst>
            </a:custGeom>
            <a:ln w="20299" cap="sq">
              <a:solidFill>
                <a:srgbClr val="01010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8BDCEA31-A40D-9733-4060-FD465FC0A946}"/>
                </a:ext>
              </a:extLst>
            </p:cNvPr>
            <p:cNvSpPr/>
            <p:nvPr/>
          </p:nvSpPr>
          <p:spPr>
            <a:xfrm>
              <a:off x="3173271" y="2493757"/>
              <a:ext cx="68714" cy="12719"/>
            </a:xfrm>
            <a:custGeom>
              <a:avLst/>
              <a:gdLst>
                <a:gd name="connsiteX0" fmla="*/ 0 w 76718"/>
                <a:gd name="connsiteY0" fmla="*/ 0 h 14201"/>
                <a:gd name="connsiteX1" fmla="*/ 76719 w 76718"/>
                <a:gd name="connsiteY1" fmla="*/ 0 h 14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718" h="14201">
                  <a:moveTo>
                    <a:pt x="0" y="0"/>
                  </a:moveTo>
                  <a:lnTo>
                    <a:pt x="76719" y="0"/>
                  </a:lnTo>
                </a:path>
              </a:pathLst>
            </a:custGeom>
            <a:ln w="20299" cap="sq">
              <a:solidFill>
                <a:srgbClr val="01010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C8348F4C-0D2A-4D7B-A9A1-51F31A30EF11}"/>
                </a:ext>
              </a:extLst>
            </p:cNvPr>
            <p:cNvSpPr/>
            <p:nvPr/>
          </p:nvSpPr>
          <p:spPr>
            <a:xfrm>
              <a:off x="3173271" y="2070052"/>
              <a:ext cx="68714" cy="12719"/>
            </a:xfrm>
            <a:custGeom>
              <a:avLst/>
              <a:gdLst>
                <a:gd name="connsiteX0" fmla="*/ 0 w 76718"/>
                <a:gd name="connsiteY0" fmla="*/ 0 h 14201"/>
                <a:gd name="connsiteX1" fmla="*/ 76719 w 76718"/>
                <a:gd name="connsiteY1" fmla="*/ 0 h 14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718" h="14201">
                  <a:moveTo>
                    <a:pt x="0" y="0"/>
                  </a:moveTo>
                  <a:lnTo>
                    <a:pt x="76719" y="0"/>
                  </a:lnTo>
                </a:path>
              </a:pathLst>
            </a:custGeom>
            <a:ln w="20299" cap="sq">
              <a:solidFill>
                <a:srgbClr val="01010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A2270578-C52A-3F6A-7027-0CB6F17CDB6F}"/>
                </a:ext>
              </a:extLst>
            </p:cNvPr>
            <p:cNvSpPr/>
            <p:nvPr/>
          </p:nvSpPr>
          <p:spPr>
            <a:xfrm>
              <a:off x="3173271" y="1646346"/>
              <a:ext cx="68714" cy="12719"/>
            </a:xfrm>
            <a:custGeom>
              <a:avLst/>
              <a:gdLst>
                <a:gd name="connsiteX0" fmla="*/ 0 w 76718"/>
                <a:gd name="connsiteY0" fmla="*/ 0 h 14201"/>
                <a:gd name="connsiteX1" fmla="*/ 76719 w 76718"/>
                <a:gd name="connsiteY1" fmla="*/ 0 h 14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718" h="14201">
                  <a:moveTo>
                    <a:pt x="0" y="0"/>
                  </a:moveTo>
                  <a:lnTo>
                    <a:pt x="76719" y="0"/>
                  </a:lnTo>
                </a:path>
              </a:pathLst>
            </a:custGeom>
            <a:ln w="20299" cap="sq">
              <a:solidFill>
                <a:srgbClr val="01010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00" name="Picture 29">
              <a:extLst>
                <a:ext uri="{FF2B5EF4-FFF2-40B4-BE49-F238E27FC236}">
                  <a16:creationId xmlns:a16="http://schemas.microsoft.com/office/drawing/2014/main" id="{4C59D2AA-DB83-197A-F218-DAFBBF500E68}"/>
                </a:ext>
              </a:extLst>
            </p:cNvPr>
            <p:cNvGrpSpPr/>
            <p:nvPr/>
          </p:nvGrpSpPr>
          <p:grpSpPr>
            <a:xfrm>
              <a:off x="3308663" y="2249659"/>
              <a:ext cx="5934761" cy="1553248"/>
              <a:chOff x="2740259" y="2354691"/>
              <a:chExt cx="6626095" cy="1734184"/>
            </a:xfrm>
            <a:noFill/>
          </p:grpSpPr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57597DD8-8260-F4EA-685A-3FE6D6FB247D}"/>
                  </a:ext>
                </a:extLst>
              </p:cNvPr>
              <p:cNvSpPr/>
              <p:nvPr/>
            </p:nvSpPr>
            <p:spPr>
              <a:xfrm>
                <a:off x="2777482" y="2354691"/>
                <a:ext cx="6588872" cy="1696974"/>
              </a:xfrm>
              <a:custGeom>
                <a:avLst/>
                <a:gdLst>
                  <a:gd name="connsiteX0" fmla="*/ 0 w 6588872"/>
                  <a:gd name="connsiteY0" fmla="*/ 1696976 h 1696975"/>
                  <a:gd name="connsiteX1" fmla="*/ 39638 w 6588872"/>
                  <a:gd name="connsiteY1" fmla="*/ 1669992 h 1696975"/>
                  <a:gd name="connsiteX2" fmla="*/ 79276 w 6588872"/>
                  <a:gd name="connsiteY2" fmla="*/ 1643150 h 1696975"/>
                  <a:gd name="connsiteX3" fmla="*/ 82970 w 6588872"/>
                  <a:gd name="connsiteY3" fmla="*/ 1616167 h 1696975"/>
                  <a:gd name="connsiteX4" fmla="*/ 90500 w 6588872"/>
                  <a:gd name="connsiteY4" fmla="*/ 1589184 h 1696975"/>
                  <a:gd name="connsiteX5" fmla="*/ 122608 w 6588872"/>
                  <a:gd name="connsiteY5" fmla="*/ 1562342 h 1696975"/>
                  <a:gd name="connsiteX6" fmla="*/ 164093 w 6588872"/>
                  <a:gd name="connsiteY6" fmla="*/ 1535359 h 1696975"/>
                  <a:gd name="connsiteX7" fmla="*/ 196059 w 6588872"/>
                  <a:gd name="connsiteY7" fmla="*/ 1508517 h 1696975"/>
                  <a:gd name="connsiteX8" fmla="*/ 232004 w 6588872"/>
                  <a:gd name="connsiteY8" fmla="*/ 1481534 h 1696975"/>
                  <a:gd name="connsiteX9" fmla="*/ 273489 w 6588872"/>
                  <a:gd name="connsiteY9" fmla="*/ 1454550 h 1696975"/>
                  <a:gd name="connsiteX10" fmla="*/ 281018 w 6588872"/>
                  <a:gd name="connsiteY10" fmla="*/ 1427709 h 1696975"/>
                  <a:gd name="connsiteX11" fmla="*/ 299914 w 6588872"/>
                  <a:gd name="connsiteY11" fmla="*/ 1400726 h 1696975"/>
                  <a:gd name="connsiteX12" fmla="*/ 301761 w 6588872"/>
                  <a:gd name="connsiteY12" fmla="*/ 1373742 h 1696975"/>
                  <a:gd name="connsiteX13" fmla="*/ 324492 w 6588872"/>
                  <a:gd name="connsiteY13" fmla="*/ 1346901 h 1696975"/>
                  <a:gd name="connsiteX14" fmla="*/ 331880 w 6588872"/>
                  <a:gd name="connsiteY14" fmla="*/ 1319917 h 1696975"/>
                  <a:gd name="connsiteX15" fmla="*/ 333869 w 6588872"/>
                  <a:gd name="connsiteY15" fmla="*/ 1292934 h 1696975"/>
                  <a:gd name="connsiteX16" fmla="*/ 337563 w 6588872"/>
                  <a:gd name="connsiteY16" fmla="*/ 1266092 h 1696975"/>
                  <a:gd name="connsiteX17" fmla="*/ 348929 w 6588872"/>
                  <a:gd name="connsiteY17" fmla="*/ 1239109 h 1696975"/>
                  <a:gd name="connsiteX18" fmla="*/ 399791 w 6588872"/>
                  <a:gd name="connsiteY18" fmla="*/ 1212267 h 1696975"/>
                  <a:gd name="connsiteX19" fmla="*/ 403627 w 6588872"/>
                  <a:gd name="connsiteY19" fmla="*/ 1185284 h 1696975"/>
                  <a:gd name="connsiteX20" fmla="*/ 413003 w 6588872"/>
                  <a:gd name="connsiteY20" fmla="*/ 1158300 h 1696975"/>
                  <a:gd name="connsiteX21" fmla="*/ 439429 w 6588872"/>
                  <a:gd name="connsiteY21" fmla="*/ 1131459 h 1696975"/>
                  <a:gd name="connsiteX22" fmla="*/ 482761 w 6588872"/>
                  <a:gd name="connsiteY22" fmla="*/ 1104476 h 1696975"/>
                  <a:gd name="connsiteX23" fmla="*/ 535611 w 6588872"/>
                  <a:gd name="connsiteY23" fmla="*/ 1077350 h 1696975"/>
                  <a:gd name="connsiteX24" fmla="*/ 562037 w 6588872"/>
                  <a:gd name="connsiteY24" fmla="*/ 1050651 h 1696975"/>
                  <a:gd name="connsiteX25" fmla="*/ 714764 w 6588872"/>
                  <a:gd name="connsiteY25" fmla="*/ 1023525 h 1696975"/>
                  <a:gd name="connsiteX26" fmla="*/ 733518 w 6588872"/>
                  <a:gd name="connsiteY26" fmla="*/ 996542 h 1696975"/>
                  <a:gd name="connsiteX27" fmla="*/ 765768 w 6588872"/>
                  <a:gd name="connsiteY27" fmla="*/ 969842 h 1696975"/>
                  <a:gd name="connsiteX28" fmla="*/ 775145 w 6588872"/>
                  <a:gd name="connsiteY28" fmla="*/ 942717 h 1696975"/>
                  <a:gd name="connsiteX29" fmla="*/ 812794 w 6588872"/>
                  <a:gd name="connsiteY29" fmla="*/ 916017 h 1696975"/>
                  <a:gd name="connsiteX30" fmla="*/ 816630 w 6588872"/>
                  <a:gd name="connsiteY30" fmla="*/ 888892 h 1696975"/>
                  <a:gd name="connsiteX31" fmla="*/ 891928 w 6588872"/>
                  <a:gd name="connsiteY31" fmla="*/ 861908 h 1696975"/>
                  <a:gd name="connsiteX32" fmla="*/ 1058010 w 6588872"/>
                  <a:gd name="connsiteY32" fmla="*/ 835209 h 1696975"/>
                  <a:gd name="connsiteX33" fmla="*/ 1248387 w 6588872"/>
                  <a:gd name="connsiteY33" fmla="*/ 808084 h 1696975"/>
                  <a:gd name="connsiteX34" fmla="*/ 1310614 w 6588872"/>
                  <a:gd name="connsiteY34" fmla="*/ 781100 h 1696975"/>
                  <a:gd name="connsiteX35" fmla="*/ 1316297 w 6588872"/>
                  <a:gd name="connsiteY35" fmla="*/ 754259 h 1696975"/>
                  <a:gd name="connsiteX36" fmla="*/ 1410633 w 6588872"/>
                  <a:gd name="connsiteY36" fmla="*/ 727275 h 1696975"/>
                  <a:gd name="connsiteX37" fmla="*/ 1440752 w 6588872"/>
                  <a:gd name="connsiteY37" fmla="*/ 700292 h 1696975"/>
                  <a:gd name="connsiteX38" fmla="*/ 1482237 w 6588872"/>
                  <a:gd name="connsiteY38" fmla="*/ 673450 h 1696975"/>
                  <a:gd name="connsiteX39" fmla="*/ 1668920 w 6588872"/>
                  <a:gd name="connsiteY39" fmla="*/ 646467 h 1696975"/>
                  <a:gd name="connsiteX40" fmla="*/ 1734841 w 6588872"/>
                  <a:gd name="connsiteY40" fmla="*/ 619625 h 1696975"/>
                  <a:gd name="connsiteX41" fmla="*/ 2217744 w 6588872"/>
                  <a:gd name="connsiteY41" fmla="*/ 592642 h 1696975"/>
                  <a:gd name="connsiteX42" fmla="*/ 2249710 w 6588872"/>
                  <a:gd name="connsiteY42" fmla="*/ 565659 h 1696975"/>
                  <a:gd name="connsiteX43" fmla="*/ 2298867 w 6588872"/>
                  <a:gd name="connsiteY43" fmla="*/ 538817 h 1696975"/>
                  <a:gd name="connsiteX44" fmla="*/ 2317620 w 6588872"/>
                  <a:gd name="connsiteY44" fmla="*/ 511834 h 1696975"/>
                  <a:gd name="connsiteX45" fmla="*/ 2458982 w 6588872"/>
                  <a:gd name="connsiteY45" fmla="*/ 484850 h 1696975"/>
                  <a:gd name="connsiteX46" fmla="*/ 2500609 w 6588872"/>
                  <a:gd name="connsiteY46" fmla="*/ 458009 h 1696975"/>
                  <a:gd name="connsiteX47" fmla="*/ 2973851 w 6588872"/>
                  <a:gd name="connsiteY47" fmla="*/ 431025 h 1696975"/>
                  <a:gd name="connsiteX48" fmla="*/ 3411433 w 6588872"/>
                  <a:gd name="connsiteY48" fmla="*/ 403900 h 1696975"/>
                  <a:gd name="connsiteX49" fmla="*/ 3603798 w 6588872"/>
                  <a:gd name="connsiteY49" fmla="*/ 377200 h 1696975"/>
                  <a:gd name="connsiteX50" fmla="*/ 3792328 w 6588872"/>
                  <a:gd name="connsiteY50" fmla="*/ 350217 h 1696975"/>
                  <a:gd name="connsiteX51" fmla="*/ 3814917 w 6588872"/>
                  <a:gd name="connsiteY51" fmla="*/ 323375 h 1696975"/>
                  <a:gd name="connsiteX52" fmla="*/ 3848872 w 6588872"/>
                  <a:gd name="connsiteY52" fmla="*/ 296392 h 1696975"/>
                  <a:gd name="connsiteX53" fmla="*/ 4020495 w 6588872"/>
                  <a:gd name="connsiteY53" fmla="*/ 269266 h 1696975"/>
                  <a:gd name="connsiteX54" fmla="*/ 4048767 w 6588872"/>
                  <a:gd name="connsiteY54" fmla="*/ 242567 h 1696975"/>
                  <a:gd name="connsiteX55" fmla="*/ 4090253 w 6588872"/>
                  <a:gd name="connsiteY55" fmla="*/ 215584 h 1696975"/>
                  <a:gd name="connsiteX56" fmla="*/ 4358059 w 6588872"/>
                  <a:gd name="connsiteY56" fmla="*/ 188458 h 1696975"/>
                  <a:gd name="connsiteX57" fmla="*/ 5100953 w 6588872"/>
                  <a:gd name="connsiteY57" fmla="*/ 161759 h 1696975"/>
                  <a:gd name="connsiteX58" fmla="*/ 5440363 w 6588872"/>
                  <a:gd name="connsiteY58" fmla="*/ 134633 h 1696975"/>
                  <a:gd name="connsiteX59" fmla="*/ 5762866 w 6588872"/>
                  <a:gd name="connsiteY59" fmla="*/ 107650 h 1696975"/>
                  <a:gd name="connsiteX60" fmla="*/ 5812023 w 6588872"/>
                  <a:gd name="connsiteY60" fmla="*/ 80808 h 1696975"/>
                  <a:gd name="connsiteX61" fmla="*/ 5849672 w 6588872"/>
                  <a:gd name="connsiteY61" fmla="*/ 53825 h 1696975"/>
                  <a:gd name="connsiteX62" fmla="*/ 6185388 w 6588872"/>
                  <a:gd name="connsiteY62" fmla="*/ 27125 h 1696975"/>
                  <a:gd name="connsiteX63" fmla="*/ 6588873 w 6588872"/>
                  <a:gd name="connsiteY63" fmla="*/ 0 h 169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6588872" h="1696975">
                    <a:moveTo>
                      <a:pt x="0" y="1696976"/>
                    </a:moveTo>
                    <a:lnTo>
                      <a:pt x="39638" y="1669992"/>
                    </a:lnTo>
                    <a:lnTo>
                      <a:pt x="79276" y="1643150"/>
                    </a:lnTo>
                    <a:lnTo>
                      <a:pt x="82970" y="1616167"/>
                    </a:lnTo>
                    <a:lnTo>
                      <a:pt x="90500" y="1589184"/>
                    </a:lnTo>
                    <a:lnTo>
                      <a:pt x="122608" y="1562342"/>
                    </a:lnTo>
                    <a:lnTo>
                      <a:pt x="164093" y="1535359"/>
                    </a:lnTo>
                    <a:lnTo>
                      <a:pt x="196059" y="1508517"/>
                    </a:lnTo>
                    <a:lnTo>
                      <a:pt x="232004" y="1481534"/>
                    </a:lnTo>
                    <a:lnTo>
                      <a:pt x="273489" y="1454550"/>
                    </a:lnTo>
                    <a:lnTo>
                      <a:pt x="281018" y="1427709"/>
                    </a:lnTo>
                    <a:lnTo>
                      <a:pt x="299914" y="1400726"/>
                    </a:lnTo>
                    <a:lnTo>
                      <a:pt x="301761" y="1373742"/>
                    </a:lnTo>
                    <a:lnTo>
                      <a:pt x="324492" y="1346901"/>
                    </a:lnTo>
                    <a:lnTo>
                      <a:pt x="331880" y="1319917"/>
                    </a:lnTo>
                    <a:lnTo>
                      <a:pt x="333869" y="1292934"/>
                    </a:lnTo>
                    <a:lnTo>
                      <a:pt x="337563" y="1266092"/>
                    </a:lnTo>
                    <a:lnTo>
                      <a:pt x="348929" y="1239109"/>
                    </a:lnTo>
                    <a:lnTo>
                      <a:pt x="399791" y="1212267"/>
                    </a:lnTo>
                    <a:lnTo>
                      <a:pt x="403627" y="1185284"/>
                    </a:lnTo>
                    <a:lnTo>
                      <a:pt x="413003" y="1158300"/>
                    </a:lnTo>
                    <a:lnTo>
                      <a:pt x="439429" y="1131459"/>
                    </a:lnTo>
                    <a:lnTo>
                      <a:pt x="482761" y="1104476"/>
                    </a:lnTo>
                    <a:lnTo>
                      <a:pt x="535611" y="1077350"/>
                    </a:lnTo>
                    <a:lnTo>
                      <a:pt x="562037" y="1050651"/>
                    </a:lnTo>
                    <a:lnTo>
                      <a:pt x="714764" y="1023525"/>
                    </a:lnTo>
                    <a:lnTo>
                      <a:pt x="733518" y="996542"/>
                    </a:lnTo>
                    <a:lnTo>
                      <a:pt x="765768" y="969842"/>
                    </a:lnTo>
                    <a:lnTo>
                      <a:pt x="775145" y="942717"/>
                    </a:lnTo>
                    <a:lnTo>
                      <a:pt x="812794" y="916017"/>
                    </a:lnTo>
                    <a:lnTo>
                      <a:pt x="816630" y="888892"/>
                    </a:lnTo>
                    <a:lnTo>
                      <a:pt x="891928" y="861908"/>
                    </a:lnTo>
                    <a:lnTo>
                      <a:pt x="1058010" y="835209"/>
                    </a:lnTo>
                    <a:lnTo>
                      <a:pt x="1248387" y="808084"/>
                    </a:lnTo>
                    <a:lnTo>
                      <a:pt x="1310614" y="781100"/>
                    </a:lnTo>
                    <a:lnTo>
                      <a:pt x="1316297" y="754259"/>
                    </a:lnTo>
                    <a:lnTo>
                      <a:pt x="1410633" y="727275"/>
                    </a:lnTo>
                    <a:lnTo>
                      <a:pt x="1440752" y="700292"/>
                    </a:lnTo>
                    <a:lnTo>
                      <a:pt x="1482237" y="673450"/>
                    </a:lnTo>
                    <a:lnTo>
                      <a:pt x="1668920" y="646467"/>
                    </a:lnTo>
                    <a:lnTo>
                      <a:pt x="1734841" y="619625"/>
                    </a:lnTo>
                    <a:lnTo>
                      <a:pt x="2217744" y="592642"/>
                    </a:lnTo>
                    <a:lnTo>
                      <a:pt x="2249710" y="565659"/>
                    </a:lnTo>
                    <a:lnTo>
                      <a:pt x="2298867" y="538817"/>
                    </a:lnTo>
                    <a:lnTo>
                      <a:pt x="2317620" y="511834"/>
                    </a:lnTo>
                    <a:lnTo>
                      <a:pt x="2458982" y="484850"/>
                    </a:lnTo>
                    <a:lnTo>
                      <a:pt x="2500609" y="458009"/>
                    </a:lnTo>
                    <a:lnTo>
                      <a:pt x="2973851" y="431025"/>
                    </a:lnTo>
                    <a:lnTo>
                      <a:pt x="3411433" y="403900"/>
                    </a:lnTo>
                    <a:lnTo>
                      <a:pt x="3603798" y="377200"/>
                    </a:lnTo>
                    <a:lnTo>
                      <a:pt x="3792328" y="350217"/>
                    </a:lnTo>
                    <a:lnTo>
                      <a:pt x="3814917" y="323375"/>
                    </a:lnTo>
                    <a:lnTo>
                      <a:pt x="3848872" y="296392"/>
                    </a:lnTo>
                    <a:lnTo>
                      <a:pt x="4020495" y="269266"/>
                    </a:lnTo>
                    <a:lnTo>
                      <a:pt x="4048767" y="242567"/>
                    </a:lnTo>
                    <a:lnTo>
                      <a:pt x="4090253" y="215584"/>
                    </a:lnTo>
                    <a:lnTo>
                      <a:pt x="4358059" y="188458"/>
                    </a:lnTo>
                    <a:lnTo>
                      <a:pt x="5100953" y="161759"/>
                    </a:lnTo>
                    <a:lnTo>
                      <a:pt x="5440363" y="134633"/>
                    </a:lnTo>
                    <a:lnTo>
                      <a:pt x="5762866" y="107650"/>
                    </a:lnTo>
                    <a:lnTo>
                      <a:pt x="5812023" y="80808"/>
                    </a:lnTo>
                    <a:lnTo>
                      <a:pt x="5849672" y="53825"/>
                    </a:lnTo>
                    <a:lnTo>
                      <a:pt x="6185388" y="27125"/>
                    </a:lnTo>
                    <a:lnTo>
                      <a:pt x="6588873" y="0"/>
                    </a:lnTo>
                  </a:path>
                </a:pathLst>
              </a:custGeom>
              <a:noFill/>
              <a:ln w="17145" cap="rnd">
                <a:solidFill>
                  <a:srgbClr val="D36A2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085872BE-D30A-592C-1227-CAAE746BBF24}"/>
                  </a:ext>
                </a:extLst>
              </p:cNvPr>
              <p:cNvSpPr/>
              <p:nvPr/>
            </p:nvSpPr>
            <p:spPr>
              <a:xfrm>
                <a:off x="2777482" y="4014458"/>
                <a:ext cx="14207" cy="74417"/>
              </a:xfrm>
              <a:custGeom>
                <a:avLst/>
                <a:gdLst>
                  <a:gd name="connsiteX0" fmla="*/ 0 w 14207"/>
                  <a:gd name="connsiteY0" fmla="*/ 0 h 74417"/>
                  <a:gd name="connsiteX1" fmla="*/ 0 w 14207"/>
                  <a:gd name="connsiteY1" fmla="*/ 74418 h 74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207" h="74417">
                    <a:moveTo>
                      <a:pt x="0" y="0"/>
                    </a:moveTo>
                    <a:lnTo>
                      <a:pt x="0" y="74418"/>
                    </a:lnTo>
                  </a:path>
                </a:pathLst>
              </a:custGeom>
              <a:ln w="17145" cap="rnd">
                <a:solidFill>
                  <a:srgbClr val="D36A2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3" name="Freeform 102">
                <a:extLst>
                  <a:ext uri="{FF2B5EF4-FFF2-40B4-BE49-F238E27FC236}">
                    <a16:creationId xmlns:a16="http://schemas.microsoft.com/office/drawing/2014/main" id="{3C35F2E0-7958-BF46-F560-927E9BC9F8F4}"/>
                  </a:ext>
                </a:extLst>
              </p:cNvPr>
              <p:cNvSpPr/>
              <p:nvPr/>
            </p:nvSpPr>
            <p:spPr>
              <a:xfrm>
                <a:off x="2740259" y="4051667"/>
                <a:ext cx="74445" cy="14201"/>
              </a:xfrm>
              <a:custGeom>
                <a:avLst/>
                <a:gdLst>
                  <a:gd name="connsiteX0" fmla="*/ 0 w 74445"/>
                  <a:gd name="connsiteY0" fmla="*/ 0 h 14201"/>
                  <a:gd name="connsiteX1" fmla="*/ 74446 w 74445"/>
                  <a:gd name="connsiteY1" fmla="*/ 0 h 14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445" h="14201">
                    <a:moveTo>
                      <a:pt x="0" y="0"/>
                    </a:moveTo>
                    <a:lnTo>
                      <a:pt x="74446" y="0"/>
                    </a:lnTo>
                  </a:path>
                </a:pathLst>
              </a:custGeom>
              <a:ln w="17145" cap="rnd">
                <a:solidFill>
                  <a:srgbClr val="D36A2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04" name="Content Placeholder 2">
              <a:extLst>
                <a:ext uri="{FF2B5EF4-FFF2-40B4-BE49-F238E27FC236}">
                  <a16:creationId xmlns:a16="http://schemas.microsoft.com/office/drawing/2014/main" id="{09EBE731-AA65-5ACC-9E41-C0585EB0772F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1535549" y="2580314"/>
              <a:ext cx="2230191" cy="3805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000" b="1" dirty="0">
                  <a:solidFill>
                    <a:schemeClr val="tx1"/>
                  </a:solidFill>
                </a:rPr>
                <a:t>Kaplan-Meier Probability</a:t>
              </a:r>
              <a:br>
                <a:rPr lang="en-US" sz="1000" b="1" dirty="0">
                  <a:solidFill>
                    <a:schemeClr val="tx1"/>
                  </a:solidFill>
                </a:rPr>
              </a:br>
              <a:r>
                <a:rPr lang="en-US" sz="1000" b="1" dirty="0">
                  <a:solidFill>
                    <a:schemeClr val="tx1"/>
                  </a:solidFill>
                </a:rPr>
                <a:t>of Conversion (%)</a:t>
              </a:r>
            </a:p>
          </p:txBody>
        </p:sp>
        <p:sp>
          <p:nvSpPr>
            <p:cNvPr id="105" name="Content Placeholder 2">
              <a:extLst>
                <a:ext uri="{FF2B5EF4-FFF2-40B4-BE49-F238E27FC236}">
                  <a16:creationId xmlns:a16="http://schemas.microsoft.com/office/drawing/2014/main" id="{59A9F89C-05AF-99AD-E74E-9D3531C4B818}"/>
                </a:ext>
              </a:extLst>
            </p:cNvPr>
            <p:cNvSpPr txBox="1">
              <a:spLocks/>
            </p:cNvSpPr>
            <p:nvPr/>
          </p:nvSpPr>
          <p:spPr>
            <a:xfrm>
              <a:off x="2758577" y="1463741"/>
              <a:ext cx="453956" cy="3805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100</a:t>
              </a:r>
            </a:p>
          </p:txBody>
        </p:sp>
        <p:sp>
          <p:nvSpPr>
            <p:cNvPr id="106" name="Content Placeholder 2">
              <a:extLst>
                <a:ext uri="{FF2B5EF4-FFF2-40B4-BE49-F238E27FC236}">
                  <a16:creationId xmlns:a16="http://schemas.microsoft.com/office/drawing/2014/main" id="{0EF70B41-FD83-8513-D4A3-B6538E6D7E84}"/>
                </a:ext>
              </a:extLst>
            </p:cNvPr>
            <p:cNvSpPr txBox="1">
              <a:spLocks/>
            </p:cNvSpPr>
            <p:nvPr/>
          </p:nvSpPr>
          <p:spPr>
            <a:xfrm>
              <a:off x="2758577" y="1884584"/>
              <a:ext cx="453956" cy="3805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80</a:t>
              </a:r>
            </a:p>
          </p:txBody>
        </p:sp>
        <p:sp>
          <p:nvSpPr>
            <p:cNvPr id="107" name="Content Placeholder 2">
              <a:extLst>
                <a:ext uri="{FF2B5EF4-FFF2-40B4-BE49-F238E27FC236}">
                  <a16:creationId xmlns:a16="http://schemas.microsoft.com/office/drawing/2014/main" id="{EC40208E-F545-02D6-5BE6-5258A6F36A1F}"/>
                </a:ext>
              </a:extLst>
            </p:cNvPr>
            <p:cNvSpPr txBox="1">
              <a:spLocks/>
            </p:cNvSpPr>
            <p:nvPr/>
          </p:nvSpPr>
          <p:spPr>
            <a:xfrm>
              <a:off x="2758577" y="2305426"/>
              <a:ext cx="453956" cy="3805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60</a:t>
              </a:r>
            </a:p>
          </p:txBody>
        </p:sp>
        <p:sp>
          <p:nvSpPr>
            <p:cNvPr id="108" name="Content Placeholder 2">
              <a:extLst>
                <a:ext uri="{FF2B5EF4-FFF2-40B4-BE49-F238E27FC236}">
                  <a16:creationId xmlns:a16="http://schemas.microsoft.com/office/drawing/2014/main" id="{FCF57037-A3C6-EA8A-A09F-01E1EE58A68C}"/>
                </a:ext>
              </a:extLst>
            </p:cNvPr>
            <p:cNvSpPr txBox="1">
              <a:spLocks/>
            </p:cNvSpPr>
            <p:nvPr/>
          </p:nvSpPr>
          <p:spPr>
            <a:xfrm>
              <a:off x="2758577" y="2726269"/>
              <a:ext cx="453956" cy="3805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40</a:t>
              </a:r>
            </a:p>
          </p:txBody>
        </p:sp>
        <p:sp>
          <p:nvSpPr>
            <p:cNvPr id="109" name="Content Placeholder 2">
              <a:extLst>
                <a:ext uri="{FF2B5EF4-FFF2-40B4-BE49-F238E27FC236}">
                  <a16:creationId xmlns:a16="http://schemas.microsoft.com/office/drawing/2014/main" id="{C2214443-3E9B-4A0A-FE01-60419482E953}"/>
                </a:ext>
              </a:extLst>
            </p:cNvPr>
            <p:cNvSpPr txBox="1">
              <a:spLocks/>
            </p:cNvSpPr>
            <p:nvPr/>
          </p:nvSpPr>
          <p:spPr>
            <a:xfrm>
              <a:off x="2758577" y="3147111"/>
              <a:ext cx="453956" cy="3805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110" name="Content Placeholder 2">
              <a:extLst>
                <a:ext uri="{FF2B5EF4-FFF2-40B4-BE49-F238E27FC236}">
                  <a16:creationId xmlns:a16="http://schemas.microsoft.com/office/drawing/2014/main" id="{D22E00D0-EBDF-EEF2-4599-EC55BF4821CF}"/>
                </a:ext>
              </a:extLst>
            </p:cNvPr>
            <p:cNvSpPr txBox="1">
              <a:spLocks/>
            </p:cNvSpPr>
            <p:nvPr/>
          </p:nvSpPr>
          <p:spPr>
            <a:xfrm>
              <a:off x="2758577" y="3567957"/>
              <a:ext cx="453956" cy="3805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11" name="Content Placeholder 2">
              <a:extLst>
                <a:ext uri="{FF2B5EF4-FFF2-40B4-BE49-F238E27FC236}">
                  <a16:creationId xmlns:a16="http://schemas.microsoft.com/office/drawing/2014/main" id="{B4187DF4-6737-0EE3-033A-9514A87F3516}"/>
                </a:ext>
              </a:extLst>
            </p:cNvPr>
            <p:cNvSpPr txBox="1">
              <a:spLocks/>
            </p:cNvSpPr>
            <p:nvPr/>
          </p:nvSpPr>
          <p:spPr>
            <a:xfrm>
              <a:off x="3204062" y="4043187"/>
              <a:ext cx="6209530" cy="3805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000" b="1" dirty="0">
                  <a:solidFill>
                    <a:schemeClr val="tx1"/>
                  </a:solidFill>
                </a:rPr>
                <a:t>Time Since Study Drug Administration (minutes)</a:t>
              </a:r>
            </a:p>
          </p:txBody>
        </p:sp>
        <p:sp>
          <p:nvSpPr>
            <p:cNvPr id="113" name="Content Placeholder 2">
              <a:extLst>
                <a:ext uri="{FF2B5EF4-FFF2-40B4-BE49-F238E27FC236}">
                  <a16:creationId xmlns:a16="http://schemas.microsoft.com/office/drawing/2014/main" id="{A511629F-A928-DDC9-D5E4-577EE558B8F1}"/>
                </a:ext>
              </a:extLst>
            </p:cNvPr>
            <p:cNvSpPr txBox="1">
              <a:spLocks/>
            </p:cNvSpPr>
            <p:nvPr/>
          </p:nvSpPr>
          <p:spPr>
            <a:xfrm>
              <a:off x="3015663" y="3828166"/>
              <a:ext cx="648776" cy="3805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14" name="Content Placeholder 2">
              <a:extLst>
                <a:ext uri="{FF2B5EF4-FFF2-40B4-BE49-F238E27FC236}">
                  <a16:creationId xmlns:a16="http://schemas.microsoft.com/office/drawing/2014/main" id="{388EB229-77DA-265D-EF77-940E4A90DA58}"/>
                </a:ext>
              </a:extLst>
            </p:cNvPr>
            <p:cNvSpPr txBox="1">
              <a:spLocks/>
            </p:cNvSpPr>
            <p:nvPr/>
          </p:nvSpPr>
          <p:spPr>
            <a:xfrm>
              <a:off x="4028563" y="3828166"/>
              <a:ext cx="648776" cy="3805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15" name="Content Placeholder 2">
              <a:extLst>
                <a:ext uri="{FF2B5EF4-FFF2-40B4-BE49-F238E27FC236}">
                  <a16:creationId xmlns:a16="http://schemas.microsoft.com/office/drawing/2014/main" id="{54D03999-F31F-3555-A1DB-FF56D089BB07}"/>
                </a:ext>
              </a:extLst>
            </p:cNvPr>
            <p:cNvSpPr txBox="1">
              <a:spLocks/>
            </p:cNvSpPr>
            <p:nvPr/>
          </p:nvSpPr>
          <p:spPr>
            <a:xfrm>
              <a:off x="5041463" y="3828166"/>
              <a:ext cx="648776" cy="3805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116" name="Content Placeholder 2">
              <a:extLst>
                <a:ext uri="{FF2B5EF4-FFF2-40B4-BE49-F238E27FC236}">
                  <a16:creationId xmlns:a16="http://schemas.microsoft.com/office/drawing/2014/main" id="{1FDFF83C-1D59-18CA-EED5-5DEA1216CE43}"/>
                </a:ext>
              </a:extLst>
            </p:cNvPr>
            <p:cNvSpPr txBox="1">
              <a:spLocks/>
            </p:cNvSpPr>
            <p:nvPr/>
          </p:nvSpPr>
          <p:spPr>
            <a:xfrm>
              <a:off x="6054363" y="3828166"/>
              <a:ext cx="648776" cy="3805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30</a:t>
              </a:r>
            </a:p>
          </p:txBody>
        </p:sp>
        <p:sp>
          <p:nvSpPr>
            <p:cNvPr id="117" name="Content Placeholder 2">
              <a:extLst>
                <a:ext uri="{FF2B5EF4-FFF2-40B4-BE49-F238E27FC236}">
                  <a16:creationId xmlns:a16="http://schemas.microsoft.com/office/drawing/2014/main" id="{5DE131B7-DEB2-EA1B-8E0A-AFE327C00118}"/>
                </a:ext>
              </a:extLst>
            </p:cNvPr>
            <p:cNvSpPr txBox="1">
              <a:spLocks/>
            </p:cNvSpPr>
            <p:nvPr/>
          </p:nvSpPr>
          <p:spPr>
            <a:xfrm>
              <a:off x="7067263" y="3828166"/>
              <a:ext cx="648776" cy="3805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40</a:t>
              </a:r>
            </a:p>
          </p:txBody>
        </p:sp>
        <p:sp>
          <p:nvSpPr>
            <p:cNvPr id="118" name="Content Placeholder 2">
              <a:extLst>
                <a:ext uri="{FF2B5EF4-FFF2-40B4-BE49-F238E27FC236}">
                  <a16:creationId xmlns:a16="http://schemas.microsoft.com/office/drawing/2014/main" id="{8121E3BA-FDA3-6C64-039D-F1BD76993478}"/>
                </a:ext>
              </a:extLst>
            </p:cNvPr>
            <p:cNvSpPr txBox="1">
              <a:spLocks/>
            </p:cNvSpPr>
            <p:nvPr/>
          </p:nvSpPr>
          <p:spPr>
            <a:xfrm>
              <a:off x="8080163" y="3828166"/>
              <a:ext cx="648776" cy="3805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50</a:t>
              </a:r>
            </a:p>
          </p:txBody>
        </p:sp>
        <p:sp>
          <p:nvSpPr>
            <p:cNvPr id="119" name="Content Placeholder 2">
              <a:extLst>
                <a:ext uri="{FF2B5EF4-FFF2-40B4-BE49-F238E27FC236}">
                  <a16:creationId xmlns:a16="http://schemas.microsoft.com/office/drawing/2014/main" id="{0E4C508B-9FBD-C29F-EE93-D9D158204BDB}"/>
                </a:ext>
              </a:extLst>
            </p:cNvPr>
            <p:cNvSpPr txBox="1">
              <a:spLocks/>
            </p:cNvSpPr>
            <p:nvPr/>
          </p:nvSpPr>
          <p:spPr>
            <a:xfrm>
              <a:off x="9093060" y="3828166"/>
              <a:ext cx="648776" cy="3805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60</a:t>
              </a:r>
            </a:p>
          </p:txBody>
        </p:sp>
        <p:sp>
          <p:nvSpPr>
            <p:cNvPr id="120" name="Content Placeholder 2">
              <a:extLst>
                <a:ext uri="{FF2B5EF4-FFF2-40B4-BE49-F238E27FC236}">
                  <a16:creationId xmlns:a16="http://schemas.microsoft.com/office/drawing/2014/main" id="{FFE66A63-9367-91A6-655B-DC2381A508F6}"/>
                </a:ext>
              </a:extLst>
            </p:cNvPr>
            <p:cNvSpPr txBox="1">
              <a:spLocks/>
            </p:cNvSpPr>
            <p:nvPr/>
          </p:nvSpPr>
          <p:spPr>
            <a:xfrm>
              <a:off x="3522113" y="3828166"/>
              <a:ext cx="648776" cy="3805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21" name="Content Placeholder 2">
              <a:extLst>
                <a:ext uri="{FF2B5EF4-FFF2-40B4-BE49-F238E27FC236}">
                  <a16:creationId xmlns:a16="http://schemas.microsoft.com/office/drawing/2014/main" id="{A03B0A20-3E3F-A01A-595E-3EB9C1FD063D}"/>
                </a:ext>
              </a:extLst>
            </p:cNvPr>
            <p:cNvSpPr txBox="1">
              <a:spLocks/>
            </p:cNvSpPr>
            <p:nvPr/>
          </p:nvSpPr>
          <p:spPr>
            <a:xfrm>
              <a:off x="4535013" y="3828166"/>
              <a:ext cx="648776" cy="3805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15</a:t>
              </a:r>
            </a:p>
          </p:txBody>
        </p:sp>
        <p:sp>
          <p:nvSpPr>
            <p:cNvPr id="122" name="Content Placeholder 2">
              <a:extLst>
                <a:ext uri="{FF2B5EF4-FFF2-40B4-BE49-F238E27FC236}">
                  <a16:creationId xmlns:a16="http://schemas.microsoft.com/office/drawing/2014/main" id="{9A09840F-1C8F-E867-5AA9-98B0FEFF04FE}"/>
                </a:ext>
              </a:extLst>
            </p:cNvPr>
            <p:cNvSpPr txBox="1">
              <a:spLocks/>
            </p:cNvSpPr>
            <p:nvPr/>
          </p:nvSpPr>
          <p:spPr>
            <a:xfrm>
              <a:off x="5547913" y="3828166"/>
              <a:ext cx="648776" cy="3805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25</a:t>
              </a:r>
            </a:p>
          </p:txBody>
        </p:sp>
        <p:sp>
          <p:nvSpPr>
            <p:cNvPr id="123" name="Content Placeholder 2">
              <a:extLst>
                <a:ext uri="{FF2B5EF4-FFF2-40B4-BE49-F238E27FC236}">
                  <a16:creationId xmlns:a16="http://schemas.microsoft.com/office/drawing/2014/main" id="{9DC655C0-374A-5265-2CB0-A63672A50C05}"/>
                </a:ext>
              </a:extLst>
            </p:cNvPr>
            <p:cNvSpPr txBox="1">
              <a:spLocks/>
            </p:cNvSpPr>
            <p:nvPr/>
          </p:nvSpPr>
          <p:spPr>
            <a:xfrm>
              <a:off x="6560813" y="3828166"/>
              <a:ext cx="648776" cy="3805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35</a:t>
              </a:r>
            </a:p>
          </p:txBody>
        </p:sp>
        <p:sp>
          <p:nvSpPr>
            <p:cNvPr id="124" name="Content Placeholder 2">
              <a:extLst>
                <a:ext uri="{FF2B5EF4-FFF2-40B4-BE49-F238E27FC236}">
                  <a16:creationId xmlns:a16="http://schemas.microsoft.com/office/drawing/2014/main" id="{859DE92A-80C1-B27D-CFA4-2C9D654B95A8}"/>
                </a:ext>
              </a:extLst>
            </p:cNvPr>
            <p:cNvSpPr txBox="1">
              <a:spLocks/>
            </p:cNvSpPr>
            <p:nvPr/>
          </p:nvSpPr>
          <p:spPr>
            <a:xfrm>
              <a:off x="7573713" y="3828166"/>
              <a:ext cx="648776" cy="3805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45</a:t>
              </a:r>
            </a:p>
          </p:txBody>
        </p:sp>
        <p:sp>
          <p:nvSpPr>
            <p:cNvPr id="125" name="Content Placeholder 2">
              <a:extLst>
                <a:ext uri="{FF2B5EF4-FFF2-40B4-BE49-F238E27FC236}">
                  <a16:creationId xmlns:a16="http://schemas.microsoft.com/office/drawing/2014/main" id="{61E00395-2450-688E-5249-432133D2157E}"/>
                </a:ext>
              </a:extLst>
            </p:cNvPr>
            <p:cNvSpPr txBox="1">
              <a:spLocks/>
            </p:cNvSpPr>
            <p:nvPr/>
          </p:nvSpPr>
          <p:spPr>
            <a:xfrm>
              <a:off x="8586613" y="3828166"/>
              <a:ext cx="648776" cy="3805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55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17141B5-70E7-41B9-8537-0E8A16D7399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379047" y="2618676"/>
              <a:ext cx="0" cy="128016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DFBB81C-99F8-4504-9C8E-A387F143BAF6}"/>
                </a:ext>
              </a:extLst>
            </p:cNvPr>
            <p:cNvCxnSpPr/>
            <p:nvPr/>
          </p:nvCxnSpPr>
          <p:spPr bwMode="auto">
            <a:xfrm>
              <a:off x="3235671" y="2615815"/>
              <a:ext cx="315468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B5DE596-F0B6-4279-BAA7-11038975BF9A}"/>
                </a:ext>
              </a:extLst>
            </p:cNvPr>
            <p:cNvCxnSpPr/>
            <p:nvPr/>
          </p:nvCxnSpPr>
          <p:spPr bwMode="auto">
            <a:xfrm>
              <a:off x="3232091" y="2246644"/>
              <a:ext cx="603504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83A7C02-50E5-FA72-9346-E63B1E0F483F}"/>
                </a:ext>
              </a:extLst>
            </p:cNvPr>
            <p:cNvSpPr txBox="1"/>
            <p:nvPr/>
          </p:nvSpPr>
          <p:spPr>
            <a:xfrm>
              <a:off x="5840604" y="2359379"/>
              <a:ext cx="731837" cy="27699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 b="1" dirty="0">
                  <a:solidFill>
                    <a:srgbClr val="C55A10"/>
                  </a:solidFill>
                  <a:latin typeface="Helvetica"/>
                  <a:cs typeface="Helvetica"/>
                </a:rPr>
                <a:t>53.4%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9E89821-9B74-E67B-41B2-10C2807E88A7}"/>
                </a:ext>
              </a:extLst>
            </p:cNvPr>
            <p:cNvSpPr txBox="1"/>
            <p:nvPr/>
          </p:nvSpPr>
          <p:spPr>
            <a:xfrm>
              <a:off x="8738063" y="1977646"/>
              <a:ext cx="773229" cy="27699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 b="1" dirty="0">
                  <a:solidFill>
                    <a:srgbClr val="C55A10"/>
                  </a:solidFill>
                  <a:latin typeface="Helvetica"/>
                  <a:cs typeface="Helvetica"/>
                </a:rPr>
                <a:t>71.6%</a:t>
              </a:r>
            </a:p>
          </p:txBody>
        </p:sp>
      </p:grpSp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846212DC-8DC2-4659-9889-FF0EBDDE2C7C}"/>
              </a:ext>
            </a:extLst>
          </p:cNvPr>
          <p:cNvSpPr txBox="1">
            <a:spLocks/>
          </p:cNvSpPr>
          <p:nvPr/>
        </p:nvSpPr>
        <p:spPr bwMode="auto">
          <a:xfrm>
            <a:off x="839983" y="5011170"/>
            <a:ext cx="10515600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spcBef>
                <a:spcPts val="1600"/>
              </a:spcBef>
              <a:spcAft>
                <a:spcPct val="0"/>
              </a:spcAft>
              <a:defRPr sz="2400" b="0" i="0">
                <a:solidFill>
                  <a:srgbClr val="00205C"/>
                </a:solidFill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70543" indent="-304792" algn="l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21BECE"/>
              </a:buClr>
              <a:buFont typeface="Arial" charset="0"/>
              <a:buChar char="•"/>
              <a:defRPr sz="2133" b="0" i="0">
                <a:solidFill>
                  <a:srgbClr val="00205C"/>
                </a:solidFill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219170" indent="-304792" algn="l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21BECE"/>
              </a:buClr>
              <a:buSzPct val="150000"/>
              <a:buFont typeface="AppleSymbols"/>
              <a:buChar char="⎼"/>
              <a:defRPr sz="1867" b="0" i="0">
                <a:solidFill>
                  <a:srgbClr val="00205C"/>
                </a:solidFill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767796" indent="-304792" algn="l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21BECE"/>
              </a:buClr>
              <a:buFont typeface="LucidaGrande"/>
              <a:buChar char="◦"/>
              <a:defRPr sz="1600" b="0" i="0" baseline="0">
                <a:solidFill>
                  <a:srgbClr val="00205C"/>
                </a:solidFill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240224" marR="0" indent="-228594" algn="l" defTabSz="1219170" rtl="0" eaLnBrk="1" fontAlgn="base" latinLnBrk="0" hangingPunct="1">
              <a:lnSpc>
                <a:spcPct val="100000"/>
              </a:lnSpc>
              <a:spcBef>
                <a:spcPts val="533"/>
              </a:spcBef>
              <a:spcAft>
                <a:spcPct val="0"/>
              </a:spcAft>
              <a:buClr>
                <a:srgbClr val="21BECE"/>
              </a:buClr>
              <a:buSzTx/>
              <a:buFont typeface="Helvetica" pitchFamily="2" charset="0"/>
              <a:buChar char="⁃"/>
              <a:tabLst/>
              <a:defRPr sz="1467" b="0" i="0" baseline="0">
                <a:solidFill>
                  <a:srgbClr val="00205C"/>
                </a:solidFill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727274"/>
                </a:solidFill>
                <a:latin typeface="+mn-lt"/>
                <a:ea typeface="+mn-ea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727274"/>
                </a:solidFill>
                <a:latin typeface="+mn-lt"/>
                <a:ea typeface="+mn-ea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727274"/>
                </a:solidFill>
                <a:latin typeface="+mn-lt"/>
                <a:ea typeface="+mn-ea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727274"/>
                </a:solidFill>
                <a:latin typeface="+mn-lt"/>
                <a:ea typeface="+mn-ea"/>
              </a:defRPr>
            </a:lvl9pPr>
          </a:lstStyle>
          <a:p>
            <a:pPr marL="227013" indent="-2270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Data are from 1st confirmed PSVT episode (n=92)</a:t>
            </a:r>
            <a:r>
              <a:rPr lang="en-US" sz="1800" baseline="30000" dirty="0"/>
              <a:t>a</a:t>
            </a:r>
            <a:r>
              <a:rPr lang="en-US" sz="1800" dirty="0"/>
              <a:t> </a:t>
            </a:r>
          </a:p>
          <a:p>
            <a:pPr marL="227013" indent="-2270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Median time from NODE-302 enrollment to 1st treated episode: 46.5 days (range: 3–518)</a:t>
            </a:r>
            <a:r>
              <a:rPr lang="en-US" sz="1800" baseline="30000" dirty="0"/>
              <a:t>b</a:t>
            </a:r>
            <a:r>
              <a:rPr lang="en-US" sz="1800" dirty="0"/>
              <a:t> </a:t>
            </a:r>
          </a:p>
          <a:p>
            <a:pPr marL="227013" indent="-2270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Kaplan-Meier estimate for conversion by 30 minutes: 53.4%</a:t>
            </a:r>
            <a:r>
              <a:rPr lang="en-US" sz="1800" baseline="30000" dirty="0"/>
              <a:t>a</a:t>
            </a:r>
          </a:p>
          <a:p>
            <a:pPr marL="227013" indent="-2270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Median time to conversion: 21.1 minutes (95% CI, 11.6–35.5)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3C7D7D9-9F8D-4F64-9434-647372CFD41E}"/>
              </a:ext>
            </a:extLst>
          </p:cNvPr>
          <p:cNvSpPr txBox="1"/>
          <p:nvPr/>
        </p:nvSpPr>
        <p:spPr>
          <a:xfrm>
            <a:off x="0" y="6627168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2279501-97DE-4760-870C-CEDECC9847E5}" type="slidenum">
              <a:rPr lang="en-US" sz="900" smtClean="0">
                <a:solidFill>
                  <a:srgbClr val="00205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11</a:t>
            </a:fld>
            <a:endParaRPr lang="en-US" sz="900" dirty="0">
              <a:solidFill>
                <a:srgbClr val="00205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369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6EAB7-6CB5-4BD6-9A11-6DFAFC320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Conversion of Adjudicated PSVT to Sinus Rhythm – 2nd Episode</a:t>
            </a:r>
          </a:p>
        </p:txBody>
      </p:sp>
      <p:sp>
        <p:nvSpPr>
          <p:cNvPr id="120" name="Content Placeholder 2">
            <a:extLst>
              <a:ext uri="{FF2B5EF4-FFF2-40B4-BE49-F238E27FC236}">
                <a16:creationId xmlns:a16="http://schemas.microsoft.com/office/drawing/2014/main" id="{EC36080F-678A-4D54-AB29-8DCFEB07D313}"/>
              </a:ext>
            </a:extLst>
          </p:cNvPr>
          <p:cNvSpPr txBox="1">
            <a:spLocks/>
          </p:cNvSpPr>
          <p:nvPr/>
        </p:nvSpPr>
        <p:spPr bwMode="auto">
          <a:xfrm>
            <a:off x="839983" y="5011170"/>
            <a:ext cx="10515600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spcBef>
                <a:spcPts val="1600"/>
              </a:spcBef>
              <a:spcAft>
                <a:spcPct val="0"/>
              </a:spcAft>
              <a:defRPr sz="2400" b="0" i="0">
                <a:solidFill>
                  <a:srgbClr val="00205C"/>
                </a:solidFill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70543" indent="-304792" algn="l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21BECE"/>
              </a:buClr>
              <a:buFont typeface="Arial" charset="0"/>
              <a:buChar char="•"/>
              <a:defRPr sz="2133" b="0" i="0">
                <a:solidFill>
                  <a:srgbClr val="00205C"/>
                </a:solidFill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219170" indent="-304792" algn="l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21BECE"/>
              </a:buClr>
              <a:buSzPct val="150000"/>
              <a:buFont typeface="AppleSymbols"/>
              <a:buChar char="⎼"/>
              <a:defRPr sz="1867" b="0" i="0">
                <a:solidFill>
                  <a:srgbClr val="00205C"/>
                </a:solidFill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767796" indent="-304792" algn="l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21BECE"/>
              </a:buClr>
              <a:buFont typeface="LucidaGrande"/>
              <a:buChar char="◦"/>
              <a:defRPr sz="1600" b="0" i="0" baseline="0">
                <a:solidFill>
                  <a:srgbClr val="00205C"/>
                </a:solidFill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240224" marR="0" indent="-228594" algn="l" defTabSz="1219170" rtl="0" eaLnBrk="1" fontAlgn="base" latinLnBrk="0" hangingPunct="1">
              <a:lnSpc>
                <a:spcPct val="100000"/>
              </a:lnSpc>
              <a:spcBef>
                <a:spcPts val="533"/>
              </a:spcBef>
              <a:spcAft>
                <a:spcPct val="0"/>
              </a:spcAft>
              <a:buClr>
                <a:srgbClr val="21BECE"/>
              </a:buClr>
              <a:buSzTx/>
              <a:buFont typeface="Helvetica" pitchFamily="2" charset="0"/>
              <a:buChar char="⁃"/>
              <a:tabLst/>
              <a:defRPr sz="1467" b="0" i="0" baseline="0">
                <a:solidFill>
                  <a:srgbClr val="00205C"/>
                </a:solidFill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727274"/>
                </a:solidFill>
                <a:latin typeface="+mn-lt"/>
                <a:ea typeface="+mn-ea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727274"/>
                </a:solidFill>
                <a:latin typeface="+mn-lt"/>
                <a:ea typeface="+mn-ea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727274"/>
                </a:solidFill>
                <a:latin typeface="+mn-lt"/>
                <a:ea typeface="+mn-ea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727274"/>
                </a:solidFill>
                <a:latin typeface="+mn-lt"/>
                <a:ea typeface="+mn-ea"/>
              </a:defRPr>
            </a:lvl9pPr>
          </a:lstStyle>
          <a:p>
            <a:pPr marL="227013" indent="-2270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Data are from 2nd confirmed PSVT episode (n=40)</a:t>
            </a:r>
            <a:r>
              <a:rPr lang="en-US" sz="1800" kern="0" baseline="30000" dirty="0">
                <a:latin typeface="Helvetica"/>
                <a:cs typeface="Calibri"/>
              </a:rPr>
              <a:t>a</a:t>
            </a:r>
            <a:endParaRPr lang="en-US" sz="1800" kern="0" dirty="0">
              <a:latin typeface="Helvetica"/>
              <a:cs typeface="Calibri"/>
            </a:endParaRPr>
          </a:p>
          <a:p>
            <a:pPr marL="227013" indent="-2270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kern="0" dirty="0">
                <a:latin typeface="Helvetica"/>
                <a:cs typeface="Calibri"/>
              </a:rPr>
              <a:t>Median time from NODE-302 enrollment to 2nd treated episode: 93.5 days (range: 18</a:t>
            </a:r>
            <a:r>
              <a:rPr lang="en-US" sz="1800" kern="0" dirty="0">
                <a:latin typeface="Helvetica"/>
                <a:cs typeface="Helvetica"/>
              </a:rPr>
              <a:t>–</a:t>
            </a:r>
            <a:r>
              <a:rPr lang="en-US" sz="1800" kern="0" dirty="0">
                <a:latin typeface="Helvetica"/>
                <a:cs typeface="Calibri"/>
              </a:rPr>
              <a:t>290)</a:t>
            </a:r>
            <a:r>
              <a:rPr lang="en-US" sz="1800" kern="0" baseline="30000" dirty="0">
                <a:latin typeface="Helvetica"/>
                <a:cs typeface="Calibri"/>
              </a:rPr>
              <a:t>b</a:t>
            </a:r>
            <a:r>
              <a:rPr lang="en-US" sz="1800" kern="0" dirty="0">
                <a:latin typeface="Helvetica"/>
                <a:cs typeface="Calibri"/>
              </a:rPr>
              <a:t> </a:t>
            </a:r>
            <a:endParaRPr lang="en-US" sz="1800" kern="0" dirty="0"/>
          </a:p>
          <a:p>
            <a:pPr marL="227013" indent="-2270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kern="0" dirty="0">
                <a:latin typeface="Helvetica"/>
                <a:cs typeface="Calibri"/>
              </a:rPr>
              <a:t>Kaplan-Meier estimate for conversion by 30 minutes: 63.2%</a:t>
            </a:r>
            <a:r>
              <a:rPr lang="en-US" sz="1800" kern="0" baseline="30000" dirty="0">
                <a:latin typeface="Helvetica"/>
                <a:cs typeface="Calibri"/>
              </a:rPr>
              <a:t>a</a:t>
            </a:r>
          </a:p>
          <a:p>
            <a:pPr marL="227013" indent="-2270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kern="0" dirty="0">
                <a:latin typeface="Helvetica"/>
                <a:cs typeface="Calibri"/>
              </a:rPr>
              <a:t>Median time to conversion: 13.7 minutes (95% CI, 6.6</a:t>
            </a:r>
            <a:r>
              <a:rPr lang="en-US" sz="1800" kern="0" dirty="0">
                <a:latin typeface="Helvetica"/>
                <a:cs typeface="Helvetica"/>
              </a:rPr>
              <a:t>–</a:t>
            </a:r>
            <a:r>
              <a:rPr lang="en-US" sz="1800" kern="0" dirty="0">
                <a:latin typeface="Helvetica"/>
                <a:cs typeface="Calibri"/>
              </a:rPr>
              <a:t>32.3)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014B7839-250E-4559-9A04-6BD8EFA6FD96}"/>
              </a:ext>
            </a:extLst>
          </p:cNvPr>
          <p:cNvSpPr txBox="1"/>
          <p:nvPr/>
        </p:nvSpPr>
        <p:spPr>
          <a:xfrm>
            <a:off x="832539" y="6427113"/>
            <a:ext cx="10512552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100" baseline="30000" dirty="0">
                <a:solidFill>
                  <a:srgbClr val="00205C"/>
                </a:solidFill>
                <a:latin typeface="Helvetica" pitchFamily="2" charset="0"/>
              </a:rPr>
              <a:t>a</a:t>
            </a:r>
            <a:r>
              <a:rPr lang="en-US" sz="1100" dirty="0">
                <a:solidFill>
                  <a:srgbClr val="00205C"/>
                </a:solidFill>
                <a:latin typeface="Helvetica" pitchFamily="2" charset="0"/>
              </a:rPr>
              <a:t>n=2 were censored at time=0 due to conversion before drug administration. </a:t>
            </a:r>
            <a:r>
              <a:rPr lang="en-US" sz="1100" baseline="30000" dirty="0">
                <a:solidFill>
                  <a:srgbClr val="00205C"/>
                </a:solidFill>
                <a:latin typeface="Helvetica" pitchFamily="2" charset="0"/>
              </a:rPr>
              <a:t>b</a:t>
            </a:r>
            <a:r>
              <a:rPr lang="en-US" sz="1100" dirty="0">
                <a:solidFill>
                  <a:srgbClr val="00205C"/>
                </a:solidFill>
                <a:latin typeface="Helvetica" pitchFamily="2" charset="0"/>
              </a:rPr>
              <a:t>Excludes patients with 0 and 1 episodes. </a:t>
            </a:r>
            <a:br>
              <a:rPr lang="en-US" sz="1100" dirty="0">
                <a:solidFill>
                  <a:srgbClr val="00205C"/>
                </a:solidFill>
                <a:latin typeface="Helvetica" pitchFamily="2" charset="0"/>
              </a:rPr>
            </a:br>
            <a:r>
              <a:rPr lang="en-US" sz="1100" dirty="0">
                <a:solidFill>
                  <a:srgbClr val="00205C"/>
                </a:solidFill>
                <a:latin typeface="Helvetica" pitchFamily="2" charset="0"/>
              </a:rPr>
              <a:t>PSVT, paroxysmal supraventricular tachycardia.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2639EF1D-1B9E-4936-A872-648DB876C68D}"/>
              </a:ext>
            </a:extLst>
          </p:cNvPr>
          <p:cNvSpPr txBox="1"/>
          <p:nvPr/>
        </p:nvSpPr>
        <p:spPr>
          <a:xfrm>
            <a:off x="0" y="6627168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2279501-97DE-4760-870C-CEDECC9847E5}" type="slidenum">
              <a:rPr lang="en-US" sz="900" smtClean="0">
                <a:solidFill>
                  <a:srgbClr val="00205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12</a:t>
            </a:fld>
            <a:endParaRPr lang="en-US" sz="900" dirty="0">
              <a:solidFill>
                <a:srgbClr val="00205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F0B86A1-281C-4723-9535-0427027FEE7E}"/>
              </a:ext>
            </a:extLst>
          </p:cNvPr>
          <p:cNvGrpSpPr/>
          <p:nvPr/>
        </p:nvGrpSpPr>
        <p:grpSpPr>
          <a:xfrm>
            <a:off x="2460379" y="1463741"/>
            <a:ext cx="7284174" cy="3515018"/>
            <a:chOff x="2460379" y="1463741"/>
            <a:chExt cx="7284174" cy="3515018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6333C48-6099-4EF3-8141-17926A9F682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152647" y="2245264"/>
              <a:ext cx="0" cy="1600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Content Placeholder 2">
              <a:extLst>
                <a:ext uri="{FF2B5EF4-FFF2-40B4-BE49-F238E27FC236}">
                  <a16:creationId xmlns:a16="http://schemas.microsoft.com/office/drawing/2014/main" id="{407E6B3C-ED00-13F7-C384-C5B7C28B2452}"/>
                </a:ext>
              </a:extLst>
            </p:cNvPr>
            <p:cNvSpPr txBox="1">
              <a:spLocks/>
            </p:cNvSpPr>
            <p:nvPr/>
          </p:nvSpPr>
          <p:spPr>
            <a:xfrm>
              <a:off x="3019645" y="4356317"/>
              <a:ext cx="652630" cy="38279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40</a:t>
              </a:r>
            </a:p>
          </p:txBody>
        </p:sp>
        <p:sp>
          <p:nvSpPr>
            <p:cNvPr id="30" name="Content Placeholder 2">
              <a:extLst>
                <a:ext uri="{FF2B5EF4-FFF2-40B4-BE49-F238E27FC236}">
                  <a16:creationId xmlns:a16="http://schemas.microsoft.com/office/drawing/2014/main" id="{BDED892A-CA10-AADA-57E9-01B9BDB025FD}"/>
                </a:ext>
              </a:extLst>
            </p:cNvPr>
            <p:cNvSpPr txBox="1">
              <a:spLocks/>
            </p:cNvSpPr>
            <p:nvPr/>
          </p:nvSpPr>
          <p:spPr>
            <a:xfrm>
              <a:off x="4031691" y="4356317"/>
              <a:ext cx="652630" cy="38279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22</a:t>
              </a:r>
            </a:p>
          </p:txBody>
        </p:sp>
        <p:sp>
          <p:nvSpPr>
            <p:cNvPr id="31" name="Content Placeholder 2">
              <a:extLst>
                <a:ext uri="{FF2B5EF4-FFF2-40B4-BE49-F238E27FC236}">
                  <a16:creationId xmlns:a16="http://schemas.microsoft.com/office/drawing/2014/main" id="{284A19CB-5640-ACE4-052C-6189E318D68A}"/>
                </a:ext>
              </a:extLst>
            </p:cNvPr>
            <p:cNvSpPr txBox="1">
              <a:spLocks/>
            </p:cNvSpPr>
            <p:nvPr/>
          </p:nvSpPr>
          <p:spPr>
            <a:xfrm>
              <a:off x="5043737" y="4356317"/>
              <a:ext cx="652630" cy="38279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16</a:t>
              </a:r>
            </a:p>
          </p:txBody>
        </p:sp>
        <p:sp>
          <p:nvSpPr>
            <p:cNvPr id="32" name="Content Placeholder 2">
              <a:extLst>
                <a:ext uri="{FF2B5EF4-FFF2-40B4-BE49-F238E27FC236}">
                  <a16:creationId xmlns:a16="http://schemas.microsoft.com/office/drawing/2014/main" id="{4497500D-9EDA-5F26-4CDD-68EA0C939CE8}"/>
                </a:ext>
              </a:extLst>
            </p:cNvPr>
            <p:cNvSpPr txBox="1">
              <a:spLocks/>
            </p:cNvSpPr>
            <p:nvPr/>
          </p:nvSpPr>
          <p:spPr>
            <a:xfrm>
              <a:off x="6055783" y="4356317"/>
              <a:ext cx="652630" cy="38279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15</a:t>
              </a:r>
            </a:p>
          </p:txBody>
        </p:sp>
        <p:sp>
          <p:nvSpPr>
            <p:cNvPr id="33" name="Content Placeholder 2">
              <a:extLst>
                <a:ext uri="{FF2B5EF4-FFF2-40B4-BE49-F238E27FC236}">
                  <a16:creationId xmlns:a16="http://schemas.microsoft.com/office/drawing/2014/main" id="{7DD8A68A-1D17-7C4F-9FAA-79D677FF3767}"/>
                </a:ext>
              </a:extLst>
            </p:cNvPr>
            <p:cNvSpPr txBox="1">
              <a:spLocks/>
            </p:cNvSpPr>
            <p:nvPr/>
          </p:nvSpPr>
          <p:spPr>
            <a:xfrm>
              <a:off x="7067829" y="4356317"/>
              <a:ext cx="652630" cy="38279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13</a:t>
              </a:r>
            </a:p>
          </p:txBody>
        </p:sp>
        <p:sp>
          <p:nvSpPr>
            <p:cNvPr id="34" name="Content Placeholder 2">
              <a:extLst>
                <a:ext uri="{FF2B5EF4-FFF2-40B4-BE49-F238E27FC236}">
                  <a16:creationId xmlns:a16="http://schemas.microsoft.com/office/drawing/2014/main" id="{2FF6799F-4EEA-9B3A-D921-1A817537C610}"/>
                </a:ext>
              </a:extLst>
            </p:cNvPr>
            <p:cNvSpPr txBox="1">
              <a:spLocks/>
            </p:cNvSpPr>
            <p:nvPr/>
          </p:nvSpPr>
          <p:spPr>
            <a:xfrm>
              <a:off x="8079875" y="4356317"/>
              <a:ext cx="652630" cy="38279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35" name="Content Placeholder 2">
              <a:extLst>
                <a:ext uri="{FF2B5EF4-FFF2-40B4-BE49-F238E27FC236}">
                  <a16:creationId xmlns:a16="http://schemas.microsoft.com/office/drawing/2014/main" id="{50C469C6-5398-311F-5248-1684315F745B}"/>
                </a:ext>
              </a:extLst>
            </p:cNvPr>
            <p:cNvSpPr txBox="1">
              <a:spLocks/>
            </p:cNvSpPr>
            <p:nvPr/>
          </p:nvSpPr>
          <p:spPr>
            <a:xfrm>
              <a:off x="9091923" y="4356317"/>
              <a:ext cx="652630" cy="38279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36" name="Content Placeholder 2">
              <a:extLst>
                <a:ext uri="{FF2B5EF4-FFF2-40B4-BE49-F238E27FC236}">
                  <a16:creationId xmlns:a16="http://schemas.microsoft.com/office/drawing/2014/main" id="{0972D0AD-61C1-91E9-31A3-08F871DA3B72}"/>
                </a:ext>
              </a:extLst>
            </p:cNvPr>
            <p:cNvSpPr txBox="1">
              <a:spLocks/>
            </p:cNvSpPr>
            <p:nvPr/>
          </p:nvSpPr>
          <p:spPr>
            <a:xfrm>
              <a:off x="2477730" y="4356317"/>
              <a:ext cx="807488" cy="38279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Etripamil</a:t>
              </a:r>
            </a:p>
          </p:txBody>
        </p:sp>
        <p:sp>
          <p:nvSpPr>
            <p:cNvPr id="39" name="Content Placeholder 2">
              <a:extLst>
                <a:ext uri="{FF2B5EF4-FFF2-40B4-BE49-F238E27FC236}">
                  <a16:creationId xmlns:a16="http://schemas.microsoft.com/office/drawing/2014/main" id="{388ACC70-4E80-84CD-E492-70E99C5BEADA}"/>
                </a:ext>
              </a:extLst>
            </p:cNvPr>
            <p:cNvSpPr txBox="1">
              <a:spLocks/>
            </p:cNvSpPr>
            <p:nvPr/>
          </p:nvSpPr>
          <p:spPr>
            <a:xfrm>
              <a:off x="3380115" y="1643602"/>
              <a:ext cx="841078" cy="258134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+ Censored</a:t>
              </a:r>
            </a:p>
          </p:txBody>
        </p:sp>
        <p:sp>
          <p:nvSpPr>
            <p:cNvPr id="40" name="Content Placeholder 2">
              <a:extLst>
                <a:ext uri="{FF2B5EF4-FFF2-40B4-BE49-F238E27FC236}">
                  <a16:creationId xmlns:a16="http://schemas.microsoft.com/office/drawing/2014/main" id="{1BFC6BCC-A900-C9A7-E70C-6F6EE352BBDB}"/>
                </a:ext>
              </a:extLst>
            </p:cNvPr>
            <p:cNvSpPr txBox="1">
              <a:spLocks/>
            </p:cNvSpPr>
            <p:nvPr/>
          </p:nvSpPr>
          <p:spPr>
            <a:xfrm>
              <a:off x="3206338" y="4595966"/>
              <a:ext cx="6246420" cy="38279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000" b="1" dirty="0">
                  <a:solidFill>
                    <a:schemeClr val="tx1"/>
                  </a:solidFill>
                </a:rPr>
                <a:t>Number at Risk</a:t>
              </a:r>
            </a:p>
          </p:txBody>
        </p:sp>
        <p:sp>
          <p:nvSpPr>
            <p:cNvPr id="41" name="Content Placeholder 2">
              <a:extLst>
                <a:ext uri="{FF2B5EF4-FFF2-40B4-BE49-F238E27FC236}">
                  <a16:creationId xmlns:a16="http://schemas.microsoft.com/office/drawing/2014/main" id="{6BDC5524-18FB-5947-A251-C34BA437DAA0}"/>
                </a:ext>
              </a:extLst>
            </p:cNvPr>
            <p:cNvSpPr txBox="1">
              <a:spLocks/>
            </p:cNvSpPr>
            <p:nvPr/>
          </p:nvSpPr>
          <p:spPr>
            <a:xfrm>
              <a:off x="3525668" y="4356317"/>
              <a:ext cx="652630" cy="38279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26</a:t>
              </a:r>
            </a:p>
          </p:txBody>
        </p:sp>
        <p:sp>
          <p:nvSpPr>
            <p:cNvPr id="42" name="Content Placeholder 2">
              <a:extLst>
                <a:ext uri="{FF2B5EF4-FFF2-40B4-BE49-F238E27FC236}">
                  <a16:creationId xmlns:a16="http://schemas.microsoft.com/office/drawing/2014/main" id="{74CCEE1C-86EE-97CB-F499-BD4026868BBF}"/>
                </a:ext>
              </a:extLst>
            </p:cNvPr>
            <p:cNvSpPr txBox="1">
              <a:spLocks/>
            </p:cNvSpPr>
            <p:nvPr/>
          </p:nvSpPr>
          <p:spPr>
            <a:xfrm>
              <a:off x="4537714" y="4356317"/>
              <a:ext cx="652630" cy="38279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18</a:t>
              </a:r>
            </a:p>
          </p:txBody>
        </p:sp>
        <p:sp>
          <p:nvSpPr>
            <p:cNvPr id="43" name="Content Placeholder 2">
              <a:extLst>
                <a:ext uri="{FF2B5EF4-FFF2-40B4-BE49-F238E27FC236}">
                  <a16:creationId xmlns:a16="http://schemas.microsoft.com/office/drawing/2014/main" id="{8EDACAD7-7196-730D-A46E-D873717395DB}"/>
                </a:ext>
              </a:extLst>
            </p:cNvPr>
            <p:cNvSpPr txBox="1">
              <a:spLocks/>
            </p:cNvSpPr>
            <p:nvPr/>
          </p:nvSpPr>
          <p:spPr>
            <a:xfrm>
              <a:off x="5549760" y="4356317"/>
              <a:ext cx="652630" cy="38279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16</a:t>
              </a:r>
            </a:p>
          </p:txBody>
        </p:sp>
        <p:sp>
          <p:nvSpPr>
            <p:cNvPr id="44" name="Content Placeholder 2">
              <a:extLst>
                <a:ext uri="{FF2B5EF4-FFF2-40B4-BE49-F238E27FC236}">
                  <a16:creationId xmlns:a16="http://schemas.microsoft.com/office/drawing/2014/main" id="{373F264E-8D32-C35B-7861-F4F48D82BE3E}"/>
                </a:ext>
              </a:extLst>
            </p:cNvPr>
            <p:cNvSpPr txBox="1">
              <a:spLocks/>
            </p:cNvSpPr>
            <p:nvPr/>
          </p:nvSpPr>
          <p:spPr>
            <a:xfrm>
              <a:off x="6561806" y="4356317"/>
              <a:ext cx="652630" cy="38279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13</a:t>
              </a:r>
            </a:p>
          </p:txBody>
        </p:sp>
        <p:sp>
          <p:nvSpPr>
            <p:cNvPr id="45" name="Content Placeholder 2">
              <a:extLst>
                <a:ext uri="{FF2B5EF4-FFF2-40B4-BE49-F238E27FC236}">
                  <a16:creationId xmlns:a16="http://schemas.microsoft.com/office/drawing/2014/main" id="{13734822-12CD-E6EE-521F-F8C978D36419}"/>
                </a:ext>
              </a:extLst>
            </p:cNvPr>
            <p:cNvSpPr txBox="1">
              <a:spLocks/>
            </p:cNvSpPr>
            <p:nvPr/>
          </p:nvSpPr>
          <p:spPr>
            <a:xfrm>
              <a:off x="7573852" y="4356317"/>
              <a:ext cx="652630" cy="38279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13</a:t>
              </a:r>
            </a:p>
          </p:txBody>
        </p:sp>
        <p:sp>
          <p:nvSpPr>
            <p:cNvPr id="46" name="Content Placeholder 2">
              <a:extLst>
                <a:ext uri="{FF2B5EF4-FFF2-40B4-BE49-F238E27FC236}">
                  <a16:creationId xmlns:a16="http://schemas.microsoft.com/office/drawing/2014/main" id="{6CF29A11-9AD2-2AFF-9304-A4A5E47D52AB}"/>
                </a:ext>
              </a:extLst>
            </p:cNvPr>
            <p:cNvSpPr txBox="1">
              <a:spLocks/>
            </p:cNvSpPr>
            <p:nvPr/>
          </p:nvSpPr>
          <p:spPr>
            <a:xfrm>
              <a:off x="8585898" y="4356317"/>
              <a:ext cx="652630" cy="38279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73" name="Content Placeholder 2">
              <a:extLst>
                <a:ext uri="{FF2B5EF4-FFF2-40B4-BE49-F238E27FC236}">
                  <a16:creationId xmlns:a16="http://schemas.microsoft.com/office/drawing/2014/main" id="{E4DBF109-9B79-C4D6-AF6B-A665FC738DBA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1535549" y="2580314"/>
              <a:ext cx="2230191" cy="3805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000" b="1" dirty="0">
                  <a:solidFill>
                    <a:schemeClr val="tx1"/>
                  </a:solidFill>
                </a:rPr>
                <a:t>Kaplan-Meier Probability</a:t>
              </a:r>
              <a:br>
                <a:rPr lang="en-US" sz="1000" b="1" dirty="0">
                  <a:solidFill>
                    <a:schemeClr val="tx1"/>
                  </a:solidFill>
                </a:rPr>
              </a:br>
              <a:r>
                <a:rPr lang="en-US" sz="1000" b="1" dirty="0">
                  <a:solidFill>
                    <a:schemeClr val="tx1"/>
                  </a:solidFill>
                </a:rPr>
                <a:t>of Conversion (%)</a:t>
              </a:r>
            </a:p>
          </p:txBody>
        </p:sp>
        <p:sp>
          <p:nvSpPr>
            <p:cNvPr id="74" name="Content Placeholder 2">
              <a:extLst>
                <a:ext uri="{FF2B5EF4-FFF2-40B4-BE49-F238E27FC236}">
                  <a16:creationId xmlns:a16="http://schemas.microsoft.com/office/drawing/2014/main" id="{693553B9-0FFE-09DE-A98C-470FBDD6B39E}"/>
                </a:ext>
              </a:extLst>
            </p:cNvPr>
            <p:cNvSpPr txBox="1">
              <a:spLocks/>
            </p:cNvSpPr>
            <p:nvPr/>
          </p:nvSpPr>
          <p:spPr>
            <a:xfrm>
              <a:off x="2758577" y="1463741"/>
              <a:ext cx="453956" cy="3805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100</a:t>
              </a:r>
            </a:p>
          </p:txBody>
        </p:sp>
        <p:sp>
          <p:nvSpPr>
            <p:cNvPr id="75" name="Content Placeholder 2">
              <a:extLst>
                <a:ext uri="{FF2B5EF4-FFF2-40B4-BE49-F238E27FC236}">
                  <a16:creationId xmlns:a16="http://schemas.microsoft.com/office/drawing/2014/main" id="{630BE9E9-5B41-D541-9AE2-53D690BF3DBB}"/>
                </a:ext>
              </a:extLst>
            </p:cNvPr>
            <p:cNvSpPr txBox="1">
              <a:spLocks/>
            </p:cNvSpPr>
            <p:nvPr/>
          </p:nvSpPr>
          <p:spPr>
            <a:xfrm>
              <a:off x="2758577" y="1884584"/>
              <a:ext cx="453956" cy="3805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80</a:t>
              </a:r>
            </a:p>
          </p:txBody>
        </p:sp>
        <p:sp>
          <p:nvSpPr>
            <p:cNvPr id="76" name="Content Placeholder 2">
              <a:extLst>
                <a:ext uri="{FF2B5EF4-FFF2-40B4-BE49-F238E27FC236}">
                  <a16:creationId xmlns:a16="http://schemas.microsoft.com/office/drawing/2014/main" id="{91A4A817-D192-2DC8-C404-1DD70AD67748}"/>
                </a:ext>
              </a:extLst>
            </p:cNvPr>
            <p:cNvSpPr txBox="1">
              <a:spLocks/>
            </p:cNvSpPr>
            <p:nvPr/>
          </p:nvSpPr>
          <p:spPr>
            <a:xfrm>
              <a:off x="2758577" y="2305426"/>
              <a:ext cx="453956" cy="3805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60</a:t>
              </a:r>
            </a:p>
          </p:txBody>
        </p:sp>
        <p:sp>
          <p:nvSpPr>
            <p:cNvPr id="77" name="Content Placeholder 2">
              <a:extLst>
                <a:ext uri="{FF2B5EF4-FFF2-40B4-BE49-F238E27FC236}">
                  <a16:creationId xmlns:a16="http://schemas.microsoft.com/office/drawing/2014/main" id="{A212C48B-AA81-3B1B-FBDD-8FD9C9F84574}"/>
                </a:ext>
              </a:extLst>
            </p:cNvPr>
            <p:cNvSpPr txBox="1">
              <a:spLocks/>
            </p:cNvSpPr>
            <p:nvPr/>
          </p:nvSpPr>
          <p:spPr>
            <a:xfrm>
              <a:off x="2758577" y="2726269"/>
              <a:ext cx="453956" cy="3805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40</a:t>
              </a:r>
            </a:p>
          </p:txBody>
        </p:sp>
        <p:sp>
          <p:nvSpPr>
            <p:cNvPr id="78" name="Content Placeholder 2">
              <a:extLst>
                <a:ext uri="{FF2B5EF4-FFF2-40B4-BE49-F238E27FC236}">
                  <a16:creationId xmlns:a16="http://schemas.microsoft.com/office/drawing/2014/main" id="{2961179D-77DD-3A16-AA25-A868866F92EC}"/>
                </a:ext>
              </a:extLst>
            </p:cNvPr>
            <p:cNvSpPr txBox="1">
              <a:spLocks/>
            </p:cNvSpPr>
            <p:nvPr/>
          </p:nvSpPr>
          <p:spPr>
            <a:xfrm>
              <a:off x="2758577" y="3147111"/>
              <a:ext cx="453956" cy="3805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79" name="Content Placeholder 2">
              <a:extLst>
                <a:ext uri="{FF2B5EF4-FFF2-40B4-BE49-F238E27FC236}">
                  <a16:creationId xmlns:a16="http://schemas.microsoft.com/office/drawing/2014/main" id="{B7F4C9AF-3206-18A2-1BDA-2F2998D86835}"/>
                </a:ext>
              </a:extLst>
            </p:cNvPr>
            <p:cNvSpPr txBox="1">
              <a:spLocks/>
            </p:cNvSpPr>
            <p:nvPr/>
          </p:nvSpPr>
          <p:spPr>
            <a:xfrm>
              <a:off x="2758577" y="3567957"/>
              <a:ext cx="453956" cy="3805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0" name="Content Placeholder 2">
              <a:extLst>
                <a:ext uri="{FF2B5EF4-FFF2-40B4-BE49-F238E27FC236}">
                  <a16:creationId xmlns:a16="http://schemas.microsoft.com/office/drawing/2014/main" id="{F9619A3E-D187-A8F7-85F8-5554C9698766}"/>
                </a:ext>
              </a:extLst>
            </p:cNvPr>
            <p:cNvSpPr txBox="1">
              <a:spLocks/>
            </p:cNvSpPr>
            <p:nvPr/>
          </p:nvSpPr>
          <p:spPr>
            <a:xfrm>
              <a:off x="3204062" y="4043187"/>
              <a:ext cx="6209530" cy="3805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000" b="1" dirty="0">
                  <a:solidFill>
                    <a:schemeClr val="tx1"/>
                  </a:solidFill>
                </a:rPr>
                <a:t>Time Since Study Drug Administration (minutes)</a:t>
              </a:r>
            </a:p>
          </p:txBody>
        </p:sp>
        <p:sp>
          <p:nvSpPr>
            <p:cNvPr id="81" name="Content Placeholder 2">
              <a:extLst>
                <a:ext uri="{FF2B5EF4-FFF2-40B4-BE49-F238E27FC236}">
                  <a16:creationId xmlns:a16="http://schemas.microsoft.com/office/drawing/2014/main" id="{1FBAC0A3-88BE-26BA-7783-85C2A9C04E97}"/>
                </a:ext>
              </a:extLst>
            </p:cNvPr>
            <p:cNvSpPr txBox="1">
              <a:spLocks/>
            </p:cNvSpPr>
            <p:nvPr/>
          </p:nvSpPr>
          <p:spPr>
            <a:xfrm>
              <a:off x="3015663" y="3828166"/>
              <a:ext cx="648776" cy="3805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2" name="Content Placeholder 2">
              <a:extLst>
                <a:ext uri="{FF2B5EF4-FFF2-40B4-BE49-F238E27FC236}">
                  <a16:creationId xmlns:a16="http://schemas.microsoft.com/office/drawing/2014/main" id="{F88D97CC-FDD3-235B-7E45-DC270D8471E4}"/>
                </a:ext>
              </a:extLst>
            </p:cNvPr>
            <p:cNvSpPr txBox="1">
              <a:spLocks/>
            </p:cNvSpPr>
            <p:nvPr/>
          </p:nvSpPr>
          <p:spPr>
            <a:xfrm>
              <a:off x="4028563" y="3828166"/>
              <a:ext cx="648776" cy="3805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83" name="Content Placeholder 2">
              <a:extLst>
                <a:ext uri="{FF2B5EF4-FFF2-40B4-BE49-F238E27FC236}">
                  <a16:creationId xmlns:a16="http://schemas.microsoft.com/office/drawing/2014/main" id="{21867DEF-18E5-5502-5E0A-9B0F6D40B4AD}"/>
                </a:ext>
              </a:extLst>
            </p:cNvPr>
            <p:cNvSpPr txBox="1">
              <a:spLocks/>
            </p:cNvSpPr>
            <p:nvPr/>
          </p:nvSpPr>
          <p:spPr>
            <a:xfrm>
              <a:off x="5041463" y="3828166"/>
              <a:ext cx="648776" cy="3805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84" name="Content Placeholder 2">
              <a:extLst>
                <a:ext uri="{FF2B5EF4-FFF2-40B4-BE49-F238E27FC236}">
                  <a16:creationId xmlns:a16="http://schemas.microsoft.com/office/drawing/2014/main" id="{557843BC-12C5-1260-ABC1-273E7D85A0F7}"/>
                </a:ext>
              </a:extLst>
            </p:cNvPr>
            <p:cNvSpPr txBox="1">
              <a:spLocks/>
            </p:cNvSpPr>
            <p:nvPr/>
          </p:nvSpPr>
          <p:spPr>
            <a:xfrm>
              <a:off x="6054363" y="3828166"/>
              <a:ext cx="648776" cy="3805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30</a:t>
              </a:r>
            </a:p>
          </p:txBody>
        </p:sp>
        <p:sp>
          <p:nvSpPr>
            <p:cNvPr id="85" name="Content Placeholder 2">
              <a:extLst>
                <a:ext uri="{FF2B5EF4-FFF2-40B4-BE49-F238E27FC236}">
                  <a16:creationId xmlns:a16="http://schemas.microsoft.com/office/drawing/2014/main" id="{43C5E755-9530-6F72-1701-AE06155986AB}"/>
                </a:ext>
              </a:extLst>
            </p:cNvPr>
            <p:cNvSpPr txBox="1">
              <a:spLocks/>
            </p:cNvSpPr>
            <p:nvPr/>
          </p:nvSpPr>
          <p:spPr>
            <a:xfrm>
              <a:off x="7067263" y="3828166"/>
              <a:ext cx="648776" cy="3805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40</a:t>
              </a:r>
            </a:p>
          </p:txBody>
        </p:sp>
        <p:sp>
          <p:nvSpPr>
            <p:cNvPr id="86" name="Content Placeholder 2">
              <a:extLst>
                <a:ext uri="{FF2B5EF4-FFF2-40B4-BE49-F238E27FC236}">
                  <a16:creationId xmlns:a16="http://schemas.microsoft.com/office/drawing/2014/main" id="{2C679A0F-04FE-BD34-15BF-116D22742879}"/>
                </a:ext>
              </a:extLst>
            </p:cNvPr>
            <p:cNvSpPr txBox="1">
              <a:spLocks/>
            </p:cNvSpPr>
            <p:nvPr/>
          </p:nvSpPr>
          <p:spPr>
            <a:xfrm>
              <a:off x="8080163" y="3828166"/>
              <a:ext cx="648776" cy="3805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50</a:t>
              </a:r>
            </a:p>
          </p:txBody>
        </p:sp>
        <p:sp>
          <p:nvSpPr>
            <p:cNvPr id="87" name="Content Placeholder 2">
              <a:extLst>
                <a:ext uri="{FF2B5EF4-FFF2-40B4-BE49-F238E27FC236}">
                  <a16:creationId xmlns:a16="http://schemas.microsoft.com/office/drawing/2014/main" id="{814EEAB9-AC56-9B89-2E7C-08E1ABE4A02F}"/>
                </a:ext>
              </a:extLst>
            </p:cNvPr>
            <p:cNvSpPr txBox="1">
              <a:spLocks/>
            </p:cNvSpPr>
            <p:nvPr/>
          </p:nvSpPr>
          <p:spPr>
            <a:xfrm>
              <a:off x="9093060" y="3828166"/>
              <a:ext cx="648776" cy="3805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60</a:t>
              </a:r>
            </a:p>
          </p:txBody>
        </p:sp>
        <p:sp>
          <p:nvSpPr>
            <p:cNvPr id="88" name="Content Placeholder 2">
              <a:extLst>
                <a:ext uri="{FF2B5EF4-FFF2-40B4-BE49-F238E27FC236}">
                  <a16:creationId xmlns:a16="http://schemas.microsoft.com/office/drawing/2014/main" id="{5A3684F0-F0C6-743E-6E73-7109CE9F9D9B}"/>
                </a:ext>
              </a:extLst>
            </p:cNvPr>
            <p:cNvSpPr txBox="1">
              <a:spLocks/>
            </p:cNvSpPr>
            <p:nvPr/>
          </p:nvSpPr>
          <p:spPr>
            <a:xfrm>
              <a:off x="3522113" y="3828166"/>
              <a:ext cx="648776" cy="3805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9" name="Content Placeholder 2">
              <a:extLst>
                <a:ext uri="{FF2B5EF4-FFF2-40B4-BE49-F238E27FC236}">
                  <a16:creationId xmlns:a16="http://schemas.microsoft.com/office/drawing/2014/main" id="{C003CB3E-7B18-26EA-E282-2ABB4E870944}"/>
                </a:ext>
              </a:extLst>
            </p:cNvPr>
            <p:cNvSpPr txBox="1">
              <a:spLocks/>
            </p:cNvSpPr>
            <p:nvPr/>
          </p:nvSpPr>
          <p:spPr>
            <a:xfrm>
              <a:off x="4535013" y="3828166"/>
              <a:ext cx="648776" cy="3805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15</a:t>
              </a:r>
            </a:p>
          </p:txBody>
        </p:sp>
        <p:sp>
          <p:nvSpPr>
            <p:cNvPr id="90" name="Content Placeholder 2">
              <a:extLst>
                <a:ext uri="{FF2B5EF4-FFF2-40B4-BE49-F238E27FC236}">
                  <a16:creationId xmlns:a16="http://schemas.microsoft.com/office/drawing/2014/main" id="{82926528-7469-4582-F1C1-9B643E59D58F}"/>
                </a:ext>
              </a:extLst>
            </p:cNvPr>
            <p:cNvSpPr txBox="1">
              <a:spLocks/>
            </p:cNvSpPr>
            <p:nvPr/>
          </p:nvSpPr>
          <p:spPr>
            <a:xfrm>
              <a:off x="5547913" y="3828166"/>
              <a:ext cx="648776" cy="3805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25</a:t>
              </a:r>
            </a:p>
          </p:txBody>
        </p:sp>
        <p:sp>
          <p:nvSpPr>
            <p:cNvPr id="91" name="Content Placeholder 2">
              <a:extLst>
                <a:ext uri="{FF2B5EF4-FFF2-40B4-BE49-F238E27FC236}">
                  <a16:creationId xmlns:a16="http://schemas.microsoft.com/office/drawing/2014/main" id="{F64D649A-2F04-6ECB-49F7-C42D8B711833}"/>
                </a:ext>
              </a:extLst>
            </p:cNvPr>
            <p:cNvSpPr txBox="1">
              <a:spLocks/>
            </p:cNvSpPr>
            <p:nvPr/>
          </p:nvSpPr>
          <p:spPr>
            <a:xfrm>
              <a:off x="6560813" y="3828166"/>
              <a:ext cx="648776" cy="3805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35</a:t>
              </a:r>
            </a:p>
          </p:txBody>
        </p:sp>
        <p:sp>
          <p:nvSpPr>
            <p:cNvPr id="92" name="Content Placeholder 2">
              <a:extLst>
                <a:ext uri="{FF2B5EF4-FFF2-40B4-BE49-F238E27FC236}">
                  <a16:creationId xmlns:a16="http://schemas.microsoft.com/office/drawing/2014/main" id="{EEC89DA6-6623-8E60-9DAA-01AF50E3F567}"/>
                </a:ext>
              </a:extLst>
            </p:cNvPr>
            <p:cNvSpPr txBox="1">
              <a:spLocks/>
            </p:cNvSpPr>
            <p:nvPr/>
          </p:nvSpPr>
          <p:spPr>
            <a:xfrm>
              <a:off x="7573713" y="3828166"/>
              <a:ext cx="648776" cy="3805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45</a:t>
              </a:r>
            </a:p>
          </p:txBody>
        </p:sp>
        <p:sp>
          <p:nvSpPr>
            <p:cNvPr id="93" name="Content Placeholder 2">
              <a:extLst>
                <a:ext uri="{FF2B5EF4-FFF2-40B4-BE49-F238E27FC236}">
                  <a16:creationId xmlns:a16="http://schemas.microsoft.com/office/drawing/2014/main" id="{E950F1A9-D282-5FB8-5BB1-82C5678A3540}"/>
                </a:ext>
              </a:extLst>
            </p:cNvPr>
            <p:cNvSpPr txBox="1">
              <a:spLocks/>
            </p:cNvSpPr>
            <p:nvPr/>
          </p:nvSpPr>
          <p:spPr>
            <a:xfrm>
              <a:off x="8586613" y="3828166"/>
              <a:ext cx="648776" cy="3805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55</a:t>
              </a:r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955E6AAF-1EA3-C689-6684-022F4E316959}"/>
                </a:ext>
              </a:extLst>
            </p:cNvPr>
            <p:cNvSpPr/>
            <p:nvPr/>
          </p:nvSpPr>
          <p:spPr>
            <a:xfrm>
              <a:off x="3242765" y="3851428"/>
              <a:ext cx="6179581" cy="12720"/>
            </a:xfrm>
            <a:custGeom>
              <a:avLst/>
              <a:gdLst>
                <a:gd name="connsiteX0" fmla="*/ 0 w 6179581"/>
                <a:gd name="connsiteY0" fmla="*/ 0 h 12720"/>
                <a:gd name="connsiteX1" fmla="*/ 6179582 w 6179581"/>
                <a:gd name="connsiteY1" fmla="*/ 0 h 1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79581" h="12720">
                  <a:moveTo>
                    <a:pt x="0" y="0"/>
                  </a:moveTo>
                  <a:lnTo>
                    <a:pt x="6179582" y="0"/>
                  </a:lnTo>
                </a:path>
              </a:pathLst>
            </a:custGeom>
            <a:ln w="18179" cap="flat">
              <a:solidFill>
                <a:srgbClr val="01010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558DACFA-DF1B-95A5-A30D-31E3BD019801}"/>
                </a:ext>
              </a:extLst>
            </p:cNvPr>
            <p:cNvSpPr/>
            <p:nvPr/>
          </p:nvSpPr>
          <p:spPr>
            <a:xfrm>
              <a:off x="3344059" y="3851428"/>
              <a:ext cx="12725" cy="68691"/>
            </a:xfrm>
            <a:custGeom>
              <a:avLst/>
              <a:gdLst>
                <a:gd name="connsiteX0" fmla="*/ 0 w 12725"/>
                <a:gd name="connsiteY0" fmla="*/ 0 h 68691"/>
                <a:gd name="connsiteX1" fmla="*/ 0 w 12725"/>
                <a:gd name="connsiteY1" fmla="*/ 68691 h 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25" h="68691">
                  <a:moveTo>
                    <a:pt x="0" y="0"/>
                  </a:moveTo>
                  <a:lnTo>
                    <a:pt x="0" y="68691"/>
                  </a:lnTo>
                </a:path>
              </a:pathLst>
            </a:custGeom>
            <a:ln w="18179" cap="sq">
              <a:solidFill>
                <a:srgbClr val="01010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AFB822D9-FA84-DC25-48A2-C501FBC70B7E}"/>
                </a:ext>
              </a:extLst>
            </p:cNvPr>
            <p:cNvSpPr/>
            <p:nvPr/>
          </p:nvSpPr>
          <p:spPr>
            <a:xfrm>
              <a:off x="3850530" y="3851428"/>
              <a:ext cx="12725" cy="68691"/>
            </a:xfrm>
            <a:custGeom>
              <a:avLst/>
              <a:gdLst>
                <a:gd name="connsiteX0" fmla="*/ 0 w 12725"/>
                <a:gd name="connsiteY0" fmla="*/ 0 h 68691"/>
                <a:gd name="connsiteX1" fmla="*/ 0 w 12725"/>
                <a:gd name="connsiteY1" fmla="*/ 68691 h 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25" h="68691">
                  <a:moveTo>
                    <a:pt x="0" y="0"/>
                  </a:moveTo>
                  <a:lnTo>
                    <a:pt x="0" y="68691"/>
                  </a:lnTo>
                </a:path>
              </a:pathLst>
            </a:custGeom>
            <a:ln w="18179" cap="sq">
              <a:solidFill>
                <a:srgbClr val="01010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9BC2528C-9327-3E8E-8FBE-4A249A6B7551}"/>
                </a:ext>
              </a:extLst>
            </p:cNvPr>
            <p:cNvSpPr/>
            <p:nvPr/>
          </p:nvSpPr>
          <p:spPr>
            <a:xfrm>
              <a:off x="4357128" y="3851428"/>
              <a:ext cx="12725" cy="68691"/>
            </a:xfrm>
            <a:custGeom>
              <a:avLst/>
              <a:gdLst>
                <a:gd name="connsiteX0" fmla="*/ 0 w 12725"/>
                <a:gd name="connsiteY0" fmla="*/ 0 h 68691"/>
                <a:gd name="connsiteX1" fmla="*/ 0 w 12725"/>
                <a:gd name="connsiteY1" fmla="*/ 68691 h 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25" h="68691">
                  <a:moveTo>
                    <a:pt x="0" y="0"/>
                  </a:moveTo>
                  <a:lnTo>
                    <a:pt x="0" y="68691"/>
                  </a:lnTo>
                </a:path>
              </a:pathLst>
            </a:custGeom>
            <a:ln w="18179" cap="sq">
              <a:solidFill>
                <a:srgbClr val="01010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5ADBD18F-0C08-4608-ACCC-88A2DB0EB76D}"/>
                </a:ext>
              </a:extLst>
            </p:cNvPr>
            <p:cNvSpPr/>
            <p:nvPr/>
          </p:nvSpPr>
          <p:spPr>
            <a:xfrm>
              <a:off x="4863599" y="3851428"/>
              <a:ext cx="12725" cy="68691"/>
            </a:xfrm>
            <a:custGeom>
              <a:avLst/>
              <a:gdLst>
                <a:gd name="connsiteX0" fmla="*/ 0 w 12725"/>
                <a:gd name="connsiteY0" fmla="*/ 0 h 68691"/>
                <a:gd name="connsiteX1" fmla="*/ 0 w 12725"/>
                <a:gd name="connsiteY1" fmla="*/ 68691 h 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25" h="68691">
                  <a:moveTo>
                    <a:pt x="0" y="0"/>
                  </a:moveTo>
                  <a:lnTo>
                    <a:pt x="0" y="68691"/>
                  </a:lnTo>
                </a:path>
              </a:pathLst>
            </a:custGeom>
            <a:ln w="18179" cap="sq">
              <a:solidFill>
                <a:srgbClr val="01010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F12B5D4A-1392-B338-332A-90FB5E58DDE2}"/>
                </a:ext>
              </a:extLst>
            </p:cNvPr>
            <p:cNvSpPr/>
            <p:nvPr/>
          </p:nvSpPr>
          <p:spPr>
            <a:xfrm>
              <a:off x="5370197" y="3851428"/>
              <a:ext cx="12725" cy="68691"/>
            </a:xfrm>
            <a:custGeom>
              <a:avLst/>
              <a:gdLst>
                <a:gd name="connsiteX0" fmla="*/ 0 w 12725"/>
                <a:gd name="connsiteY0" fmla="*/ 0 h 68691"/>
                <a:gd name="connsiteX1" fmla="*/ 0 w 12725"/>
                <a:gd name="connsiteY1" fmla="*/ 68691 h 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25" h="68691">
                  <a:moveTo>
                    <a:pt x="0" y="0"/>
                  </a:moveTo>
                  <a:lnTo>
                    <a:pt x="0" y="68691"/>
                  </a:lnTo>
                </a:path>
              </a:pathLst>
            </a:custGeom>
            <a:ln w="18179" cap="sq">
              <a:solidFill>
                <a:srgbClr val="01010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9653BC9E-4EB5-D8F4-3464-3C1A99FE5448}"/>
                </a:ext>
              </a:extLst>
            </p:cNvPr>
            <p:cNvSpPr/>
            <p:nvPr/>
          </p:nvSpPr>
          <p:spPr>
            <a:xfrm>
              <a:off x="5876668" y="3851428"/>
              <a:ext cx="12725" cy="68691"/>
            </a:xfrm>
            <a:custGeom>
              <a:avLst/>
              <a:gdLst>
                <a:gd name="connsiteX0" fmla="*/ 0 w 12725"/>
                <a:gd name="connsiteY0" fmla="*/ 0 h 68691"/>
                <a:gd name="connsiteX1" fmla="*/ 0 w 12725"/>
                <a:gd name="connsiteY1" fmla="*/ 68691 h 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25" h="68691">
                  <a:moveTo>
                    <a:pt x="0" y="0"/>
                  </a:moveTo>
                  <a:lnTo>
                    <a:pt x="0" y="68691"/>
                  </a:lnTo>
                </a:path>
              </a:pathLst>
            </a:custGeom>
            <a:ln w="18179" cap="sq">
              <a:solidFill>
                <a:srgbClr val="01010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53A62C8-DCFE-7BE7-8E3B-D28B3A536F76}"/>
                </a:ext>
              </a:extLst>
            </p:cNvPr>
            <p:cNvSpPr/>
            <p:nvPr/>
          </p:nvSpPr>
          <p:spPr>
            <a:xfrm>
              <a:off x="6383266" y="3851428"/>
              <a:ext cx="12725" cy="68691"/>
            </a:xfrm>
            <a:custGeom>
              <a:avLst/>
              <a:gdLst>
                <a:gd name="connsiteX0" fmla="*/ 0 w 12725"/>
                <a:gd name="connsiteY0" fmla="*/ 0 h 68691"/>
                <a:gd name="connsiteX1" fmla="*/ 0 w 12725"/>
                <a:gd name="connsiteY1" fmla="*/ 68691 h 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25" h="68691">
                  <a:moveTo>
                    <a:pt x="0" y="0"/>
                  </a:moveTo>
                  <a:lnTo>
                    <a:pt x="0" y="68691"/>
                  </a:lnTo>
                </a:path>
              </a:pathLst>
            </a:custGeom>
            <a:ln w="18179" cap="sq">
              <a:solidFill>
                <a:srgbClr val="01010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97807E62-D0D7-73AA-4692-1950D656A977}"/>
                </a:ext>
              </a:extLst>
            </p:cNvPr>
            <p:cNvSpPr/>
            <p:nvPr/>
          </p:nvSpPr>
          <p:spPr>
            <a:xfrm>
              <a:off x="6889737" y="3851428"/>
              <a:ext cx="12725" cy="68691"/>
            </a:xfrm>
            <a:custGeom>
              <a:avLst/>
              <a:gdLst>
                <a:gd name="connsiteX0" fmla="*/ 0 w 12725"/>
                <a:gd name="connsiteY0" fmla="*/ 0 h 68691"/>
                <a:gd name="connsiteX1" fmla="*/ 0 w 12725"/>
                <a:gd name="connsiteY1" fmla="*/ 68691 h 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25" h="68691">
                  <a:moveTo>
                    <a:pt x="0" y="0"/>
                  </a:moveTo>
                  <a:lnTo>
                    <a:pt x="0" y="68691"/>
                  </a:lnTo>
                </a:path>
              </a:pathLst>
            </a:custGeom>
            <a:ln w="18179" cap="sq">
              <a:solidFill>
                <a:srgbClr val="01010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A076707A-97B4-8AE2-3833-F3A77764FF6C}"/>
                </a:ext>
              </a:extLst>
            </p:cNvPr>
            <p:cNvSpPr/>
            <p:nvPr/>
          </p:nvSpPr>
          <p:spPr>
            <a:xfrm>
              <a:off x="7396336" y="3851428"/>
              <a:ext cx="12725" cy="68691"/>
            </a:xfrm>
            <a:custGeom>
              <a:avLst/>
              <a:gdLst>
                <a:gd name="connsiteX0" fmla="*/ 0 w 12725"/>
                <a:gd name="connsiteY0" fmla="*/ 0 h 68691"/>
                <a:gd name="connsiteX1" fmla="*/ 0 w 12725"/>
                <a:gd name="connsiteY1" fmla="*/ 68691 h 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25" h="68691">
                  <a:moveTo>
                    <a:pt x="0" y="0"/>
                  </a:moveTo>
                  <a:lnTo>
                    <a:pt x="0" y="68691"/>
                  </a:lnTo>
                </a:path>
              </a:pathLst>
            </a:custGeom>
            <a:ln w="18179" cap="sq">
              <a:solidFill>
                <a:srgbClr val="01010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6F99B613-6A11-333B-CDD5-EDCC0B5E7600}"/>
                </a:ext>
              </a:extLst>
            </p:cNvPr>
            <p:cNvSpPr/>
            <p:nvPr/>
          </p:nvSpPr>
          <p:spPr>
            <a:xfrm>
              <a:off x="7902807" y="3851428"/>
              <a:ext cx="12725" cy="68691"/>
            </a:xfrm>
            <a:custGeom>
              <a:avLst/>
              <a:gdLst>
                <a:gd name="connsiteX0" fmla="*/ 0 w 12725"/>
                <a:gd name="connsiteY0" fmla="*/ 0 h 68691"/>
                <a:gd name="connsiteX1" fmla="*/ 0 w 12725"/>
                <a:gd name="connsiteY1" fmla="*/ 68691 h 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25" h="68691">
                  <a:moveTo>
                    <a:pt x="0" y="0"/>
                  </a:moveTo>
                  <a:lnTo>
                    <a:pt x="0" y="68691"/>
                  </a:lnTo>
                </a:path>
              </a:pathLst>
            </a:custGeom>
            <a:ln w="18179" cap="sq">
              <a:solidFill>
                <a:srgbClr val="01010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E7FB773B-213D-5C33-4BFB-32DF4A41DE81}"/>
                </a:ext>
              </a:extLst>
            </p:cNvPr>
            <p:cNvSpPr/>
            <p:nvPr/>
          </p:nvSpPr>
          <p:spPr>
            <a:xfrm>
              <a:off x="8409277" y="3851428"/>
              <a:ext cx="12725" cy="68691"/>
            </a:xfrm>
            <a:custGeom>
              <a:avLst/>
              <a:gdLst>
                <a:gd name="connsiteX0" fmla="*/ 0 w 12725"/>
                <a:gd name="connsiteY0" fmla="*/ 0 h 68691"/>
                <a:gd name="connsiteX1" fmla="*/ 0 w 12725"/>
                <a:gd name="connsiteY1" fmla="*/ 68691 h 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25" h="68691">
                  <a:moveTo>
                    <a:pt x="0" y="0"/>
                  </a:moveTo>
                  <a:lnTo>
                    <a:pt x="0" y="68691"/>
                  </a:lnTo>
                </a:path>
              </a:pathLst>
            </a:custGeom>
            <a:ln w="18179" cap="sq">
              <a:solidFill>
                <a:srgbClr val="01010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D4A2810B-ADA6-9398-6727-BE2A169F6218}"/>
                </a:ext>
              </a:extLst>
            </p:cNvPr>
            <p:cNvSpPr/>
            <p:nvPr/>
          </p:nvSpPr>
          <p:spPr>
            <a:xfrm>
              <a:off x="8915876" y="3851428"/>
              <a:ext cx="12725" cy="68691"/>
            </a:xfrm>
            <a:custGeom>
              <a:avLst/>
              <a:gdLst>
                <a:gd name="connsiteX0" fmla="*/ 0 w 12725"/>
                <a:gd name="connsiteY0" fmla="*/ 0 h 68691"/>
                <a:gd name="connsiteX1" fmla="*/ 0 w 12725"/>
                <a:gd name="connsiteY1" fmla="*/ 68691 h 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25" h="68691">
                  <a:moveTo>
                    <a:pt x="0" y="0"/>
                  </a:moveTo>
                  <a:lnTo>
                    <a:pt x="0" y="68691"/>
                  </a:lnTo>
                </a:path>
              </a:pathLst>
            </a:custGeom>
            <a:ln w="18179" cap="sq">
              <a:solidFill>
                <a:srgbClr val="01010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725D8704-1FC8-7EF1-EEFB-0B318BDBF1A4}"/>
                </a:ext>
              </a:extLst>
            </p:cNvPr>
            <p:cNvSpPr/>
            <p:nvPr/>
          </p:nvSpPr>
          <p:spPr>
            <a:xfrm>
              <a:off x="9422347" y="3851428"/>
              <a:ext cx="12725" cy="68691"/>
            </a:xfrm>
            <a:custGeom>
              <a:avLst/>
              <a:gdLst>
                <a:gd name="connsiteX0" fmla="*/ 0 w 12725"/>
                <a:gd name="connsiteY0" fmla="*/ 0 h 68691"/>
                <a:gd name="connsiteX1" fmla="*/ 0 w 12725"/>
                <a:gd name="connsiteY1" fmla="*/ 68691 h 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25" h="68691">
                  <a:moveTo>
                    <a:pt x="0" y="0"/>
                  </a:moveTo>
                  <a:lnTo>
                    <a:pt x="0" y="68691"/>
                  </a:lnTo>
                </a:path>
              </a:pathLst>
            </a:custGeom>
            <a:ln w="18179" cap="sq">
              <a:solidFill>
                <a:srgbClr val="01010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AAA9AAD2-1829-87D0-B4E3-75077A71C9CC}"/>
                </a:ext>
              </a:extLst>
            </p:cNvPr>
            <p:cNvSpPr/>
            <p:nvPr/>
          </p:nvSpPr>
          <p:spPr>
            <a:xfrm>
              <a:off x="3242765" y="1647969"/>
              <a:ext cx="12725" cy="2203459"/>
            </a:xfrm>
            <a:custGeom>
              <a:avLst/>
              <a:gdLst>
                <a:gd name="connsiteX0" fmla="*/ 0 w 12725"/>
                <a:gd name="connsiteY0" fmla="*/ 2203459 h 2203459"/>
                <a:gd name="connsiteX1" fmla="*/ 0 w 12725"/>
                <a:gd name="connsiteY1" fmla="*/ 0 h 2203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25" h="2203459">
                  <a:moveTo>
                    <a:pt x="0" y="2203459"/>
                  </a:moveTo>
                  <a:lnTo>
                    <a:pt x="0" y="0"/>
                  </a:lnTo>
                </a:path>
              </a:pathLst>
            </a:custGeom>
            <a:ln w="18179" cap="flat">
              <a:solidFill>
                <a:srgbClr val="01010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AE65A7FB-D2AC-1B7E-6014-01D9F6869723}"/>
                </a:ext>
              </a:extLst>
            </p:cNvPr>
            <p:cNvSpPr/>
            <p:nvPr/>
          </p:nvSpPr>
          <p:spPr>
            <a:xfrm>
              <a:off x="3174048" y="3766709"/>
              <a:ext cx="68717" cy="12720"/>
            </a:xfrm>
            <a:custGeom>
              <a:avLst/>
              <a:gdLst>
                <a:gd name="connsiteX0" fmla="*/ 0 w 68717"/>
                <a:gd name="connsiteY0" fmla="*/ 0 h 12720"/>
                <a:gd name="connsiteX1" fmla="*/ 68717 w 68717"/>
                <a:gd name="connsiteY1" fmla="*/ 0 h 1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717" h="12720">
                  <a:moveTo>
                    <a:pt x="0" y="0"/>
                  </a:moveTo>
                  <a:lnTo>
                    <a:pt x="68717" y="0"/>
                  </a:lnTo>
                </a:path>
              </a:pathLst>
            </a:custGeom>
            <a:ln w="18179" cap="sq">
              <a:solidFill>
                <a:srgbClr val="01010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430130B1-170F-1831-2633-2DD14F5E34C4}"/>
                </a:ext>
              </a:extLst>
            </p:cNvPr>
            <p:cNvSpPr/>
            <p:nvPr/>
          </p:nvSpPr>
          <p:spPr>
            <a:xfrm>
              <a:off x="3174048" y="3342987"/>
              <a:ext cx="68717" cy="12720"/>
            </a:xfrm>
            <a:custGeom>
              <a:avLst/>
              <a:gdLst>
                <a:gd name="connsiteX0" fmla="*/ 0 w 68717"/>
                <a:gd name="connsiteY0" fmla="*/ 0 h 12720"/>
                <a:gd name="connsiteX1" fmla="*/ 68717 w 68717"/>
                <a:gd name="connsiteY1" fmla="*/ 0 h 1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717" h="12720">
                  <a:moveTo>
                    <a:pt x="0" y="0"/>
                  </a:moveTo>
                  <a:lnTo>
                    <a:pt x="68717" y="0"/>
                  </a:lnTo>
                </a:path>
              </a:pathLst>
            </a:custGeom>
            <a:ln w="18179" cap="sq">
              <a:solidFill>
                <a:srgbClr val="01010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AD70FBB8-F9C9-3E4D-3581-57E2506EC08D}"/>
                </a:ext>
              </a:extLst>
            </p:cNvPr>
            <p:cNvSpPr/>
            <p:nvPr/>
          </p:nvSpPr>
          <p:spPr>
            <a:xfrm>
              <a:off x="3174048" y="2919264"/>
              <a:ext cx="68717" cy="12720"/>
            </a:xfrm>
            <a:custGeom>
              <a:avLst/>
              <a:gdLst>
                <a:gd name="connsiteX0" fmla="*/ 0 w 68717"/>
                <a:gd name="connsiteY0" fmla="*/ 0 h 12720"/>
                <a:gd name="connsiteX1" fmla="*/ 68717 w 68717"/>
                <a:gd name="connsiteY1" fmla="*/ 0 h 1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717" h="12720">
                  <a:moveTo>
                    <a:pt x="0" y="0"/>
                  </a:moveTo>
                  <a:lnTo>
                    <a:pt x="68717" y="0"/>
                  </a:lnTo>
                </a:path>
              </a:pathLst>
            </a:custGeom>
            <a:ln w="18179" cap="sq">
              <a:solidFill>
                <a:srgbClr val="01010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077A8809-71E6-C549-C43B-EF7B95CD6BBC}"/>
                </a:ext>
              </a:extLst>
            </p:cNvPr>
            <p:cNvSpPr/>
            <p:nvPr/>
          </p:nvSpPr>
          <p:spPr>
            <a:xfrm>
              <a:off x="3174048" y="2495414"/>
              <a:ext cx="68717" cy="12720"/>
            </a:xfrm>
            <a:custGeom>
              <a:avLst/>
              <a:gdLst>
                <a:gd name="connsiteX0" fmla="*/ 0 w 68717"/>
                <a:gd name="connsiteY0" fmla="*/ 0 h 12720"/>
                <a:gd name="connsiteX1" fmla="*/ 68717 w 68717"/>
                <a:gd name="connsiteY1" fmla="*/ 0 h 1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717" h="12720">
                  <a:moveTo>
                    <a:pt x="0" y="0"/>
                  </a:moveTo>
                  <a:lnTo>
                    <a:pt x="68717" y="0"/>
                  </a:lnTo>
                </a:path>
              </a:pathLst>
            </a:custGeom>
            <a:ln w="18179" cap="sq">
              <a:solidFill>
                <a:srgbClr val="01010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2952A931-630D-7DC6-FBDF-6A3F0CD82310}"/>
                </a:ext>
              </a:extLst>
            </p:cNvPr>
            <p:cNvSpPr/>
            <p:nvPr/>
          </p:nvSpPr>
          <p:spPr>
            <a:xfrm>
              <a:off x="3174048" y="2071692"/>
              <a:ext cx="68717" cy="12720"/>
            </a:xfrm>
            <a:custGeom>
              <a:avLst/>
              <a:gdLst>
                <a:gd name="connsiteX0" fmla="*/ 0 w 68717"/>
                <a:gd name="connsiteY0" fmla="*/ 0 h 12720"/>
                <a:gd name="connsiteX1" fmla="*/ 68717 w 68717"/>
                <a:gd name="connsiteY1" fmla="*/ 0 h 1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717" h="12720">
                  <a:moveTo>
                    <a:pt x="0" y="0"/>
                  </a:moveTo>
                  <a:lnTo>
                    <a:pt x="68717" y="0"/>
                  </a:lnTo>
                </a:path>
              </a:pathLst>
            </a:custGeom>
            <a:ln w="18179" cap="sq">
              <a:solidFill>
                <a:srgbClr val="01010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38BFE5F3-9EC5-0BA0-BBD1-4B63F649071F}"/>
                </a:ext>
              </a:extLst>
            </p:cNvPr>
            <p:cNvSpPr/>
            <p:nvPr/>
          </p:nvSpPr>
          <p:spPr>
            <a:xfrm>
              <a:off x="3174048" y="1647969"/>
              <a:ext cx="68717" cy="12720"/>
            </a:xfrm>
            <a:custGeom>
              <a:avLst/>
              <a:gdLst>
                <a:gd name="connsiteX0" fmla="*/ 0 w 68717"/>
                <a:gd name="connsiteY0" fmla="*/ 0 h 12720"/>
                <a:gd name="connsiteX1" fmla="*/ 68717 w 68717"/>
                <a:gd name="connsiteY1" fmla="*/ 0 h 1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717" h="12720">
                  <a:moveTo>
                    <a:pt x="0" y="0"/>
                  </a:moveTo>
                  <a:lnTo>
                    <a:pt x="68717" y="0"/>
                  </a:lnTo>
                </a:path>
              </a:pathLst>
            </a:custGeom>
            <a:ln w="18179" cap="sq">
              <a:solidFill>
                <a:srgbClr val="01010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16" name="Graphic 93">
              <a:extLst>
                <a:ext uri="{FF2B5EF4-FFF2-40B4-BE49-F238E27FC236}">
                  <a16:creationId xmlns:a16="http://schemas.microsoft.com/office/drawing/2014/main" id="{063F7911-1F30-348C-27B5-13711BBF90C4}"/>
                </a:ext>
              </a:extLst>
            </p:cNvPr>
            <p:cNvGrpSpPr/>
            <p:nvPr/>
          </p:nvGrpSpPr>
          <p:grpSpPr>
            <a:xfrm>
              <a:off x="3309446" y="2259447"/>
              <a:ext cx="5837013" cy="1539444"/>
              <a:chOff x="3309446" y="2259447"/>
              <a:chExt cx="5837013" cy="1539444"/>
            </a:xfrm>
            <a:noFill/>
          </p:grpSpPr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69B0BE18-06C8-488D-46AF-46236E793014}"/>
                  </a:ext>
                </a:extLst>
              </p:cNvPr>
              <p:cNvSpPr/>
              <p:nvPr/>
            </p:nvSpPr>
            <p:spPr>
              <a:xfrm>
                <a:off x="3342786" y="3732237"/>
                <a:ext cx="12725" cy="66655"/>
              </a:xfrm>
              <a:custGeom>
                <a:avLst/>
                <a:gdLst>
                  <a:gd name="connsiteX0" fmla="*/ 0 w 12725"/>
                  <a:gd name="connsiteY0" fmla="*/ 0 h 66655"/>
                  <a:gd name="connsiteX1" fmla="*/ 0 w 12725"/>
                  <a:gd name="connsiteY1" fmla="*/ 66656 h 66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25" h="66655">
                    <a:moveTo>
                      <a:pt x="0" y="0"/>
                    </a:moveTo>
                    <a:lnTo>
                      <a:pt x="0" y="66656"/>
                    </a:lnTo>
                  </a:path>
                </a:pathLst>
              </a:custGeom>
              <a:ln w="17145" cap="rnd">
                <a:solidFill>
                  <a:srgbClr val="D36A2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9CDF748D-474B-91F7-5032-829146667037}"/>
                  </a:ext>
                </a:extLst>
              </p:cNvPr>
              <p:cNvSpPr/>
              <p:nvPr/>
            </p:nvSpPr>
            <p:spPr>
              <a:xfrm>
                <a:off x="3309446" y="3765564"/>
                <a:ext cx="66681" cy="12720"/>
              </a:xfrm>
              <a:custGeom>
                <a:avLst/>
                <a:gdLst>
                  <a:gd name="connsiteX0" fmla="*/ 0 w 66681"/>
                  <a:gd name="connsiteY0" fmla="*/ 0 h 12720"/>
                  <a:gd name="connsiteX1" fmla="*/ 66681 w 66681"/>
                  <a:gd name="connsiteY1" fmla="*/ 0 h 12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681" h="12720">
                    <a:moveTo>
                      <a:pt x="0" y="0"/>
                    </a:moveTo>
                    <a:lnTo>
                      <a:pt x="66681" y="0"/>
                    </a:lnTo>
                  </a:path>
                </a:pathLst>
              </a:custGeom>
              <a:ln w="17145" cap="rnd">
                <a:solidFill>
                  <a:srgbClr val="D36A2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" name="Freeform 118">
                <a:extLst>
                  <a:ext uri="{FF2B5EF4-FFF2-40B4-BE49-F238E27FC236}">
                    <a16:creationId xmlns:a16="http://schemas.microsoft.com/office/drawing/2014/main" id="{EE23EAC3-F159-3CFB-13E4-94ABCC4925EA}"/>
                  </a:ext>
                </a:extLst>
              </p:cNvPr>
              <p:cNvSpPr/>
              <p:nvPr/>
            </p:nvSpPr>
            <p:spPr>
              <a:xfrm>
                <a:off x="3342786" y="2259447"/>
                <a:ext cx="5803673" cy="1506116"/>
              </a:xfrm>
              <a:custGeom>
                <a:avLst/>
                <a:gdLst>
                  <a:gd name="connsiteX0" fmla="*/ 0 w 5803673"/>
                  <a:gd name="connsiteY0" fmla="*/ 1506117 h 1506116"/>
                  <a:gd name="connsiteX1" fmla="*/ 217859 w 5803673"/>
                  <a:gd name="connsiteY1" fmla="*/ 1450401 h 1506116"/>
                  <a:gd name="connsiteX2" fmla="*/ 282122 w 5803673"/>
                  <a:gd name="connsiteY2" fmla="*/ 1394685 h 1506116"/>
                  <a:gd name="connsiteX3" fmla="*/ 309100 w 5803673"/>
                  <a:gd name="connsiteY3" fmla="*/ 1338841 h 1506116"/>
                  <a:gd name="connsiteX4" fmla="*/ 326025 w 5803673"/>
                  <a:gd name="connsiteY4" fmla="*/ 1282871 h 1506116"/>
                  <a:gd name="connsiteX5" fmla="*/ 334424 w 5803673"/>
                  <a:gd name="connsiteY5" fmla="*/ 1227155 h 1506116"/>
                  <a:gd name="connsiteX6" fmla="*/ 356438 w 5803673"/>
                  <a:gd name="connsiteY6" fmla="*/ 1171438 h 1506116"/>
                  <a:gd name="connsiteX7" fmla="*/ 361529 w 5803673"/>
                  <a:gd name="connsiteY7" fmla="*/ 1115722 h 1506116"/>
                  <a:gd name="connsiteX8" fmla="*/ 385198 w 5803673"/>
                  <a:gd name="connsiteY8" fmla="*/ 1059879 h 1506116"/>
                  <a:gd name="connsiteX9" fmla="*/ 432409 w 5803673"/>
                  <a:gd name="connsiteY9" fmla="*/ 1004163 h 1506116"/>
                  <a:gd name="connsiteX10" fmla="*/ 486492 w 5803673"/>
                  <a:gd name="connsiteY10" fmla="*/ 948192 h 1506116"/>
                  <a:gd name="connsiteX11" fmla="*/ 501635 w 5803673"/>
                  <a:gd name="connsiteY11" fmla="*/ 892476 h 1506116"/>
                  <a:gd name="connsiteX12" fmla="*/ 655485 w 5803673"/>
                  <a:gd name="connsiteY12" fmla="*/ 836760 h 1506116"/>
                  <a:gd name="connsiteX13" fmla="*/ 670629 w 5803673"/>
                  <a:gd name="connsiteY13" fmla="*/ 780917 h 1506116"/>
                  <a:gd name="connsiteX14" fmla="*/ 733110 w 5803673"/>
                  <a:gd name="connsiteY14" fmla="*/ 725200 h 1506116"/>
                  <a:gd name="connsiteX15" fmla="*/ 918901 w 5803673"/>
                  <a:gd name="connsiteY15" fmla="*/ 669484 h 1506116"/>
                  <a:gd name="connsiteX16" fmla="*/ 929082 w 5803673"/>
                  <a:gd name="connsiteY16" fmla="*/ 613514 h 1506116"/>
                  <a:gd name="connsiteX17" fmla="*/ 1168828 w 5803673"/>
                  <a:gd name="connsiteY17" fmla="*/ 557798 h 1506116"/>
                  <a:gd name="connsiteX18" fmla="*/ 1226347 w 5803673"/>
                  <a:gd name="connsiteY18" fmla="*/ 501954 h 1506116"/>
                  <a:gd name="connsiteX19" fmla="*/ 1300536 w 5803673"/>
                  <a:gd name="connsiteY19" fmla="*/ 446238 h 1506116"/>
                  <a:gd name="connsiteX20" fmla="*/ 1483018 w 5803673"/>
                  <a:gd name="connsiteY20" fmla="*/ 390522 h 1506116"/>
                  <a:gd name="connsiteX21" fmla="*/ 1905374 w 5803673"/>
                  <a:gd name="connsiteY21" fmla="*/ 334679 h 1506116"/>
                  <a:gd name="connsiteX22" fmla="*/ 1912119 w 5803673"/>
                  <a:gd name="connsiteY22" fmla="*/ 278962 h 1506116"/>
                  <a:gd name="connsiteX23" fmla="*/ 2253287 w 5803673"/>
                  <a:gd name="connsiteY23" fmla="*/ 222992 h 1506116"/>
                  <a:gd name="connsiteX24" fmla="*/ 2778591 w 5803673"/>
                  <a:gd name="connsiteY24" fmla="*/ 167276 h 1506116"/>
                  <a:gd name="connsiteX25" fmla="*/ 3271701 w 5803673"/>
                  <a:gd name="connsiteY25" fmla="*/ 111559 h 1506116"/>
                  <a:gd name="connsiteX26" fmla="*/ 4918622 w 5803673"/>
                  <a:gd name="connsiteY26" fmla="*/ 55716 h 1506116"/>
                  <a:gd name="connsiteX27" fmla="*/ 5803674 w 5803673"/>
                  <a:gd name="connsiteY27" fmla="*/ 0 h 1506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803673" h="1506116">
                    <a:moveTo>
                      <a:pt x="0" y="1506117"/>
                    </a:moveTo>
                    <a:lnTo>
                      <a:pt x="217859" y="1450401"/>
                    </a:lnTo>
                    <a:lnTo>
                      <a:pt x="282122" y="1394685"/>
                    </a:lnTo>
                    <a:lnTo>
                      <a:pt x="309100" y="1338841"/>
                    </a:lnTo>
                    <a:lnTo>
                      <a:pt x="326025" y="1282871"/>
                    </a:lnTo>
                    <a:lnTo>
                      <a:pt x="334424" y="1227155"/>
                    </a:lnTo>
                    <a:lnTo>
                      <a:pt x="356438" y="1171438"/>
                    </a:lnTo>
                    <a:lnTo>
                      <a:pt x="361529" y="1115722"/>
                    </a:lnTo>
                    <a:lnTo>
                      <a:pt x="385198" y="1059879"/>
                    </a:lnTo>
                    <a:lnTo>
                      <a:pt x="432409" y="1004163"/>
                    </a:lnTo>
                    <a:lnTo>
                      <a:pt x="486492" y="948192"/>
                    </a:lnTo>
                    <a:lnTo>
                      <a:pt x="501635" y="892476"/>
                    </a:lnTo>
                    <a:lnTo>
                      <a:pt x="655485" y="836760"/>
                    </a:lnTo>
                    <a:lnTo>
                      <a:pt x="670629" y="780917"/>
                    </a:lnTo>
                    <a:lnTo>
                      <a:pt x="733110" y="725200"/>
                    </a:lnTo>
                    <a:lnTo>
                      <a:pt x="918901" y="669484"/>
                    </a:lnTo>
                    <a:lnTo>
                      <a:pt x="929082" y="613514"/>
                    </a:lnTo>
                    <a:lnTo>
                      <a:pt x="1168828" y="557798"/>
                    </a:lnTo>
                    <a:lnTo>
                      <a:pt x="1226347" y="501954"/>
                    </a:lnTo>
                    <a:lnTo>
                      <a:pt x="1300536" y="446238"/>
                    </a:lnTo>
                    <a:lnTo>
                      <a:pt x="1483018" y="390522"/>
                    </a:lnTo>
                    <a:lnTo>
                      <a:pt x="1905374" y="334679"/>
                    </a:lnTo>
                    <a:lnTo>
                      <a:pt x="1912119" y="278962"/>
                    </a:lnTo>
                    <a:lnTo>
                      <a:pt x="2253287" y="222992"/>
                    </a:lnTo>
                    <a:lnTo>
                      <a:pt x="2778591" y="167276"/>
                    </a:lnTo>
                    <a:lnTo>
                      <a:pt x="3271701" y="111559"/>
                    </a:lnTo>
                    <a:lnTo>
                      <a:pt x="4918622" y="55716"/>
                    </a:lnTo>
                    <a:lnTo>
                      <a:pt x="5803674" y="0"/>
                    </a:lnTo>
                  </a:path>
                </a:pathLst>
              </a:custGeom>
              <a:noFill/>
              <a:ln w="17145" cap="rnd">
                <a:solidFill>
                  <a:srgbClr val="D36A2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E597F1C0-39D4-4126-8D46-12C7D69409B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383129" y="2385994"/>
              <a:ext cx="0" cy="150876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9E1E16D-D34F-47FE-80D2-40A6289BFACA}"/>
                </a:ext>
              </a:extLst>
            </p:cNvPr>
            <p:cNvCxnSpPr/>
            <p:nvPr/>
          </p:nvCxnSpPr>
          <p:spPr bwMode="auto">
            <a:xfrm>
              <a:off x="3241570" y="2386644"/>
              <a:ext cx="315468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8D6D56B-4089-4010-978D-4F86B9AEE3B1}"/>
                </a:ext>
              </a:extLst>
            </p:cNvPr>
            <p:cNvCxnSpPr/>
            <p:nvPr/>
          </p:nvCxnSpPr>
          <p:spPr bwMode="auto">
            <a:xfrm>
              <a:off x="3252331" y="2258890"/>
              <a:ext cx="589788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278C06A-9B2E-0277-9003-839451025C47}"/>
                </a:ext>
              </a:extLst>
            </p:cNvPr>
            <p:cNvSpPr txBox="1"/>
            <p:nvPr/>
          </p:nvSpPr>
          <p:spPr>
            <a:xfrm>
              <a:off x="5842698" y="2430456"/>
              <a:ext cx="648637" cy="27699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 b="1" dirty="0">
                  <a:solidFill>
                    <a:srgbClr val="C55A10"/>
                  </a:solidFill>
                  <a:latin typeface="Helvetica"/>
                  <a:cs typeface="Helvetica"/>
                </a:rPr>
                <a:t>63.2%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ADCF9B4A-8875-A552-9F36-68AD73DB9ACC}"/>
                </a:ext>
              </a:extLst>
            </p:cNvPr>
            <p:cNvSpPr txBox="1"/>
            <p:nvPr/>
          </p:nvSpPr>
          <p:spPr>
            <a:xfrm>
              <a:off x="8718094" y="1988117"/>
              <a:ext cx="620155" cy="27699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 b="1" dirty="0">
                  <a:solidFill>
                    <a:srgbClr val="C55A10"/>
                  </a:solidFill>
                  <a:latin typeface="Helvetica"/>
                  <a:cs typeface="Helvetica"/>
                </a:rPr>
                <a:t>71.1%</a:t>
              </a:r>
            </a:p>
          </p:txBody>
        </p:sp>
        <p:sp>
          <p:nvSpPr>
            <p:cNvPr id="123" name="Content Placeholder 2">
              <a:extLst>
                <a:ext uri="{FF2B5EF4-FFF2-40B4-BE49-F238E27FC236}">
                  <a16:creationId xmlns:a16="http://schemas.microsoft.com/office/drawing/2014/main" id="{919C8031-B8DC-4773-98DB-F9618C50EE58}"/>
                </a:ext>
              </a:extLst>
            </p:cNvPr>
            <p:cNvSpPr txBox="1">
              <a:spLocks/>
            </p:cNvSpPr>
            <p:nvPr/>
          </p:nvSpPr>
          <p:spPr>
            <a:xfrm>
              <a:off x="8086292" y="1640867"/>
              <a:ext cx="1263603" cy="258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000" dirty="0">
                  <a:solidFill>
                    <a:schemeClr val="tx1"/>
                  </a:solidFill>
                </a:rPr>
                <a:t>Etripamil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20DDFD60-134B-40B5-B94A-21996F1CA2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93157" y="1783269"/>
              <a:ext cx="422787" cy="0"/>
            </a:xfrm>
            <a:prstGeom prst="line">
              <a:avLst/>
            </a:prstGeom>
            <a:ln w="19050">
              <a:solidFill>
                <a:srgbClr val="D268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5086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4E39C-36BB-7244-B9EA-6DDD5560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Conversion of Adjudicated PSVT to Sinus Rhythm at 30 and 60 Minutes – </a:t>
            </a:r>
            <a:br>
              <a:rPr lang="en-US" sz="3600" dirty="0"/>
            </a:br>
            <a:r>
              <a:rPr lang="en-US" sz="3600" dirty="0"/>
              <a:t>NODE-302 and NODE-301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639B15-6813-44D8-9F48-38D52861170E}"/>
              </a:ext>
            </a:extLst>
          </p:cNvPr>
          <p:cNvSpPr txBox="1"/>
          <p:nvPr/>
        </p:nvSpPr>
        <p:spPr>
          <a:xfrm>
            <a:off x="634007" y="6400402"/>
            <a:ext cx="10512552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defRPr/>
            </a:pPr>
            <a:r>
              <a:rPr kumimoji="0" lang="en-US" sz="1100" b="0" i="0" u="none" strike="noStrike" kern="1200" cap="none" spc="0" normalizeH="0" baseline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CI, confidence interval; HR, hazar</a:t>
            </a:r>
            <a:r>
              <a:rPr lang="en-US" sz="1100" dirty="0">
                <a:solidFill>
                  <a:srgbClr val="00205C"/>
                </a:solidFill>
                <a:latin typeface="Helvetica" pitchFamily="2" charset="0"/>
              </a:rPr>
              <a:t>d ratio; </a:t>
            </a:r>
            <a:r>
              <a:rPr kumimoji="0" lang="en-US" sz="1100" b="0" i="0" u="none" strike="noStrike" kern="1200" cap="none" spc="0" normalizeH="0" baseline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PSVT, paroxysmal supraventricular tachycardia.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dirty="0">
              <a:ln>
                <a:noFill/>
              </a:ln>
              <a:solidFill>
                <a:srgbClr val="00205C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DDDD2B33-219F-413E-B95A-7DB592236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596091"/>
              </p:ext>
            </p:extLst>
          </p:nvPr>
        </p:nvGraphicFramePr>
        <p:xfrm>
          <a:off x="827088" y="4949680"/>
          <a:ext cx="10528300" cy="9144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514010">
                  <a:extLst>
                    <a:ext uri="{9D8B030D-6E8A-4147-A177-3AD203B41FA5}">
                      <a16:colId xmlns:a16="http://schemas.microsoft.com/office/drawing/2014/main" val="664291338"/>
                    </a:ext>
                  </a:extLst>
                </a:gridCol>
                <a:gridCol w="5014290">
                  <a:extLst>
                    <a:ext uri="{9D8B030D-6E8A-4147-A177-3AD203B41FA5}">
                      <a16:colId xmlns:a16="http://schemas.microsoft.com/office/drawing/2014/main" val="31068568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NODE-302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48235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NODE-301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54303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Open-label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48235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Randomized, double-blind, placebo-controlled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05349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Medical interventions censored at end of observation period (5 hr)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48235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Medical interventions censored at time of intervention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0597203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92DAD023-57D1-4BFD-B048-50A397C1632E}"/>
              </a:ext>
            </a:extLst>
          </p:cNvPr>
          <p:cNvGrpSpPr/>
          <p:nvPr/>
        </p:nvGrpSpPr>
        <p:grpSpPr>
          <a:xfrm>
            <a:off x="6122282" y="1771445"/>
            <a:ext cx="6148348" cy="3192328"/>
            <a:chOff x="6122282" y="1771445"/>
            <a:chExt cx="6148348" cy="3192328"/>
          </a:xfrm>
        </p:grpSpPr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36443A8D-3CB0-434D-A504-D2977F5017BA}"/>
                </a:ext>
              </a:extLst>
            </p:cNvPr>
            <p:cNvSpPr txBox="1"/>
            <p:nvPr/>
          </p:nvSpPr>
          <p:spPr>
            <a:xfrm>
              <a:off x="9039750" y="2338447"/>
              <a:ext cx="3230880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900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HR=1.87 (95% CI, </a:t>
              </a:r>
              <a:r>
                <a:rPr lang="en-US" sz="900" dirty="0">
                  <a:latin typeface="Helvetica" panose="020B0604020202020204" pitchFamily="34" charset="0"/>
                  <a:cs typeface="Helvetica" panose="020B0604020202020204" pitchFamily="34" charset="0"/>
                </a:rPr>
                <a:t>1.09</a:t>
              </a:r>
              <a:r>
                <a:rPr lang="en-US" sz="900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–3.22),</a:t>
              </a:r>
              <a:r>
                <a:rPr lang="en-US" sz="900" i="1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P</a:t>
              </a:r>
              <a:r>
                <a:rPr lang="en-US" sz="900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=0.02 at 30 min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606C9C4-0BD4-463F-90AD-AC285210A583}"/>
                </a:ext>
              </a:extLst>
            </p:cNvPr>
            <p:cNvGrpSpPr/>
            <p:nvPr/>
          </p:nvGrpSpPr>
          <p:grpSpPr>
            <a:xfrm>
              <a:off x="6122282" y="1771445"/>
              <a:ext cx="5840289" cy="3192328"/>
              <a:chOff x="6184437" y="1803965"/>
              <a:chExt cx="5840289" cy="3192328"/>
            </a:xfrm>
          </p:grpSpPr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1D8E60C9-D289-49DA-9E0E-793476D00DD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333256" y="3015053"/>
                <a:ext cx="9255" cy="100584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2362CEB1-206D-4E5C-9D60-CE4EF4FEF507}"/>
                  </a:ext>
                </a:extLst>
              </p:cNvPr>
              <p:cNvCxnSpPr/>
              <p:nvPr/>
            </p:nvCxnSpPr>
            <p:spPr>
              <a:xfrm>
                <a:off x="6819405" y="3007630"/>
                <a:ext cx="2651760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24457F07-8666-40E4-BBD4-1A3E4B796128}"/>
                  </a:ext>
                </a:extLst>
              </p:cNvPr>
              <p:cNvCxnSpPr/>
              <p:nvPr/>
            </p:nvCxnSpPr>
            <p:spPr>
              <a:xfrm>
                <a:off x="6831245" y="2864545"/>
                <a:ext cx="4983480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239501CE-1DE2-43B7-AA2F-50508897E7A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762437" y="2861016"/>
                <a:ext cx="9255" cy="118872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FF197B65-B50C-4CB0-BEE9-7059DA22E125}"/>
                  </a:ext>
                </a:extLst>
              </p:cNvPr>
              <p:cNvGrpSpPr/>
              <p:nvPr/>
            </p:nvGrpSpPr>
            <p:grpSpPr>
              <a:xfrm>
                <a:off x="6184437" y="1803965"/>
                <a:ext cx="5840289" cy="3192328"/>
                <a:chOff x="6362862" y="1797330"/>
                <a:chExt cx="5840289" cy="3192328"/>
              </a:xfrm>
            </p:grpSpPr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A41433B7-338B-E232-136C-4C1BC9BB71DA}"/>
                    </a:ext>
                  </a:extLst>
                </p:cNvPr>
                <p:cNvGrpSpPr/>
                <p:nvPr/>
              </p:nvGrpSpPr>
              <p:grpSpPr>
                <a:xfrm>
                  <a:off x="6362862" y="1797330"/>
                  <a:ext cx="5840289" cy="3192328"/>
                  <a:chOff x="178685" y="1491209"/>
                  <a:chExt cx="5840289" cy="3192328"/>
                </a:xfrm>
              </p:grpSpPr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30D3A0EA-945D-4578-BA44-D1D2C87A8AE1}"/>
                      </a:ext>
                    </a:extLst>
                  </p:cNvPr>
                  <p:cNvSpPr txBox="1"/>
                  <p:nvPr/>
                </p:nvSpPr>
                <p:spPr>
                  <a:xfrm>
                    <a:off x="648370" y="1491209"/>
                    <a:ext cx="4894469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548235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rPr>
                      <a:t>NODE-301 at 30 and 60 Minutes: Post Hoc</a:t>
                    </a:r>
                  </a:p>
                </p:txBody>
              </p:sp>
              <p:sp>
                <p:nvSpPr>
                  <p:cNvPr id="65" name="Content Placeholder 2">
                    <a:extLst>
                      <a:ext uri="{FF2B5EF4-FFF2-40B4-BE49-F238E27FC236}">
                        <a16:creationId xmlns:a16="http://schemas.microsoft.com/office/drawing/2014/main" id="{E1A9E63F-70DB-3473-9E56-FA2F117563BB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897877" y="1948179"/>
                    <a:ext cx="725169" cy="205730"/>
                  </a:xfrm>
                  <a:prstGeom prst="rect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60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US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rPr>
                      <a:t>+ Censored</a:t>
                    </a:r>
                  </a:p>
                </p:txBody>
              </p:sp>
              <p:sp>
                <p:nvSpPr>
                  <p:cNvPr id="73" name="Content Placeholder 2">
                    <a:extLst>
                      <a:ext uri="{FF2B5EF4-FFF2-40B4-BE49-F238E27FC236}">
                        <a16:creationId xmlns:a16="http://schemas.microsoft.com/office/drawing/2014/main" id="{45286164-80B5-53EC-4B4B-A0D385D365B9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621908" y="4221116"/>
                    <a:ext cx="520140" cy="30508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60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US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rPr>
                      <a:t>107</a:t>
                    </a:r>
                  </a:p>
                </p:txBody>
              </p:sp>
              <p:sp>
                <p:nvSpPr>
                  <p:cNvPr id="74" name="Content Placeholder 2">
                    <a:extLst>
                      <a:ext uri="{FF2B5EF4-FFF2-40B4-BE49-F238E27FC236}">
                        <a16:creationId xmlns:a16="http://schemas.microsoft.com/office/drawing/2014/main" id="{DEC24FC5-6871-B716-4920-179FE5D1EF84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1434730" y="4221116"/>
                    <a:ext cx="520140" cy="30508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60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US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rPr>
                      <a:t>71</a:t>
                    </a:r>
                  </a:p>
                </p:txBody>
              </p:sp>
              <p:sp>
                <p:nvSpPr>
                  <p:cNvPr id="75" name="Content Placeholder 2">
                    <a:extLst>
                      <a:ext uri="{FF2B5EF4-FFF2-40B4-BE49-F238E27FC236}">
                        <a16:creationId xmlns:a16="http://schemas.microsoft.com/office/drawing/2014/main" id="{3CF084E5-832D-17B3-A242-95F40F0BEB50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2247552" y="4221116"/>
                    <a:ext cx="520140" cy="30508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60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US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rPr>
                      <a:t>59</a:t>
                    </a:r>
                  </a:p>
                </p:txBody>
              </p:sp>
              <p:sp>
                <p:nvSpPr>
                  <p:cNvPr id="76" name="Content Placeholder 2">
                    <a:extLst>
                      <a:ext uri="{FF2B5EF4-FFF2-40B4-BE49-F238E27FC236}">
                        <a16:creationId xmlns:a16="http://schemas.microsoft.com/office/drawing/2014/main" id="{5568F08D-B9A1-9728-0E2D-77B69B10A3BE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3060374" y="4221116"/>
                    <a:ext cx="520140" cy="30508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60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US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rPr>
                      <a:t>47</a:t>
                    </a:r>
                  </a:p>
                </p:txBody>
              </p:sp>
              <p:sp>
                <p:nvSpPr>
                  <p:cNvPr id="77" name="Content Placeholder 2">
                    <a:extLst>
                      <a:ext uri="{FF2B5EF4-FFF2-40B4-BE49-F238E27FC236}">
                        <a16:creationId xmlns:a16="http://schemas.microsoft.com/office/drawing/2014/main" id="{7026A6D5-E722-D89F-12D9-87395B83713C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3873196" y="4221116"/>
                    <a:ext cx="520140" cy="30508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60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US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rPr>
                      <a:t>43</a:t>
                    </a:r>
                  </a:p>
                </p:txBody>
              </p:sp>
              <p:sp>
                <p:nvSpPr>
                  <p:cNvPr id="78" name="Content Placeholder 2">
                    <a:extLst>
                      <a:ext uri="{FF2B5EF4-FFF2-40B4-BE49-F238E27FC236}">
                        <a16:creationId xmlns:a16="http://schemas.microsoft.com/office/drawing/2014/main" id="{1B5FC951-C650-93DE-3D40-ED7608589EAF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4686018" y="4221116"/>
                    <a:ext cx="520140" cy="30508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60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US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rPr>
                      <a:t>37</a:t>
                    </a:r>
                  </a:p>
                </p:txBody>
              </p:sp>
              <p:sp>
                <p:nvSpPr>
                  <p:cNvPr id="79" name="Content Placeholder 2">
                    <a:extLst>
                      <a:ext uri="{FF2B5EF4-FFF2-40B4-BE49-F238E27FC236}">
                        <a16:creationId xmlns:a16="http://schemas.microsoft.com/office/drawing/2014/main" id="{932F1E99-931F-39D9-7E56-AE04C6F11FCC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5498834" y="4221116"/>
                    <a:ext cx="520140" cy="30508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60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US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rPr>
                      <a:t>36</a:t>
                    </a:r>
                  </a:p>
                </p:txBody>
              </p:sp>
              <p:sp>
                <p:nvSpPr>
                  <p:cNvPr id="80" name="Content Placeholder 2">
                    <a:extLst>
                      <a:ext uri="{FF2B5EF4-FFF2-40B4-BE49-F238E27FC236}">
                        <a16:creationId xmlns:a16="http://schemas.microsoft.com/office/drawing/2014/main" id="{97646BCA-7770-B058-89F8-3D783817B008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178685" y="4221116"/>
                    <a:ext cx="643560" cy="30508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60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US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rPr>
                      <a:t>Etripamil</a:t>
                    </a:r>
                  </a:p>
                </p:txBody>
              </p:sp>
              <p:sp>
                <p:nvSpPr>
                  <p:cNvPr id="81" name="Content Placeholder 2">
                    <a:extLst>
                      <a:ext uri="{FF2B5EF4-FFF2-40B4-BE49-F238E27FC236}">
                        <a16:creationId xmlns:a16="http://schemas.microsoft.com/office/drawing/2014/main" id="{C913A7F4-00B8-AD64-5101-A62E04477ADA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759378" y="4378455"/>
                    <a:ext cx="4978335" cy="30508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60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US" sz="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rPr>
                      <a:t>Number at Risk</a:t>
                    </a:r>
                  </a:p>
                </p:txBody>
              </p:sp>
              <p:sp>
                <p:nvSpPr>
                  <p:cNvPr id="82" name="Content Placeholder 2">
                    <a:extLst>
                      <a:ext uri="{FF2B5EF4-FFF2-40B4-BE49-F238E27FC236}">
                        <a16:creationId xmlns:a16="http://schemas.microsoft.com/office/drawing/2014/main" id="{0877B214-16BD-3123-D2ED-368C9664D817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1028319" y="4221116"/>
                    <a:ext cx="520140" cy="30508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60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US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rPr>
                      <a:t>82</a:t>
                    </a:r>
                  </a:p>
                </p:txBody>
              </p:sp>
              <p:sp>
                <p:nvSpPr>
                  <p:cNvPr id="83" name="Content Placeholder 2">
                    <a:extLst>
                      <a:ext uri="{FF2B5EF4-FFF2-40B4-BE49-F238E27FC236}">
                        <a16:creationId xmlns:a16="http://schemas.microsoft.com/office/drawing/2014/main" id="{4C100ED2-3A4F-67F4-0139-12AD83E2FC8B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1841141" y="4221116"/>
                    <a:ext cx="520140" cy="30508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60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US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rPr>
                      <a:t>65</a:t>
                    </a:r>
                  </a:p>
                </p:txBody>
              </p:sp>
              <p:sp>
                <p:nvSpPr>
                  <p:cNvPr id="84" name="Content Placeholder 2">
                    <a:extLst>
                      <a:ext uri="{FF2B5EF4-FFF2-40B4-BE49-F238E27FC236}">
                        <a16:creationId xmlns:a16="http://schemas.microsoft.com/office/drawing/2014/main" id="{D470F553-9E5B-BB1B-BB25-570E0D8AEBA6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2653963" y="4221116"/>
                    <a:ext cx="520140" cy="30508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60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US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rPr>
                      <a:t>50</a:t>
                    </a:r>
                  </a:p>
                </p:txBody>
              </p:sp>
              <p:sp>
                <p:nvSpPr>
                  <p:cNvPr id="85" name="Content Placeholder 2">
                    <a:extLst>
                      <a:ext uri="{FF2B5EF4-FFF2-40B4-BE49-F238E27FC236}">
                        <a16:creationId xmlns:a16="http://schemas.microsoft.com/office/drawing/2014/main" id="{624286DF-E99F-5486-8689-21CD831E331B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3466785" y="4221116"/>
                    <a:ext cx="520140" cy="30508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60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US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rPr>
                      <a:t>44</a:t>
                    </a:r>
                  </a:p>
                </p:txBody>
              </p:sp>
              <p:sp>
                <p:nvSpPr>
                  <p:cNvPr id="86" name="Content Placeholder 2">
                    <a:extLst>
                      <a:ext uri="{FF2B5EF4-FFF2-40B4-BE49-F238E27FC236}">
                        <a16:creationId xmlns:a16="http://schemas.microsoft.com/office/drawing/2014/main" id="{EDE5CEA8-9935-5D24-C7E3-7156A1B6958F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4279607" y="4221116"/>
                    <a:ext cx="520140" cy="30508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60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US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rPr>
                      <a:t>39</a:t>
                    </a:r>
                  </a:p>
                </p:txBody>
              </p:sp>
              <p:sp>
                <p:nvSpPr>
                  <p:cNvPr id="87" name="Content Placeholder 2">
                    <a:extLst>
                      <a:ext uri="{FF2B5EF4-FFF2-40B4-BE49-F238E27FC236}">
                        <a16:creationId xmlns:a16="http://schemas.microsoft.com/office/drawing/2014/main" id="{84A5DD90-A110-60A8-3BE4-A44F032D0EAC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5092429" y="4221116"/>
                    <a:ext cx="520140" cy="30508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60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US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rPr>
                      <a:t>36</a:t>
                    </a:r>
                  </a:p>
                </p:txBody>
              </p:sp>
              <p:sp>
                <p:nvSpPr>
                  <p:cNvPr id="88" name="Content Placeholder 2">
                    <a:extLst>
                      <a:ext uri="{FF2B5EF4-FFF2-40B4-BE49-F238E27FC236}">
                        <a16:creationId xmlns:a16="http://schemas.microsoft.com/office/drawing/2014/main" id="{136A7D58-02A7-885F-6A56-413227C9EAD8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621908" y="4069590"/>
                    <a:ext cx="520140" cy="30508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60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US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rPr>
                      <a:t>49</a:t>
                    </a:r>
                  </a:p>
                </p:txBody>
              </p:sp>
              <p:sp>
                <p:nvSpPr>
                  <p:cNvPr id="89" name="Content Placeholder 2">
                    <a:extLst>
                      <a:ext uri="{FF2B5EF4-FFF2-40B4-BE49-F238E27FC236}">
                        <a16:creationId xmlns:a16="http://schemas.microsoft.com/office/drawing/2014/main" id="{69B29730-FD6E-F516-79B6-2A203D95358F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1434730" y="4069590"/>
                    <a:ext cx="520140" cy="30508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60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US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rPr>
                      <a:t>42</a:t>
                    </a:r>
                  </a:p>
                </p:txBody>
              </p:sp>
              <p:sp>
                <p:nvSpPr>
                  <p:cNvPr id="90" name="Content Placeholder 2">
                    <a:extLst>
                      <a:ext uri="{FF2B5EF4-FFF2-40B4-BE49-F238E27FC236}">
                        <a16:creationId xmlns:a16="http://schemas.microsoft.com/office/drawing/2014/main" id="{9DB99E25-EBB9-03F0-881D-1D6EFB326C99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2247552" y="4069590"/>
                    <a:ext cx="520140" cy="30508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60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US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rPr>
                      <a:t>37</a:t>
                    </a:r>
                  </a:p>
                </p:txBody>
              </p:sp>
              <p:sp>
                <p:nvSpPr>
                  <p:cNvPr id="91" name="Content Placeholder 2">
                    <a:extLst>
                      <a:ext uri="{FF2B5EF4-FFF2-40B4-BE49-F238E27FC236}">
                        <a16:creationId xmlns:a16="http://schemas.microsoft.com/office/drawing/2014/main" id="{B7689A78-A440-330B-9D49-8FCA17D10B27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3060374" y="4069590"/>
                    <a:ext cx="520140" cy="30508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60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US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rPr>
                      <a:t>32</a:t>
                    </a:r>
                  </a:p>
                </p:txBody>
              </p:sp>
              <p:sp>
                <p:nvSpPr>
                  <p:cNvPr id="92" name="Content Placeholder 2">
                    <a:extLst>
                      <a:ext uri="{FF2B5EF4-FFF2-40B4-BE49-F238E27FC236}">
                        <a16:creationId xmlns:a16="http://schemas.microsoft.com/office/drawing/2014/main" id="{2938EAD3-E824-CE78-C9F9-460766E219B1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3873196" y="4069590"/>
                    <a:ext cx="520140" cy="30508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60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US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rPr>
                      <a:t>29</a:t>
                    </a:r>
                  </a:p>
                </p:txBody>
              </p:sp>
              <p:sp>
                <p:nvSpPr>
                  <p:cNvPr id="93" name="Content Placeholder 2">
                    <a:extLst>
                      <a:ext uri="{FF2B5EF4-FFF2-40B4-BE49-F238E27FC236}">
                        <a16:creationId xmlns:a16="http://schemas.microsoft.com/office/drawing/2014/main" id="{792CD71D-91E2-F1E5-954F-9AD89F55DDCE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4686018" y="4069590"/>
                    <a:ext cx="520140" cy="30508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60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US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rPr>
                      <a:t>22</a:t>
                    </a:r>
                  </a:p>
                </p:txBody>
              </p:sp>
              <p:sp>
                <p:nvSpPr>
                  <p:cNvPr id="94" name="Content Placeholder 2">
                    <a:extLst>
                      <a:ext uri="{FF2B5EF4-FFF2-40B4-BE49-F238E27FC236}">
                        <a16:creationId xmlns:a16="http://schemas.microsoft.com/office/drawing/2014/main" id="{201CDD70-93DE-BB20-9112-BB55D8F48C38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5498834" y="4069590"/>
                    <a:ext cx="520140" cy="30508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60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US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rPr>
                      <a:t>18</a:t>
                    </a:r>
                  </a:p>
                </p:txBody>
              </p:sp>
              <p:sp>
                <p:nvSpPr>
                  <p:cNvPr id="95" name="Content Placeholder 2">
                    <a:extLst>
                      <a:ext uri="{FF2B5EF4-FFF2-40B4-BE49-F238E27FC236}">
                        <a16:creationId xmlns:a16="http://schemas.microsoft.com/office/drawing/2014/main" id="{2EF57C1B-828A-EEF2-9F30-B2F1AC4F8013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178685" y="4069590"/>
                    <a:ext cx="643560" cy="30508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60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US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rPr>
                      <a:t>Placebo</a:t>
                    </a:r>
                  </a:p>
                </p:txBody>
              </p:sp>
              <p:sp>
                <p:nvSpPr>
                  <p:cNvPr id="96" name="Content Placeholder 2">
                    <a:extLst>
                      <a:ext uri="{FF2B5EF4-FFF2-40B4-BE49-F238E27FC236}">
                        <a16:creationId xmlns:a16="http://schemas.microsoft.com/office/drawing/2014/main" id="{299DA90E-7251-7AC2-69D1-9BDF47709373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1028319" y="4069590"/>
                    <a:ext cx="520140" cy="30508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60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US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rPr>
                      <a:t>46</a:t>
                    </a:r>
                  </a:p>
                </p:txBody>
              </p:sp>
              <p:sp>
                <p:nvSpPr>
                  <p:cNvPr id="97" name="Content Placeholder 2">
                    <a:extLst>
                      <a:ext uri="{FF2B5EF4-FFF2-40B4-BE49-F238E27FC236}">
                        <a16:creationId xmlns:a16="http://schemas.microsoft.com/office/drawing/2014/main" id="{1CF193BB-36A1-6340-62FA-73FB2572DA1A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1841141" y="4069590"/>
                    <a:ext cx="520140" cy="30508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60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US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rPr>
                      <a:t>38</a:t>
                    </a:r>
                  </a:p>
                </p:txBody>
              </p:sp>
              <p:sp>
                <p:nvSpPr>
                  <p:cNvPr id="98" name="Content Placeholder 2">
                    <a:extLst>
                      <a:ext uri="{FF2B5EF4-FFF2-40B4-BE49-F238E27FC236}">
                        <a16:creationId xmlns:a16="http://schemas.microsoft.com/office/drawing/2014/main" id="{18CF650F-1ED3-3186-7DCB-641F53C59A72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2653963" y="4069590"/>
                    <a:ext cx="520140" cy="30508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60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US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rPr>
                      <a:t>33</a:t>
                    </a:r>
                  </a:p>
                </p:txBody>
              </p:sp>
              <p:sp>
                <p:nvSpPr>
                  <p:cNvPr id="99" name="Content Placeholder 2">
                    <a:extLst>
                      <a:ext uri="{FF2B5EF4-FFF2-40B4-BE49-F238E27FC236}">
                        <a16:creationId xmlns:a16="http://schemas.microsoft.com/office/drawing/2014/main" id="{15851434-C4A1-C6B0-07B0-049117392BF4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3466785" y="4069590"/>
                    <a:ext cx="520140" cy="30508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60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US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rPr>
                      <a:t>30</a:t>
                    </a:r>
                  </a:p>
                </p:txBody>
              </p:sp>
              <p:sp>
                <p:nvSpPr>
                  <p:cNvPr id="100" name="Content Placeholder 2">
                    <a:extLst>
                      <a:ext uri="{FF2B5EF4-FFF2-40B4-BE49-F238E27FC236}">
                        <a16:creationId xmlns:a16="http://schemas.microsoft.com/office/drawing/2014/main" id="{EB9A51AC-6E01-9E97-7AC3-E8ED57CD4E9D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4279607" y="4069590"/>
                    <a:ext cx="520140" cy="30508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60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US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rPr>
                      <a:t>25</a:t>
                    </a:r>
                  </a:p>
                </p:txBody>
              </p:sp>
              <p:sp>
                <p:nvSpPr>
                  <p:cNvPr id="101" name="Content Placeholder 2">
                    <a:extLst>
                      <a:ext uri="{FF2B5EF4-FFF2-40B4-BE49-F238E27FC236}">
                        <a16:creationId xmlns:a16="http://schemas.microsoft.com/office/drawing/2014/main" id="{684158F2-87D5-EAF4-A2F3-4AB5BAF060EE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5092429" y="4069590"/>
                    <a:ext cx="520140" cy="30508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60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US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rPr>
                      <a:t>19</a:t>
                    </a:r>
                  </a:p>
                </p:txBody>
              </p:sp>
              <p:grpSp>
                <p:nvGrpSpPr>
                  <p:cNvPr id="109" name="Group 108">
                    <a:extLst>
                      <a:ext uri="{FF2B5EF4-FFF2-40B4-BE49-F238E27FC236}">
                        <a16:creationId xmlns:a16="http://schemas.microsoft.com/office/drawing/2014/main" id="{4E4AA75D-A439-EB6A-6392-416951CDFA67}"/>
                      </a:ext>
                    </a:extLst>
                  </p:cNvPr>
                  <p:cNvGrpSpPr/>
                  <p:nvPr/>
                </p:nvGrpSpPr>
                <p:grpSpPr>
                  <a:xfrm>
                    <a:off x="3810514" y="1836498"/>
                    <a:ext cx="1941682" cy="205730"/>
                    <a:chOff x="3810514" y="3340834"/>
                    <a:chExt cx="1941682" cy="205730"/>
                  </a:xfrm>
                </p:grpSpPr>
                <p:sp>
                  <p:nvSpPr>
                    <p:cNvPr id="102" name="Content Placeholder 2">
                      <a:extLst>
                        <a:ext uri="{FF2B5EF4-FFF2-40B4-BE49-F238E27FC236}">
                          <a16:creationId xmlns:a16="http://schemas.microsoft.com/office/drawing/2014/main" id="{1C140D66-C240-48D5-1B30-7BC4A5F12FEC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3810514" y="3340834"/>
                      <a:ext cx="1941682" cy="205730"/>
                    </a:xfrm>
                    <a:prstGeom prst="rect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txBody>
                    <a:bodyPr vert="horz" lIns="91440" tIns="45720" rIns="91440" bIns="45720" rtlCol="0" anchor="ctr">
                      <a:noAutofit/>
                    </a:bodyPr>
                    <a:lstStyle>
                      <a:lvl1pPr marL="2286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800" b="0" i="0" kern="1200">
                          <a:solidFill>
                            <a:srgbClr val="00205C"/>
                          </a:solidFill>
                          <a:latin typeface="Helvetica" pitchFamily="2" charset="0"/>
                          <a:ea typeface="+mn-ea"/>
                          <a:cs typeface="+mn-cs"/>
                        </a:defRPr>
                      </a:lvl1pPr>
                      <a:lvl2pPr marL="6858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400" b="0" i="0" kern="1200">
                          <a:solidFill>
                            <a:srgbClr val="00205C"/>
                          </a:solidFill>
                          <a:latin typeface="Helvetica" pitchFamily="2" charset="0"/>
                          <a:ea typeface="+mn-ea"/>
                          <a:cs typeface="+mn-cs"/>
                        </a:defRPr>
                      </a:lvl2pPr>
                      <a:lvl3pPr marL="1143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 b="0" i="0" kern="1200">
                          <a:solidFill>
                            <a:srgbClr val="00205C"/>
                          </a:solidFill>
                          <a:latin typeface="Helvetica" pitchFamily="2" charset="0"/>
                          <a:ea typeface="+mn-ea"/>
                          <a:cs typeface="+mn-cs"/>
                        </a:defRPr>
                      </a:lvl3pPr>
                      <a:lvl4pPr marL="1600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b="0" i="0" kern="1200">
                          <a:solidFill>
                            <a:srgbClr val="00205C"/>
                          </a:solidFill>
                          <a:latin typeface="Helvetica" pitchFamily="2" charset="0"/>
                          <a:ea typeface="+mn-ea"/>
                          <a:cs typeface="+mn-cs"/>
                        </a:defRPr>
                      </a:lvl4pPr>
                      <a:lvl5pPr marL="20574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b="0" i="0" kern="1200">
                          <a:solidFill>
                            <a:srgbClr val="00205C"/>
                          </a:solidFill>
                          <a:latin typeface="Helvetica" pitchFamily="2" charset="0"/>
                          <a:ea typeface="+mn-ea"/>
                          <a:cs typeface="+mn-cs"/>
                        </a:defRPr>
                      </a:lvl5pPr>
                      <a:lvl6pPr marL="25146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9718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429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886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Placebo                   Etripamil</a:t>
                      </a:r>
                    </a:p>
                  </p:txBody>
                </p:sp>
                <p:cxnSp>
                  <p:nvCxnSpPr>
                    <p:cNvPr id="103" name="Straight Connector 102">
                      <a:extLst>
                        <a:ext uri="{FF2B5EF4-FFF2-40B4-BE49-F238E27FC236}">
                          <a16:creationId xmlns:a16="http://schemas.microsoft.com/office/drawing/2014/main" id="{2BBEFBA2-1795-D048-B532-9CE5E7389F2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4844734" y="3443698"/>
                      <a:ext cx="336957" cy="0"/>
                    </a:xfrm>
                    <a:prstGeom prst="line">
                      <a:avLst/>
                    </a:prstGeom>
                    <a:ln w="19050">
                      <a:solidFill>
                        <a:srgbClr val="548235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" name="Straight Connector 103">
                      <a:extLst>
                        <a:ext uri="{FF2B5EF4-FFF2-40B4-BE49-F238E27FC236}">
                          <a16:creationId xmlns:a16="http://schemas.microsoft.com/office/drawing/2014/main" id="{2FC0C195-7F11-2DF5-D975-BC0DBE22A87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915698" y="3443698"/>
                      <a:ext cx="336957" cy="0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05" name="Content Placeholder 2">
                    <a:extLst>
                      <a:ext uri="{FF2B5EF4-FFF2-40B4-BE49-F238E27FC236}">
                        <a16:creationId xmlns:a16="http://schemas.microsoft.com/office/drawing/2014/main" id="{24E776B0-21DD-5676-C1A0-F1A128A5A074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3524874" y="2159046"/>
                    <a:ext cx="2266326" cy="30508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60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endParaRPr kumimoji="0" lang="en-US" sz="800" b="0" i="0" u="none" strike="noStrike" kern="1200" cap="none" spc="0" normalizeH="0" baseline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elvetica" pitchFamily="2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" name="Content Placeholder 2">
                    <a:extLst>
                      <a:ext uri="{FF2B5EF4-FFF2-40B4-BE49-F238E27FC236}">
                        <a16:creationId xmlns:a16="http://schemas.microsoft.com/office/drawing/2014/main" id="{37EAC079-60C9-5D76-1C78-8DD6BA55C09C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 rot="16200000">
                    <a:off x="-551161" y="2697480"/>
                    <a:ext cx="1788000" cy="30508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60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US" sz="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rPr>
                      <a:t>Kaplan-Meier Probability</a:t>
                    </a:r>
                    <a:br>
                      <a:rPr kumimoji="0" lang="en-US" sz="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rPr>
                    </a:br>
                    <a:r>
                      <a:rPr kumimoji="0" lang="en-US" sz="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rPr>
                      <a:t>of Conversion (%)</a:t>
                    </a:r>
                  </a:p>
                </p:txBody>
              </p:sp>
              <p:sp>
                <p:nvSpPr>
                  <p:cNvPr id="70" name="Content Placeholder 2">
                    <a:extLst>
                      <a:ext uri="{FF2B5EF4-FFF2-40B4-BE49-F238E27FC236}">
                        <a16:creationId xmlns:a16="http://schemas.microsoft.com/office/drawing/2014/main" id="{549A12F6-C028-7EDC-5BE2-FCF2DDAD98F2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429371" y="1802296"/>
                    <a:ext cx="363948" cy="30508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60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US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rPr>
                      <a:t>100</a:t>
                    </a:r>
                  </a:p>
                </p:txBody>
              </p:sp>
              <p:sp>
                <p:nvSpPr>
                  <p:cNvPr id="71" name="Content Placeholder 2">
                    <a:extLst>
                      <a:ext uri="{FF2B5EF4-FFF2-40B4-BE49-F238E27FC236}">
                        <a16:creationId xmlns:a16="http://schemas.microsoft.com/office/drawing/2014/main" id="{C502539B-CD97-2F0F-5DB4-08A4BE477E34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429371" y="2139696"/>
                    <a:ext cx="363948" cy="30508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60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US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rPr>
                      <a:t>80</a:t>
                    </a:r>
                  </a:p>
                </p:txBody>
              </p:sp>
              <p:sp>
                <p:nvSpPr>
                  <p:cNvPr id="72" name="Content Placeholder 2">
                    <a:extLst>
                      <a:ext uri="{FF2B5EF4-FFF2-40B4-BE49-F238E27FC236}">
                        <a16:creationId xmlns:a16="http://schemas.microsoft.com/office/drawing/2014/main" id="{2D4985E8-B998-315F-F937-FC60F92D7A6D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429371" y="2477096"/>
                    <a:ext cx="363948" cy="30508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60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US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rPr>
                      <a:t>60</a:t>
                    </a:r>
                  </a:p>
                </p:txBody>
              </p:sp>
              <p:sp>
                <p:nvSpPr>
                  <p:cNvPr id="106" name="Content Placeholder 2">
                    <a:extLst>
                      <a:ext uri="{FF2B5EF4-FFF2-40B4-BE49-F238E27FC236}">
                        <a16:creationId xmlns:a16="http://schemas.microsoft.com/office/drawing/2014/main" id="{8D733C0C-426D-10D4-641D-581BF67E776C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429371" y="2814496"/>
                    <a:ext cx="363948" cy="30508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60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US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rPr>
                      <a:t>40</a:t>
                    </a:r>
                  </a:p>
                </p:txBody>
              </p:sp>
              <p:sp>
                <p:nvSpPr>
                  <p:cNvPr id="107" name="Content Placeholder 2">
                    <a:extLst>
                      <a:ext uri="{FF2B5EF4-FFF2-40B4-BE49-F238E27FC236}">
                        <a16:creationId xmlns:a16="http://schemas.microsoft.com/office/drawing/2014/main" id="{48A77EBC-7D97-51F0-72D3-8208308FE92E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429371" y="3151896"/>
                    <a:ext cx="363948" cy="30508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60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US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rPr>
                      <a:t>20</a:t>
                    </a:r>
                  </a:p>
                </p:txBody>
              </p:sp>
              <p:sp>
                <p:nvSpPr>
                  <p:cNvPr id="108" name="Content Placeholder 2">
                    <a:extLst>
                      <a:ext uri="{FF2B5EF4-FFF2-40B4-BE49-F238E27FC236}">
                        <a16:creationId xmlns:a16="http://schemas.microsoft.com/office/drawing/2014/main" id="{772F0CED-55A0-B948-FAA0-67DBBA1D8EA5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429371" y="3489298"/>
                    <a:ext cx="363948" cy="30508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60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US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  <p:sp>
                <p:nvSpPr>
                  <p:cNvPr id="125" name="Content Placeholder 2">
                    <a:extLst>
                      <a:ext uri="{FF2B5EF4-FFF2-40B4-BE49-F238E27FC236}">
                        <a16:creationId xmlns:a16="http://schemas.microsoft.com/office/drawing/2014/main" id="{DFEB1EAF-421A-9144-4591-224CFD97B407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759378" y="3874827"/>
                    <a:ext cx="4978335" cy="30508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b="0" i="0" kern="1200">
                        <a:solidFill>
                          <a:srgbClr val="00205C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60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tabLst/>
                      <a:defRPr/>
                    </a:pPr>
                    <a:r>
                      <a:rPr kumimoji="0" lang="en-US" sz="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rPr>
                      <a:t>Time Since Study Drug Administration (Minutes)</a:t>
                    </a:r>
                  </a:p>
                </p:txBody>
              </p:sp>
              <p:grpSp>
                <p:nvGrpSpPr>
                  <p:cNvPr id="8" name="Group 7">
                    <a:extLst>
                      <a:ext uri="{FF2B5EF4-FFF2-40B4-BE49-F238E27FC236}">
                        <a16:creationId xmlns:a16="http://schemas.microsoft.com/office/drawing/2014/main" id="{C99391B0-21A8-13DA-5481-A79545322658}"/>
                      </a:ext>
                    </a:extLst>
                  </p:cNvPr>
                  <p:cNvGrpSpPr/>
                  <p:nvPr/>
                </p:nvGrpSpPr>
                <p:grpSpPr>
                  <a:xfrm>
                    <a:off x="621908" y="3702439"/>
                    <a:ext cx="5397066" cy="305082"/>
                    <a:chOff x="621908" y="3729735"/>
                    <a:chExt cx="5397066" cy="305082"/>
                  </a:xfrm>
                </p:grpSpPr>
                <p:sp>
                  <p:nvSpPr>
                    <p:cNvPr id="126" name="Content Placeholder 2">
                      <a:extLst>
                        <a:ext uri="{FF2B5EF4-FFF2-40B4-BE49-F238E27FC236}">
                          <a16:creationId xmlns:a16="http://schemas.microsoft.com/office/drawing/2014/main" id="{85BE6756-10A1-04D9-6FEA-32FC07ACC88C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621908" y="3729735"/>
                      <a:ext cx="520140" cy="305082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0" anchor="ctr">
                      <a:noAutofit/>
                    </a:bodyPr>
                    <a:lstStyle>
                      <a:lvl1pPr marL="2286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800" b="0" i="0" kern="1200">
                          <a:solidFill>
                            <a:srgbClr val="00205C"/>
                          </a:solidFill>
                          <a:latin typeface="Helvetica" pitchFamily="2" charset="0"/>
                          <a:ea typeface="+mn-ea"/>
                          <a:cs typeface="+mn-cs"/>
                        </a:defRPr>
                      </a:lvl1pPr>
                      <a:lvl2pPr marL="6858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400" b="0" i="0" kern="1200">
                          <a:solidFill>
                            <a:srgbClr val="00205C"/>
                          </a:solidFill>
                          <a:latin typeface="Helvetica" pitchFamily="2" charset="0"/>
                          <a:ea typeface="+mn-ea"/>
                          <a:cs typeface="+mn-cs"/>
                        </a:defRPr>
                      </a:lvl2pPr>
                      <a:lvl3pPr marL="1143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 b="0" i="0" kern="1200">
                          <a:solidFill>
                            <a:srgbClr val="00205C"/>
                          </a:solidFill>
                          <a:latin typeface="Helvetica" pitchFamily="2" charset="0"/>
                          <a:ea typeface="+mn-ea"/>
                          <a:cs typeface="+mn-cs"/>
                        </a:defRPr>
                      </a:lvl3pPr>
                      <a:lvl4pPr marL="1600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b="0" i="0" kern="1200">
                          <a:solidFill>
                            <a:srgbClr val="00205C"/>
                          </a:solidFill>
                          <a:latin typeface="Helvetica" pitchFamily="2" charset="0"/>
                          <a:ea typeface="+mn-ea"/>
                          <a:cs typeface="+mn-cs"/>
                        </a:defRPr>
                      </a:lvl4pPr>
                      <a:lvl5pPr marL="20574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b="0" i="0" kern="1200">
                          <a:solidFill>
                            <a:srgbClr val="00205C"/>
                          </a:solidFill>
                          <a:latin typeface="Helvetica" pitchFamily="2" charset="0"/>
                          <a:ea typeface="+mn-ea"/>
                          <a:cs typeface="+mn-cs"/>
                        </a:defRPr>
                      </a:lvl5pPr>
                      <a:lvl6pPr marL="25146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9718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429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886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0</a:t>
                      </a:r>
                    </a:p>
                  </p:txBody>
                </p:sp>
                <p:sp>
                  <p:nvSpPr>
                    <p:cNvPr id="127" name="Content Placeholder 2">
                      <a:extLst>
                        <a:ext uri="{FF2B5EF4-FFF2-40B4-BE49-F238E27FC236}">
                          <a16:creationId xmlns:a16="http://schemas.microsoft.com/office/drawing/2014/main" id="{AF2E3805-A191-3A92-129A-CD57CFA7E934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1434730" y="3729735"/>
                      <a:ext cx="520140" cy="305082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0" anchor="ctr">
                      <a:noAutofit/>
                    </a:bodyPr>
                    <a:lstStyle>
                      <a:lvl1pPr marL="2286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800" b="0" i="0" kern="1200">
                          <a:solidFill>
                            <a:srgbClr val="00205C"/>
                          </a:solidFill>
                          <a:latin typeface="Helvetica" pitchFamily="2" charset="0"/>
                          <a:ea typeface="+mn-ea"/>
                          <a:cs typeface="+mn-cs"/>
                        </a:defRPr>
                      </a:lvl1pPr>
                      <a:lvl2pPr marL="6858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400" b="0" i="0" kern="1200">
                          <a:solidFill>
                            <a:srgbClr val="00205C"/>
                          </a:solidFill>
                          <a:latin typeface="Helvetica" pitchFamily="2" charset="0"/>
                          <a:ea typeface="+mn-ea"/>
                          <a:cs typeface="+mn-cs"/>
                        </a:defRPr>
                      </a:lvl2pPr>
                      <a:lvl3pPr marL="1143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 b="0" i="0" kern="1200">
                          <a:solidFill>
                            <a:srgbClr val="00205C"/>
                          </a:solidFill>
                          <a:latin typeface="Helvetica" pitchFamily="2" charset="0"/>
                          <a:ea typeface="+mn-ea"/>
                          <a:cs typeface="+mn-cs"/>
                        </a:defRPr>
                      </a:lvl3pPr>
                      <a:lvl4pPr marL="1600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b="0" i="0" kern="1200">
                          <a:solidFill>
                            <a:srgbClr val="00205C"/>
                          </a:solidFill>
                          <a:latin typeface="Helvetica" pitchFamily="2" charset="0"/>
                          <a:ea typeface="+mn-ea"/>
                          <a:cs typeface="+mn-cs"/>
                        </a:defRPr>
                      </a:lvl4pPr>
                      <a:lvl5pPr marL="20574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b="0" i="0" kern="1200">
                          <a:solidFill>
                            <a:srgbClr val="00205C"/>
                          </a:solidFill>
                          <a:latin typeface="Helvetica" pitchFamily="2" charset="0"/>
                          <a:ea typeface="+mn-ea"/>
                          <a:cs typeface="+mn-cs"/>
                        </a:defRPr>
                      </a:lvl5pPr>
                      <a:lvl6pPr marL="25146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9718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429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886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10</a:t>
                      </a:r>
                    </a:p>
                  </p:txBody>
                </p:sp>
                <p:sp>
                  <p:nvSpPr>
                    <p:cNvPr id="128" name="Content Placeholder 2">
                      <a:extLst>
                        <a:ext uri="{FF2B5EF4-FFF2-40B4-BE49-F238E27FC236}">
                          <a16:creationId xmlns:a16="http://schemas.microsoft.com/office/drawing/2014/main" id="{3F148DFD-103C-55CE-E724-94C0019319CB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2247552" y="3729735"/>
                      <a:ext cx="520140" cy="305082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0" anchor="ctr">
                      <a:noAutofit/>
                    </a:bodyPr>
                    <a:lstStyle>
                      <a:lvl1pPr marL="2286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800" b="0" i="0" kern="1200">
                          <a:solidFill>
                            <a:srgbClr val="00205C"/>
                          </a:solidFill>
                          <a:latin typeface="Helvetica" pitchFamily="2" charset="0"/>
                          <a:ea typeface="+mn-ea"/>
                          <a:cs typeface="+mn-cs"/>
                        </a:defRPr>
                      </a:lvl1pPr>
                      <a:lvl2pPr marL="6858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400" b="0" i="0" kern="1200">
                          <a:solidFill>
                            <a:srgbClr val="00205C"/>
                          </a:solidFill>
                          <a:latin typeface="Helvetica" pitchFamily="2" charset="0"/>
                          <a:ea typeface="+mn-ea"/>
                          <a:cs typeface="+mn-cs"/>
                        </a:defRPr>
                      </a:lvl2pPr>
                      <a:lvl3pPr marL="1143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 b="0" i="0" kern="1200">
                          <a:solidFill>
                            <a:srgbClr val="00205C"/>
                          </a:solidFill>
                          <a:latin typeface="Helvetica" pitchFamily="2" charset="0"/>
                          <a:ea typeface="+mn-ea"/>
                          <a:cs typeface="+mn-cs"/>
                        </a:defRPr>
                      </a:lvl3pPr>
                      <a:lvl4pPr marL="1600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b="0" i="0" kern="1200">
                          <a:solidFill>
                            <a:srgbClr val="00205C"/>
                          </a:solidFill>
                          <a:latin typeface="Helvetica" pitchFamily="2" charset="0"/>
                          <a:ea typeface="+mn-ea"/>
                          <a:cs typeface="+mn-cs"/>
                        </a:defRPr>
                      </a:lvl4pPr>
                      <a:lvl5pPr marL="20574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b="0" i="0" kern="1200">
                          <a:solidFill>
                            <a:srgbClr val="00205C"/>
                          </a:solidFill>
                          <a:latin typeface="Helvetica" pitchFamily="2" charset="0"/>
                          <a:ea typeface="+mn-ea"/>
                          <a:cs typeface="+mn-cs"/>
                        </a:defRPr>
                      </a:lvl5pPr>
                      <a:lvl6pPr marL="25146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9718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429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886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20</a:t>
                      </a:r>
                    </a:p>
                  </p:txBody>
                </p:sp>
                <p:sp>
                  <p:nvSpPr>
                    <p:cNvPr id="129" name="Content Placeholder 2">
                      <a:extLst>
                        <a:ext uri="{FF2B5EF4-FFF2-40B4-BE49-F238E27FC236}">
                          <a16:creationId xmlns:a16="http://schemas.microsoft.com/office/drawing/2014/main" id="{C31AAF6B-7980-98DA-BC1A-42BD1FF2E68D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3060374" y="3729735"/>
                      <a:ext cx="520140" cy="305082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0" anchor="ctr">
                      <a:noAutofit/>
                    </a:bodyPr>
                    <a:lstStyle>
                      <a:lvl1pPr marL="2286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800" b="0" i="0" kern="1200">
                          <a:solidFill>
                            <a:srgbClr val="00205C"/>
                          </a:solidFill>
                          <a:latin typeface="Helvetica" pitchFamily="2" charset="0"/>
                          <a:ea typeface="+mn-ea"/>
                          <a:cs typeface="+mn-cs"/>
                        </a:defRPr>
                      </a:lvl1pPr>
                      <a:lvl2pPr marL="6858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400" b="0" i="0" kern="1200">
                          <a:solidFill>
                            <a:srgbClr val="00205C"/>
                          </a:solidFill>
                          <a:latin typeface="Helvetica" pitchFamily="2" charset="0"/>
                          <a:ea typeface="+mn-ea"/>
                          <a:cs typeface="+mn-cs"/>
                        </a:defRPr>
                      </a:lvl2pPr>
                      <a:lvl3pPr marL="1143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 b="0" i="0" kern="1200">
                          <a:solidFill>
                            <a:srgbClr val="00205C"/>
                          </a:solidFill>
                          <a:latin typeface="Helvetica" pitchFamily="2" charset="0"/>
                          <a:ea typeface="+mn-ea"/>
                          <a:cs typeface="+mn-cs"/>
                        </a:defRPr>
                      </a:lvl3pPr>
                      <a:lvl4pPr marL="1600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b="0" i="0" kern="1200">
                          <a:solidFill>
                            <a:srgbClr val="00205C"/>
                          </a:solidFill>
                          <a:latin typeface="Helvetica" pitchFamily="2" charset="0"/>
                          <a:ea typeface="+mn-ea"/>
                          <a:cs typeface="+mn-cs"/>
                        </a:defRPr>
                      </a:lvl4pPr>
                      <a:lvl5pPr marL="20574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b="0" i="0" kern="1200">
                          <a:solidFill>
                            <a:srgbClr val="00205C"/>
                          </a:solidFill>
                          <a:latin typeface="Helvetica" pitchFamily="2" charset="0"/>
                          <a:ea typeface="+mn-ea"/>
                          <a:cs typeface="+mn-cs"/>
                        </a:defRPr>
                      </a:lvl5pPr>
                      <a:lvl6pPr marL="25146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9718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429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886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30</a:t>
                      </a:r>
                    </a:p>
                  </p:txBody>
                </p:sp>
                <p:sp>
                  <p:nvSpPr>
                    <p:cNvPr id="130" name="Content Placeholder 2">
                      <a:extLst>
                        <a:ext uri="{FF2B5EF4-FFF2-40B4-BE49-F238E27FC236}">
                          <a16:creationId xmlns:a16="http://schemas.microsoft.com/office/drawing/2014/main" id="{F7C03398-01AC-8775-9F43-57D855E89187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3873196" y="3729735"/>
                      <a:ext cx="520140" cy="305082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0" anchor="ctr">
                      <a:noAutofit/>
                    </a:bodyPr>
                    <a:lstStyle>
                      <a:lvl1pPr marL="2286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800" b="0" i="0" kern="1200">
                          <a:solidFill>
                            <a:srgbClr val="00205C"/>
                          </a:solidFill>
                          <a:latin typeface="Helvetica" pitchFamily="2" charset="0"/>
                          <a:ea typeface="+mn-ea"/>
                          <a:cs typeface="+mn-cs"/>
                        </a:defRPr>
                      </a:lvl1pPr>
                      <a:lvl2pPr marL="6858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400" b="0" i="0" kern="1200">
                          <a:solidFill>
                            <a:srgbClr val="00205C"/>
                          </a:solidFill>
                          <a:latin typeface="Helvetica" pitchFamily="2" charset="0"/>
                          <a:ea typeface="+mn-ea"/>
                          <a:cs typeface="+mn-cs"/>
                        </a:defRPr>
                      </a:lvl2pPr>
                      <a:lvl3pPr marL="1143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 b="0" i="0" kern="1200">
                          <a:solidFill>
                            <a:srgbClr val="00205C"/>
                          </a:solidFill>
                          <a:latin typeface="Helvetica" pitchFamily="2" charset="0"/>
                          <a:ea typeface="+mn-ea"/>
                          <a:cs typeface="+mn-cs"/>
                        </a:defRPr>
                      </a:lvl3pPr>
                      <a:lvl4pPr marL="1600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b="0" i="0" kern="1200">
                          <a:solidFill>
                            <a:srgbClr val="00205C"/>
                          </a:solidFill>
                          <a:latin typeface="Helvetica" pitchFamily="2" charset="0"/>
                          <a:ea typeface="+mn-ea"/>
                          <a:cs typeface="+mn-cs"/>
                        </a:defRPr>
                      </a:lvl4pPr>
                      <a:lvl5pPr marL="20574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b="0" i="0" kern="1200">
                          <a:solidFill>
                            <a:srgbClr val="00205C"/>
                          </a:solidFill>
                          <a:latin typeface="Helvetica" pitchFamily="2" charset="0"/>
                          <a:ea typeface="+mn-ea"/>
                          <a:cs typeface="+mn-cs"/>
                        </a:defRPr>
                      </a:lvl5pPr>
                      <a:lvl6pPr marL="25146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9718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429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886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40</a:t>
                      </a:r>
                    </a:p>
                  </p:txBody>
                </p:sp>
                <p:sp>
                  <p:nvSpPr>
                    <p:cNvPr id="131" name="Content Placeholder 2">
                      <a:extLst>
                        <a:ext uri="{FF2B5EF4-FFF2-40B4-BE49-F238E27FC236}">
                          <a16:creationId xmlns:a16="http://schemas.microsoft.com/office/drawing/2014/main" id="{E2EF0E63-2186-DD9E-9055-42DDB215DDF7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4686018" y="3729735"/>
                      <a:ext cx="520140" cy="305082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0" anchor="ctr">
                      <a:noAutofit/>
                    </a:bodyPr>
                    <a:lstStyle>
                      <a:lvl1pPr marL="2286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800" b="0" i="0" kern="1200">
                          <a:solidFill>
                            <a:srgbClr val="00205C"/>
                          </a:solidFill>
                          <a:latin typeface="Helvetica" pitchFamily="2" charset="0"/>
                          <a:ea typeface="+mn-ea"/>
                          <a:cs typeface="+mn-cs"/>
                        </a:defRPr>
                      </a:lvl1pPr>
                      <a:lvl2pPr marL="6858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400" b="0" i="0" kern="1200">
                          <a:solidFill>
                            <a:srgbClr val="00205C"/>
                          </a:solidFill>
                          <a:latin typeface="Helvetica" pitchFamily="2" charset="0"/>
                          <a:ea typeface="+mn-ea"/>
                          <a:cs typeface="+mn-cs"/>
                        </a:defRPr>
                      </a:lvl2pPr>
                      <a:lvl3pPr marL="1143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 b="0" i="0" kern="1200">
                          <a:solidFill>
                            <a:srgbClr val="00205C"/>
                          </a:solidFill>
                          <a:latin typeface="Helvetica" pitchFamily="2" charset="0"/>
                          <a:ea typeface="+mn-ea"/>
                          <a:cs typeface="+mn-cs"/>
                        </a:defRPr>
                      </a:lvl3pPr>
                      <a:lvl4pPr marL="1600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b="0" i="0" kern="1200">
                          <a:solidFill>
                            <a:srgbClr val="00205C"/>
                          </a:solidFill>
                          <a:latin typeface="Helvetica" pitchFamily="2" charset="0"/>
                          <a:ea typeface="+mn-ea"/>
                          <a:cs typeface="+mn-cs"/>
                        </a:defRPr>
                      </a:lvl4pPr>
                      <a:lvl5pPr marL="20574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b="0" i="0" kern="1200">
                          <a:solidFill>
                            <a:srgbClr val="00205C"/>
                          </a:solidFill>
                          <a:latin typeface="Helvetica" pitchFamily="2" charset="0"/>
                          <a:ea typeface="+mn-ea"/>
                          <a:cs typeface="+mn-cs"/>
                        </a:defRPr>
                      </a:lvl5pPr>
                      <a:lvl6pPr marL="25146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9718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429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886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50</a:t>
                      </a:r>
                    </a:p>
                  </p:txBody>
                </p:sp>
                <p:sp>
                  <p:nvSpPr>
                    <p:cNvPr id="132" name="Content Placeholder 2">
                      <a:extLst>
                        <a:ext uri="{FF2B5EF4-FFF2-40B4-BE49-F238E27FC236}">
                          <a16:creationId xmlns:a16="http://schemas.microsoft.com/office/drawing/2014/main" id="{72FD2F8A-BE94-D0DB-C376-BD75084E2CC9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5498834" y="3729735"/>
                      <a:ext cx="520140" cy="305082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0" anchor="ctr">
                      <a:noAutofit/>
                    </a:bodyPr>
                    <a:lstStyle>
                      <a:lvl1pPr marL="2286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800" b="0" i="0" kern="1200">
                          <a:solidFill>
                            <a:srgbClr val="00205C"/>
                          </a:solidFill>
                          <a:latin typeface="Helvetica" pitchFamily="2" charset="0"/>
                          <a:ea typeface="+mn-ea"/>
                          <a:cs typeface="+mn-cs"/>
                        </a:defRPr>
                      </a:lvl1pPr>
                      <a:lvl2pPr marL="6858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400" b="0" i="0" kern="1200">
                          <a:solidFill>
                            <a:srgbClr val="00205C"/>
                          </a:solidFill>
                          <a:latin typeface="Helvetica" pitchFamily="2" charset="0"/>
                          <a:ea typeface="+mn-ea"/>
                          <a:cs typeface="+mn-cs"/>
                        </a:defRPr>
                      </a:lvl2pPr>
                      <a:lvl3pPr marL="1143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 b="0" i="0" kern="1200">
                          <a:solidFill>
                            <a:srgbClr val="00205C"/>
                          </a:solidFill>
                          <a:latin typeface="Helvetica" pitchFamily="2" charset="0"/>
                          <a:ea typeface="+mn-ea"/>
                          <a:cs typeface="+mn-cs"/>
                        </a:defRPr>
                      </a:lvl3pPr>
                      <a:lvl4pPr marL="1600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b="0" i="0" kern="1200">
                          <a:solidFill>
                            <a:srgbClr val="00205C"/>
                          </a:solidFill>
                          <a:latin typeface="Helvetica" pitchFamily="2" charset="0"/>
                          <a:ea typeface="+mn-ea"/>
                          <a:cs typeface="+mn-cs"/>
                        </a:defRPr>
                      </a:lvl4pPr>
                      <a:lvl5pPr marL="20574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b="0" i="0" kern="1200">
                          <a:solidFill>
                            <a:srgbClr val="00205C"/>
                          </a:solidFill>
                          <a:latin typeface="Helvetica" pitchFamily="2" charset="0"/>
                          <a:ea typeface="+mn-ea"/>
                          <a:cs typeface="+mn-cs"/>
                        </a:defRPr>
                      </a:lvl5pPr>
                      <a:lvl6pPr marL="25146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9718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429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886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60</a:t>
                      </a:r>
                    </a:p>
                  </p:txBody>
                </p:sp>
                <p:sp>
                  <p:nvSpPr>
                    <p:cNvPr id="133" name="Content Placeholder 2">
                      <a:extLst>
                        <a:ext uri="{FF2B5EF4-FFF2-40B4-BE49-F238E27FC236}">
                          <a16:creationId xmlns:a16="http://schemas.microsoft.com/office/drawing/2014/main" id="{365DD98E-5D21-B3FB-2AF0-B823AF988528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1028319" y="3729735"/>
                      <a:ext cx="520140" cy="305082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0" anchor="ctr">
                      <a:noAutofit/>
                    </a:bodyPr>
                    <a:lstStyle>
                      <a:lvl1pPr marL="2286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800" b="0" i="0" kern="1200">
                          <a:solidFill>
                            <a:srgbClr val="00205C"/>
                          </a:solidFill>
                          <a:latin typeface="Helvetica" pitchFamily="2" charset="0"/>
                          <a:ea typeface="+mn-ea"/>
                          <a:cs typeface="+mn-cs"/>
                        </a:defRPr>
                      </a:lvl1pPr>
                      <a:lvl2pPr marL="6858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400" b="0" i="0" kern="1200">
                          <a:solidFill>
                            <a:srgbClr val="00205C"/>
                          </a:solidFill>
                          <a:latin typeface="Helvetica" pitchFamily="2" charset="0"/>
                          <a:ea typeface="+mn-ea"/>
                          <a:cs typeface="+mn-cs"/>
                        </a:defRPr>
                      </a:lvl2pPr>
                      <a:lvl3pPr marL="1143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 b="0" i="0" kern="1200">
                          <a:solidFill>
                            <a:srgbClr val="00205C"/>
                          </a:solidFill>
                          <a:latin typeface="Helvetica" pitchFamily="2" charset="0"/>
                          <a:ea typeface="+mn-ea"/>
                          <a:cs typeface="+mn-cs"/>
                        </a:defRPr>
                      </a:lvl3pPr>
                      <a:lvl4pPr marL="1600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b="0" i="0" kern="1200">
                          <a:solidFill>
                            <a:srgbClr val="00205C"/>
                          </a:solidFill>
                          <a:latin typeface="Helvetica" pitchFamily="2" charset="0"/>
                          <a:ea typeface="+mn-ea"/>
                          <a:cs typeface="+mn-cs"/>
                        </a:defRPr>
                      </a:lvl4pPr>
                      <a:lvl5pPr marL="20574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b="0" i="0" kern="1200">
                          <a:solidFill>
                            <a:srgbClr val="00205C"/>
                          </a:solidFill>
                          <a:latin typeface="Helvetica" pitchFamily="2" charset="0"/>
                          <a:ea typeface="+mn-ea"/>
                          <a:cs typeface="+mn-cs"/>
                        </a:defRPr>
                      </a:lvl5pPr>
                      <a:lvl6pPr marL="25146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9718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429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886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5</a:t>
                      </a:r>
                    </a:p>
                  </p:txBody>
                </p:sp>
                <p:sp>
                  <p:nvSpPr>
                    <p:cNvPr id="134" name="Content Placeholder 2">
                      <a:extLst>
                        <a:ext uri="{FF2B5EF4-FFF2-40B4-BE49-F238E27FC236}">
                          <a16:creationId xmlns:a16="http://schemas.microsoft.com/office/drawing/2014/main" id="{3ADAD46B-CC5E-3C6E-A720-0AA5F275F08F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1841141" y="3729735"/>
                      <a:ext cx="520140" cy="305082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0" anchor="ctr">
                      <a:noAutofit/>
                    </a:bodyPr>
                    <a:lstStyle>
                      <a:lvl1pPr marL="2286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800" b="0" i="0" kern="1200">
                          <a:solidFill>
                            <a:srgbClr val="00205C"/>
                          </a:solidFill>
                          <a:latin typeface="Helvetica" pitchFamily="2" charset="0"/>
                          <a:ea typeface="+mn-ea"/>
                          <a:cs typeface="+mn-cs"/>
                        </a:defRPr>
                      </a:lvl1pPr>
                      <a:lvl2pPr marL="6858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400" b="0" i="0" kern="1200">
                          <a:solidFill>
                            <a:srgbClr val="00205C"/>
                          </a:solidFill>
                          <a:latin typeface="Helvetica" pitchFamily="2" charset="0"/>
                          <a:ea typeface="+mn-ea"/>
                          <a:cs typeface="+mn-cs"/>
                        </a:defRPr>
                      </a:lvl2pPr>
                      <a:lvl3pPr marL="1143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 b="0" i="0" kern="1200">
                          <a:solidFill>
                            <a:srgbClr val="00205C"/>
                          </a:solidFill>
                          <a:latin typeface="Helvetica" pitchFamily="2" charset="0"/>
                          <a:ea typeface="+mn-ea"/>
                          <a:cs typeface="+mn-cs"/>
                        </a:defRPr>
                      </a:lvl3pPr>
                      <a:lvl4pPr marL="1600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b="0" i="0" kern="1200">
                          <a:solidFill>
                            <a:srgbClr val="00205C"/>
                          </a:solidFill>
                          <a:latin typeface="Helvetica" pitchFamily="2" charset="0"/>
                          <a:ea typeface="+mn-ea"/>
                          <a:cs typeface="+mn-cs"/>
                        </a:defRPr>
                      </a:lvl4pPr>
                      <a:lvl5pPr marL="20574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b="0" i="0" kern="1200">
                          <a:solidFill>
                            <a:srgbClr val="00205C"/>
                          </a:solidFill>
                          <a:latin typeface="Helvetica" pitchFamily="2" charset="0"/>
                          <a:ea typeface="+mn-ea"/>
                          <a:cs typeface="+mn-cs"/>
                        </a:defRPr>
                      </a:lvl5pPr>
                      <a:lvl6pPr marL="25146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9718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429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886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15</a:t>
                      </a:r>
                    </a:p>
                  </p:txBody>
                </p:sp>
                <p:sp>
                  <p:nvSpPr>
                    <p:cNvPr id="135" name="Content Placeholder 2">
                      <a:extLst>
                        <a:ext uri="{FF2B5EF4-FFF2-40B4-BE49-F238E27FC236}">
                          <a16:creationId xmlns:a16="http://schemas.microsoft.com/office/drawing/2014/main" id="{EFA9B3BF-01FB-B419-3981-2FBC40F93C58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2653963" y="3729735"/>
                      <a:ext cx="520140" cy="305082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0" anchor="ctr">
                      <a:noAutofit/>
                    </a:bodyPr>
                    <a:lstStyle>
                      <a:lvl1pPr marL="2286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800" b="0" i="0" kern="1200">
                          <a:solidFill>
                            <a:srgbClr val="00205C"/>
                          </a:solidFill>
                          <a:latin typeface="Helvetica" pitchFamily="2" charset="0"/>
                          <a:ea typeface="+mn-ea"/>
                          <a:cs typeface="+mn-cs"/>
                        </a:defRPr>
                      </a:lvl1pPr>
                      <a:lvl2pPr marL="6858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400" b="0" i="0" kern="1200">
                          <a:solidFill>
                            <a:srgbClr val="00205C"/>
                          </a:solidFill>
                          <a:latin typeface="Helvetica" pitchFamily="2" charset="0"/>
                          <a:ea typeface="+mn-ea"/>
                          <a:cs typeface="+mn-cs"/>
                        </a:defRPr>
                      </a:lvl2pPr>
                      <a:lvl3pPr marL="1143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 b="0" i="0" kern="1200">
                          <a:solidFill>
                            <a:srgbClr val="00205C"/>
                          </a:solidFill>
                          <a:latin typeface="Helvetica" pitchFamily="2" charset="0"/>
                          <a:ea typeface="+mn-ea"/>
                          <a:cs typeface="+mn-cs"/>
                        </a:defRPr>
                      </a:lvl3pPr>
                      <a:lvl4pPr marL="1600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b="0" i="0" kern="1200">
                          <a:solidFill>
                            <a:srgbClr val="00205C"/>
                          </a:solidFill>
                          <a:latin typeface="Helvetica" pitchFamily="2" charset="0"/>
                          <a:ea typeface="+mn-ea"/>
                          <a:cs typeface="+mn-cs"/>
                        </a:defRPr>
                      </a:lvl4pPr>
                      <a:lvl5pPr marL="20574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b="0" i="0" kern="1200">
                          <a:solidFill>
                            <a:srgbClr val="00205C"/>
                          </a:solidFill>
                          <a:latin typeface="Helvetica" pitchFamily="2" charset="0"/>
                          <a:ea typeface="+mn-ea"/>
                          <a:cs typeface="+mn-cs"/>
                        </a:defRPr>
                      </a:lvl5pPr>
                      <a:lvl6pPr marL="25146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9718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429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886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25</a:t>
                      </a:r>
                    </a:p>
                  </p:txBody>
                </p:sp>
                <p:sp>
                  <p:nvSpPr>
                    <p:cNvPr id="136" name="Content Placeholder 2">
                      <a:extLst>
                        <a:ext uri="{FF2B5EF4-FFF2-40B4-BE49-F238E27FC236}">
                          <a16:creationId xmlns:a16="http://schemas.microsoft.com/office/drawing/2014/main" id="{E2AA6F6E-5F26-6BF8-EB42-D0427C6BC23E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3466785" y="3729735"/>
                      <a:ext cx="520140" cy="305082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0" anchor="ctr">
                      <a:noAutofit/>
                    </a:bodyPr>
                    <a:lstStyle>
                      <a:lvl1pPr marL="2286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800" b="0" i="0" kern="1200">
                          <a:solidFill>
                            <a:srgbClr val="00205C"/>
                          </a:solidFill>
                          <a:latin typeface="Helvetica" pitchFamily="2" charset="0"/>
                          <a:ea typeface="+mn-ea"/>
                          <a:cs typeface="+mn-cs"/>
                        </a:defRPr>
                      </a:lvl1pPr>
                      <a:lvl2pPr marL="6858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400" b="0" i="0" kern="1200">
                          <a:solidFill>
                            <a:srgbClr val="00205C"/>
                          </a:solidFill>
                          <a:latin typeface="Helvetica" pitchFamily="2" charset="0"/>
                          <a:ea typeface="+mn-ea"/>
                          <a:cs typeface="+mn-cs"/>
                        </a:defRPr>
                      </a:lvl2pPr>
                      <a:lvl3pPr marL="1143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 b="0" i="0" kern="1200">
                          <a:solidFill>
                            <a:srgbClr val="00205C"/>
                          </a:solidFill>
                          <a:latin typeface="Helvetica" pitchFamily="2" charset="0"/>
                          <a:ea typeface="+mn-ea"/>
                          <a:cs typeface="+mn-cs"/>
                        </a:defRPr>
                      </a:lvl3pPr>
                      <a:lvl4pPr marL="1600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b="0" i="0" kern="1200">
                          <a:solidFill>
                            <a:srgbClr val="00205C"/>
                          </a:solidFill>
                          <a:latin typeface="Helvetica" pitchFamily="2" charset="0"/>
                          <a:ea typeface="+mn-ea"/>
                          <a:cs typeface="+mn-cs"/>
                        </a:defRPr>
                      </a:lvl4pPr>
                      <a:lvl5pPr marL="20574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b="0" i="0" kern="1200">
                          <a:solidFill>
                            <a:srgbClr val="00205C"/>
                          </a:solidFill>
                          <a:latin typeface="Helvetica" pitchFamily="2" charset="0"/>
                          <a:ea typeface="+mn-ea"/>
                          <a:cs typeface="+mn-cs"/>
                        </a:defRPr>
                      </a:lvl5pPr>
                      <a:lvl6pPr marL="25146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9718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429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886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35</a:t>
                      </a:r>
                    </a:p>
                  </p:txBody>
                </p:sp>
                <p:sp>
                  <p:nvSpPr>
                    <p:cNvPr id="137" name="Content Placeholder 2">
                      <a:extLst>
                        <a:ext uri="{FF2B5EF4-FFF2-40B4-BE49-F238E27FC236}">
                          <a16:creationId xmlns:a16="http://schemas.microsoft.com/office/drawing/2014/main" id="{A3143919-B93E-9E0B-5C77-73113908D86A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4279607" y="3729735"/>
                      <a:ext cx="520140" cy="305082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0" anchor="ctr">
                      <a:noAutofit/>
                    </a:bodyPr>
                    <a:lstStyle>
                      <a:lvl1pPr marL="2286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800" b="0" i="0" kern="1200">
                          <a:solidFill>
                            <a:srgbClr val="00205C"/>
                          </a:solidFill>
                          <a:latin typeface="Helvetica" pitchFamily="2" charset="0"/>
                          <a:ea typeface="+mn-ea"/>
                          <a:cs typeface="+mn-cs"/>
                        </a:defRPr>
                      </a:lvl1pPr>
                      <a:lvl2pPr marL="6858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400" b="0" i="0" kern="1200">
                          <a:solidFill>
                            <a:srgbClr val="00205C"/>
                          </a:solidFill>
                          <a:latin typeface="Helvetica" pitchFamily="2" charset="0"/>
                          <a:ea typeface="+mn-ea"/>
                          <a:cs typeface="+mn-cs"/>
                        </a:defRPr>
                      </a:lvl2pPr>
                      <a:lvl3pPr marL="1143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 b="0" i="0" kern="1200">
                          <a:solidFill>
                            <a:srgbClr val="00205C"/>
                          </a:solidFill>
                          <a:latin typeface="Helvetica" pitchFamily="2" charset="0"/>
                          <a:ea typeface="+mn-ea"/>
                          <a:cs typeface="+mn-cs"/>
                        </a:defRPr>
                      </a:lvl3pPr>
                      <a:lvl4pPr marL="1600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b="0" i="0" kern="1200">
                          <a:solidFill>
                            <a:srgbClr val="00205C"/>
                          </a:solidFill>
                          <a:latin typeface="Helvetica" pitchFamily="2" charset="0"/>
                          <a:ea typeface="+mn-ea"/>
                          <a:cs typeface="+mn-cs"/>
                        </a:defRPr>
                      </a:lvl4pPr>
                      <a:lvl5pPr marL="20574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b="0" i="0" kern="1200">
                          <a:solidFill>
                            <a:srgbClr val="00205C"/>
                          </a:solidFill>
                          <a:latin typeface="Helvetica" pitchFamily="2" charset="0"/>
                          <a:ea typeface="+mn-ea"/>
                          <a:cs typeface="+mn-cs"/>
                        </a:defRPr>
                      </a:lvl5pPr>
                      <a:lvl6pPr marL="25146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9718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429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886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45</a:t>
                      </a:r>
                    </a:p>
                  </p:txBody>
                </p:sp>
                <p:sp>
                  <p:nvSpPr>
                    <p:cNvPr id="138" name="Content Placeholder 2">
                      <a:extLst>
                        <a:ext uri="{FF2B5EF4-FFF2-40B4-BE49-F238E27FC236}">
                          <a16:creationId xmlns:a16="http://schemas.microsoft.com/office/drawing/2014/main" id="{195D595D-12DB-30A2-994B-FF707C12F160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5092429" y="3729735"/>
                      <a:ext cx="520140" cy="305082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0" anchor="ctr">
                      <a:noAutofit/>
                    </a:bodyPr>
                    <a:lstStyle>
                      <a:lvl1pPr marL="2286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800" b="0" i="0" kern="1200">
                          <a:solidFill>
                            <a:srgbClr val="00205C"/>
                          </a:solidFill>
                          <a:latin typeface="Helvetica" pitchFamily="2" charset="0"/>
                          <a:ea typeface="+mn-ea"/>
                          <a:cs typeface="+mn-cs"/>
                        </a:defRPr>
                      </a:lvl1pPr>
                      <a:lvl2pPr marL="6858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400" b="0" i="0" kern="1200">
                          <a:solidFill>
                            <a:srgbClr val="00205C"/>
                          </a:solidFill>
                          <a:latin typeface="Helvetica" pitchFamily="2" charset="0"/>
                          <a:ea typeface="+mn-ea"/>
                          <a:cs typeface="+mn-cs"/>
                        </a:defRPr>
                      </a:lvl2pPr>
                      <a:lvl3pPr marL="1143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 b="0" i="0" kern="1200">
                          <a:solidFill>
                            <a:srgbClr val="00205C"/>
                          </a:solidFill>
                          <a:latin typeface="Helvetica" pitchFamily="2" charset="0"/>
                          <a:ea typeface="+mn-ea"/>
                          <a:cs typeface="+mn-cs"/>
                        </a:defRPr>
                      </a:lvl3pPr>
                      <a:lvl4pPr marL="1600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b="0" i="0" kern="1200">
                          <a:solidFill>
                            <a:srgbClr val="00205C"/>
                          </a:solidFill>
                          <a:latin typeface="Helvetica" pitchFamily="2" charset="0"/>
                          <a:ea typeface="+mn-ea"/>
                          <a:cs typeface="+mn-cs"/>
                        </a:defRPr>
                      </a:lvl4pPr>
                      <a:lvl5pPr marL="20574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b="0" i="0" kern="1200">
                          <a:solidFill>
                            <a:srgbClr val="00205C"/>
                          </a:solidFill>
                          <a:latin typeface="Helvetica" pitchFamily="2" charset="0"/>
                          <a:ea typeface="+mn-ea"/>
                          <a:cs typeface="+mn-cs"/>
                        </a:defRPr>
                      </a:lvl5pPr>
                      <a:lvl6pPr marL="25146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9718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429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886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55</a:t>
                      </a:r>
                    </a:p>
                  </p:txBody>
                </p:sp>
              </p:grpSp>
              <p:grpSp>
                <p:nvGrpSpPr>
                  <p:cNvPr id="164" name="Graphic 65">
                    <a:extLst>
                      <a:ext uri="{FF2B5EF4-FFF2-40B4-BE49-F238E27FC236}">
                        <a16:creationId xmlns:a16="http://schemas.microsoft.com/office/drawing/2014/main" id="{F36013C2-5810-9D20-D281-BFFBB04AFAA1}"/>
                      </a:ext>
                    </a:extLst>
                  </p:cNvPr>
                  <p:cNvGrpSpPr/>
                  <p:nvPr/>
                </p:nvGrpSpPr>
                <p:grpSpPr>
                  <a:xfrm>
                    <a:off x="749765" y="1948771"/>
                    <a:ext cx="5039063" cy="1822232"/>
                    <a:chOff x="749765" y="1948771"/>
                    <a:chExt cx="5039063" cy="1822232"/>
                  </a:xfrm>
                  <a:noFill/>
                </p:grpSpPr>
                <p:sp>
                  <p:nvSpPr>
                    <p:cNvPr id="165" name="Freeform 164">
                      <a:extLst>
                        <a:ext uri="{FF2B5EF4-FFF2-40B4-BE49-F238E27FC236}">
                          <a16:creationId xmlns:a16="http://schemas.microsoft.com/office/drawing/2014/main" id="{1EE79F55-06AB-AF04-77F4-86ABBCB817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4882" y="3715908"/>
                      <a:ext cx="4956388" cy="10202"/>
                    </a:xfrm>
                    <a:custGeom>
                      <a:avLst/>
                      <a:gdLst>
                        <a:gd name="connsiteX0" fmla="*/ 0 w 4956388"/>
                        <a:gd name="connsiteY0" fmla="*/ 0 h 10202"/>
                        <a:gd name="connsiteX1" fmla="*/ 4956389 w 4956388"/>
                        <a:gd name="connsiteY1" fmla="*/ 0 h 102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956388" h="10202">
                          <a:moveTo>
                            <a:pt x="0" y="0"/>
                          </a:moveTo>
                          <a:lnTo>
                            <a:pt x="4956389" y="0"/>
                          </a:lnTo>
                        </a:path>
                      </a:pathLst>
                    </a:custGeom>
                    <a:ln w="17145" cap="flat">
                      <a:solidFill>
                        <a:srgbClr val="01010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6" name="Freeform 165">
                      <a:extLst>
                        <a:ext uri="{FF2B5EF4-FFF2-40B4-BE49-F238E27FC236}">
                          <a16:creationId xmlns:a16="http://schemas.microsoft.com/office/drawing/2014/main" id="{17973F7D-F90B-D1BF-69C3-E8409C8562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5515" y="3715908"/>
                      <a:ext cx="10206" cy="55095"/>
                    </a:xfrm>
                    <a:custGeom>
                      <a:avLst/>
                      <a:gdLst>
                        <a:gd name="connsiteX0" fmla="*/ 0 w 10206"/>
                        <a:gd name="connsiteY0" fmla="*/ 0 h 55095"/>
                        <a:gd name="connsiteX1" fmla="*/ 0 w 10206"/>
                        <a:gd name="connsiteY1" fmla="*/ 55096 h 550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0206" h="55095">
                          <a:moveTo>
                            <a:pt x="0" y="0"/>
                          </a:moveTo>
                          <a:lnTo>
                            <a:pt x="0" y="55096"/>
                          </a:lnTo>
                        </a:path>
                      </a:pathLst>
                    </a:custGeom>
                    <a:ln w="17145" cap="sq">
                      <a:solidFill>
                        <a:srgbClr val="01010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7" name="Freeform 166">
                      <a:extLst>
                        <a:ext uri="{FF2B5EF4-FFF2-40B4-BE49-F238E27FC236}">
                          <a16:creationId xmlns:a16="http://schemas.microsoft.com/office/drawing/2014/main" id="{C6A6712D-EA46-AB97-0E9C-1E57A972D5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91743" y="3715908"/>
                      <a:ext cx="10206" cy="55095"/>
                    </a:xfrm>
                    <a:custGeom>
                      <a:avLst/>
                      <a:gdLst>
                        <a:gd name="connsiteX0" fmla="*/ 0 w 10206"/>
                        <a:gd name="connsiteY0" fmla="*/ 0 h 55095"/>
                        <a:gd name="connsiteX1" fmla="*/ 0 w 10206"/>
                        <a:gd name="connsiteY1" fmla="*/ 55096 h 550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0206" h="55095">
                          <a:moveTo>
                            <a:pt x="0" y="0"/>
                          </a:moveTo>
                          <a:lnTo>
                            <a:pt x="0" y="55096"/>
                          </a:lnTo>
                        </a:path>
                      </a:pathLst>
                    </a:custGeom>
                    <a:ln w="17145" cap="sq">
                      <a:solidFill>
                        <a:srgbClr val="01010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8" name="Freeform 167">
                      <a:extLst>
                        <a:ext uri="{FF2B5EF4-FFF2-40B4-BE49-F238E27FC236}">
                          <a16:creationId xmlns:a16="http://schemas.microsoft.com/office/drawing/2014/main" id="{868361C6-B3F1-1603-FA94-75E623E3D4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97971" y="3715908"/>
                      <a:ext cx="10206" cy="55095"/>
                    </a:xfrm>
                    <a:custGeom>
                      <a:avLst/>
                      <a:gdLst>
                        <a:gd name="connsiteX0" fmla="*/ 0 w 10206"/>
                        <a:gd name="connsiteY0" fmla="*/ 0 h 55095"/>
                        <a:gd name="connsiteX1" fmla="*/ 0 w 10206"/>
                        <a:gd name="connsiteY1" fmla="*/ 55096 h 550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0206" h="55095">
                          <a:moveTo>
                            <a:pt x="0" y="0"/>
                          </a:moveTo>
                          <a:lnTo>
                            <a:pt x="0" y="55096"/>
                          </a:lnTo>
                        </a:path>
                      </a:pathLst>
                    </a:custGeom>
                    <a:ln w="17145" cap="sq">
                      <a:solidFill>
                        <a:srgbClr val="01010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9" name="Freeform 168">
                      <a:extLst>
                        <a:ext uri="{FF2B5EF4-FFF2-40B4-BE49-F238E27FC236}">
                          <a16:creationId xmlns:a16="http://schemas.microsoft.com/office/drawing/2014/main" id="{605B5798-743A-759B-3751-51D24CB74B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04198" y="3715908"/>
                      <a:ext cx="10206" cy="55095"/>
                    </a:xfrm>
                    <a:custGeom>
                      <a:avLst/>
                      <a:gdLst>
                        <a:gd name="connsiteX0" fmla="*/ 0 w 10206"/>
                        <a:gd name="connsiteY0" fmla="*/ 0 h 55095"/>
                        <a:gd name="connsiteX1" fmla="*/ 0 w 10206"/>
                        <a:gd name="connsiteY1" fmla="*/ 55096 h 550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0206" h="55095">
                          <a:moveTo>
                            <a:pt x="0" y="0"/>
                          </a:moveTo>
                          <a:lnTo>
                            <a:pt x="0" y="55096"/>
                          </a:lnTo>
                        </a:path>
                      </a:pathLst>
                    </a:custGeom>
                    <a:ln w="17145" cap="sq">
                      <a:solidFill>
                        <a:srgbClr val="01010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0" name="Freeform 169">
                      <a:extLst>
                        <a:ext uri="{FF2B5EF4-FFF2-40B4-BE49-F238E27FC236}">
                          <a16:creationId xmlns:a16="http://schemas.microsoft.com/office/drawing/2014/main" id="{E251FCEE-CDD8-2C08-EB02-BCC9F0C997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10426" y="3715908"/>
                      <a:ext cx="10206" cy="55095"/>
                    </a:xfrm>
                    <a:custGeom>
                      <a:avLst/>
                      <a:gdLst>
                        <a:gd name="connsiteX0" fmla="*/ 0 w 10206"/>
                        <a:gd name="connsiteY0" fmla="*/ 0 h 55095"/>
                        <a:gd name="connsiteX1" fmla="*/ 0 w 10206"/>
                        <a:gd name="connsiteY1" fmla="*/ 55096 h 550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0206" h="55095">
                          <a:moveTo>
                            <a:pt x="0" y="0"/>
                          </a:moveTo>
                          <a:lnTo>
                            <a:pt x="0" y="55096"/>
                          </a:lnTo>
                        </a:path>
                      </a:pathLst>
                    </a:custGeom>
                    <a:ln w="17145" cap="sq">
                      <a:solidFill>
                        <a:srgbClr val="01010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1" name="Freeform 170">
                      <a:extLst>
                        <a:ext uri="{FF2B5EF4-FFF2-40B4-BE49-F238E27FC236}">
                          <a16:creationId xmlns:a16="http://schemas.microsoft.com/office/drawing/2014/main" id="{E09B9149-8D09-C8A7-BFC3-24614493E4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16654" y="3715908"/>
                      <a:ext cx="10206" cy="55095"/>
                    </a:xfrm>
                    <a:custGeom>
                      <a:avLst/>
                      <a:gdLst>
                        <a:gd name="connsiteX0" fmla="*/ 0 w 10206"/>
                        <a:gd name="connsiteY0" fmla="*/ 0 h 55095"/>
                        <a:gd name="connsiteX1" fmla="*/ 0 w 10206"/>
                        <a:gd name="connsiteY1" fmla="*/ 55096 h 550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0206" h="55095">
                          <a:moveTo>
                            <a:pt x="0" y="0"/>
                          </a:moveTo>
                          <a:lnTo>
                            <a:pt x="0" y="55096"/>
                          </a:lnTo>
                        </a:path>
                      </a:pathLst>
                    </a:custGeom>
                    <a:ln w="17145" cap="sq">
                      <a:solidFill>
                        <a:srgbClr val="01010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2" name="Freeform 171">
                      <a:extLst>
                        <a:ext uri="{FF2B5EF4-FFF2-40B4-BE49-F238E27FC236}">
                          <a16:creationId xmlns:a16="http://schemas.microsoft.com/office/drawing/2014/main" id="{E6E4F36D-E1AB-6124-4144-4F6DB8BD21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22882" y="3715908"/>
                      <a:ext cx="10206" cy="55095"/>
                    </a:xfrm>
                    <a:custGeom>
                      <a:avLst/>
                      <a:gdLst>
                        <a:gd name="connsiteX0" fmla="*/ 0 w 10206"/>
                        <a:gd name="connsiteY0" fmla="*/ 0 h 55095"/>
                        <a:gd name="connsiteX1" fmla="*/ 0 w 10206"/>
                        <a:gd name="connsiteY1" fmla="*/ 55096 h 550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0206" h="55095">
                          <a:moveTo>
                            <a:pt x="0" y="0"/>
                          </a:moveTo>
                          <a:lnTo>
                            <a:pt x="0" y="55096"/>
                          </a:lnTo>
                        </a:path>
                      </a:pathLst>
                    </a:custGeom>
                    <a:ln w="17145" cap="sq">
                      <a:solidFill>
                        <a:srgbClr val="01010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3" name="Freeform 172">
                      <a:extLst>
                        <a:ext uri="{FF2B5EF4-FFF2-40B4-BE49-F238E27FC236}">
                          <a16:creationId xmlns:a16="http://schemas.microsoft.com/office/drawing/2014/main" id="{7646DFAB-294A-2B99-3F91-FFF532646C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30131" y="3715908"/>
                      <a:ext cx="10206" cy="55095"/>
                    </a:xfrm>
                    <a:custGeom>
                      <a:avLst/>
                      <a:gdLst>
                        <a:gd name="connsiteX0" fmla="*/ 0 w 10206"/>
                        <a:gd name="connsiteY0" fmla="*/ 0 h 55095"/>
                        <a:gd name="connsiteX1" fmla="*/ 0 w 10206"/>
                        <a:gd name="connsiteY1" fmla="*/ 55096 h 550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0206" h="55095">
                          <a:moveTo>
                            <a:pt x="0" y="0"/>
                          </a:moveTo>
                          <a:lnTo>
                            <a:pt x="0" y="55096"/>
                          </a:lnTo>
                        </a:path>
                      </a:pathLst>
                    </a:custGeom>
                    <a:ln w="17145" cap="sq">
                      <a:solidFill>
                        <a:srgbClr val="01010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4" name="Freeform 173">
                      <a:extLst>
                        <a:ext uri="{FF2B5EF4-FFF2-40B4-BE49-F238E27FC236}">
                          <a16:creationId xmlns:a16="http://schemas.microsoft.com/office/drawing/2014/main" id="{0256F7C2-82AF-15D2-22E2-38BEA21573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36359" y="3715908"/>
                      <a:ext cx="10206" cy="55095"/>
                    </a:xfrm>
                    <a:custGeom>
                      <a:avLst/>
                      <a:gdLst>
                        <a:gd name="connsiteX0" fmla="*/ 0 w 10206"/>
                        <a:gd name="connsiteY0" fmla="*/ 0 h 55095"/>
                        <a:gd name="connsiteX1" fmla="*/ 0 w 10206"/>
                        <a:gd name="connsiteY1" fmla="*/ 55096 h 550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0206" h="55095">
                          <a:moveTo>
                            <a:pt x="0" y="0"/>
                          </a:moveTo>
                          <a:lnTo>
                            <a:pt x="0" y="55096"/>
                          </a:lnTo>
                        </a:path>
                      </a:pathLst>
                    </a:custGeom>
                    <a:ln w="17145" cap="sq">
                      <a:solidFill>
                        <a:srgbClr val="01010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5" name="Freeform 174">
                      <a:extLst>
                        <a:ext uri="{FF2B5EF4-FFF2-40B4-BE49-F238E27FC236}">
                          <a16:creationId xmlns:a16="http://schemas.microsoft.com/office/drawing/2014/main" id="{3C31918E-E890-9758-D53F-57D4929427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42587" y="3715908"/>
                      <a:ext cx="10206" cy="55095"/>
                    </a:xfrm>
                    <a:custGeom>
                      <a:avLst/>
                      <a:gdLst>
                        <a:gd name="connsiteX0" fmla="*/ 0 w 10206"/>
                        <a:gd name="connsiteY0" fmla="*/ 0 h 55095"/>
                        <a:gd name="connsiteX1" fmla="*/ 0 w 10206"/>
                        <a:gd name="connsiteY1" fmla="*/ 55096 h 550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0206" h="55095">
                          <a:moveTo>
                            <a:pt x="0" y="0"/>
                          </a:moveTo>
                          <a:lnTo>
                            <a:pt x="0" y="55096"/>
                          </a:lnTo>
                        </a:path>
                      </a:pathLst>
                    </a:custGeom>
                    <a:ln w="17145" cap="sq">
                      <a:solidFill>
                        <a:srgbClr val="01010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6" name="Freeform 175">
                      <a:extLst>
                        <a:ext uri="{FF2B5EF4-FFF2-40B4-BE49-F238E27FC236}">
                          <a16:creationId xmlns:a16="http://schemas.microsoft.com/office/drawing/2014/main" id="{4BB2F2CA-0B21-213B-6F56-60F763C800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48815" y="3715908"/>
                      <a:ext cx="10206" cy="55095"/>
                    </a:xfrm>
                    <a:custGeom>
                      <a:avLst/>
                      <a:gdLst>
                        <a:gd name="connsiteX0" fmla="*/ 0 w 10206"/>
                        <a:gd name="connsiteY0" fmla="*/ 0 h 55095"/>
                        <a:gd name="connsiteX1" fmla="*/ 0 w 10206"/>
                        <a:gd name="connsiteY1" fmla="*/ 55096 h 550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0206" h="55095">
                          <a:moveTo>
                            <a:pt x="0" y="0"/>
                          </a:moveTo>
                          <a:lnTo>
                            <a:pt x="0" y="55096"/>
                          </a:lnTo>
                        </a:path>
                      </a:pathLst>
                    </a:custGeom>
                    <a:ln w="17145" cap="sq">
                      <a:solidFill>
                        <a:srgbClr val="01010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7" name="Freeform 176">
                      <a:extLst>
                        <a:ext uri="{FF2B5EF4-FFF2-40B4-BE49-F238E27FC236}">
                          <a16:creationId xmlns:a16="http://schemas.microsoft.com/office/drawing/2014/main" id="{937A870B-7719-9FB3-48DC-9E2DA8E760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55042" y="3715908"/>
                      <a:ext cx="10206" cy="55095"/>
                    </a:xfrm>
                    <a:custGeom>
                      <a:avLst/>
                      <a:gdLst>
                        <a:gd name="connsiteX0" fmla="*/ 0 w 10206"/>
                        <a:gd name="connsiteY0" fmla="*/ 0 h 55095"/>
                        <a:gd name="connsiteX1" fmla="*/ 0 w 10206"/>
                        <a:gd name="connsiteY1" fmla="*/ 55096 h 550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0206" h="55095">
                          <a:moveTo>
                            <a:pt x="0" y="0"/>
                          </a:moveTo>
                          <a:lnTo>
                            <a:pt x="0" y="55096"/>
                          </a:lnTo>
                        </a:path>
                      </a:pathLst>
                    </a:custGeom>
                    <a:ln w="17145" cap="sq">
                      <a:solidFill>
                        <a:srgbClr val="01010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8" name="Freeform 177">
                      <a:extLst>
                        <a:ext uri="{FF2B5EF4-FFF2-40B4-BE49-F238E27FC236}">
                          <a16:creationId xmlns:a16="http://schemas.microsoft.com/office/drawing/2014/main" id="{50BA63AA-AE67-55CF-1DEF-44113C3DA6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61270" y="3715908"/>
                      <a:ext cx="10206" cy="55095"/>
                    </a:xfrm>
                    <a:custGeom>
                      <a:avLst/>
                      <a:gdLst>
                        <a:gd name="connsiteX0" fmla="*/ 0 w 10206"/>
                        <a:gd name="connsiteY0" fmla="*/ 0 h 55095"/>
                        <a:gd name="connsiteX1" fmla="*/ 0 w 10206"/>
                        <a:gd name="connsiteY1" fmla="*/ 55096 h 550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0206" h="55095">
                          <a:moveTo>
                            <a:pt x="0" y="0"/>
                          </a:moveTo>
                          <a:lnTo>
                            <a:pt x="0" y="55096"/>
                          </a:lnTo>
                        </a:path>
                      </a:pathLst>
                    </a:custGeom>
                    <a:ln w="17145" cap="sq">
                      <a:solidFill>
                        <a:srgbClr val="01010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9" name="Freeform 178">
                      <a:extLst>
                        <a:ext uri="{FF2B5EF4-FFF2-40B4-BE49-F238E27FC236}">
                          <a16:creationId xmlns:a16="http://schemas.microsoft.com/office/drawing/2014/main" id="{BF1AE08C-DC2A-5521-AA9A-B99D9B6B4D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4882" y="1948771"/>
                      <a:ext cx="10206" cy="1767136"/>
                    </a:xfrm>
                    <a:custGeom>
                      <a:avLst/>
                      <a:gdLst>
                        <a:gd name="connsiteX0" fmla="*/ 0 w 10206"/>
                        <a:gd name="connsiteY0" fmla="*/ 1767137 h 1767136"/>
                        <a:gd name="connsiteX1" fmla="*/ 0 w 10206"/>
                        <a:gd name="connsiteY1" fmla="*/ 0 h 1767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0206" h="1767136">
                          <a:moveTo>
                            <a:pt x="0" y="1767137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17145" cap="flat">
                      <a:solidFill>
                        <a:srgbClr val="01010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0" name="Freeform 179">
                      <a:extLst>
                        <a:ext uri="{FF2B5EF4-FFF2-40B4-BE49-F238E27FC236}">
                          <a16:creationId xmlns:a16="http://schemas.microsoft.com/office/drawing/2014/main" id="{1C7C7CE8-EA1B-03EC-F2B2-7E2F8DB044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9765" y="3647549"/>
                      <a:ext cx="55116" cy="10202"/>
                    </a:xfrm>
                    <a:custGeom>
                      <a:avLst/>
                      <a:gdLst>
                        <a:gd name="connsiteX0" fmla="*/ 0 w 55116"/>
                        <a:gd name="connsiteY0" fmla="*/ 0 h 10202"/>
                        <a:gd name="connsiteX1" fmla="*/ 55116 w 55116"/>
                        <a:gd name="connsiteY1" fmla="*/ 0 h 102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55116" h="10202">
                          <a:moveTo>
                            <a:pt x="0" y="0"/>
                          </a:moveTo>
                          <a:lnTo>
                            <a:pt x="55116" y="0"/>
                          </a:lnTo>
                        </a:path>
                      </a:pathLst>
                    </a:custGeom>
                    <a:ln w="17145" cap="sq">
                      <a:solidFill>
                        <a:srgbClr val="01010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1" name="Freeform 180">
                      <a:extLst>
                        <a:ext uri="{FF2B5EF4-FFF2-40B4-BE49-F238E27FC236}">
                          <a16:creationId xmlns:a16="http://schemas.microsoft.com/office/drawing/2014/main" id="{BAF77FC7-8537-2C17-0360-9D93C2FA21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9765" y="3307793"/>
                      <a:ext cx="55116" cy="10202"/>
                    </a:xfrm>
                    <a:custGeom>
                      <a:avLst/>
                      <a:gdLst>
                        <a:gd name="connsiteX0" fmla="*/ 0 w 55116"/>
                        <a:gd name="connsiteY0" fmla="*/ 0 h 10202"/>
                        <a:gd name="connsiteX1" fmla="*/ 55116 w 55116"/>
                        <a:gd name="connsiteY1" fmla="*/ 0 h 102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55116" h="10202">
                          <a:moveTo>
                            <a:pt x="0" y="0"/>
                          </a:moveTo>
                          <a:lnTo>
                            <a:pt x="55116" y="0"/>
                          </a:lnTo>
                        </a:path>
                      </a:pathLst>
                    </a:custGeom>
                    <a:ln w="17145" cap="sq">
                      <a:solidFill>
                        <a:srgbClr val="01010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2" name="Freeform 181">
                      <a:extLst>
                        <a:ext uri="{FF2B5EF4-FFF2-40B4-BE49-F238E27FC236}">
                          <a16:creationId xmlns:a16="http://schemas.microsoft.com/office/drawing/2014/main" id="{9D44DCB2-0378-5BDB-5BE8-EC4641A50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9765" y="2968037"/>
                      <a:ext cx="55116" cy="10202"/>
                    </a:xfrm>
                    <a:custGeom>
                      <a:avLst/>
                      <a:gdLst>
                        <a:gd name="connsiteX0" fmla="*/ 0 w 55116"/>
                        <a:gd name="connsiteY0" fmla="*/ 0 h 10202"/>
                        <a:gd name="connsiteX1" fmla="*/ 55116 w 55116"/>
                        <a:gd name="connsiteY1" fmla="*/ 0 h 102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55116" h="10202">
                          <a:moveTo>
                            <a:pt x="0" y="0"/>
                          </a:moveTo>
                          <a:lnTo>
                            <a:pt x="55116" y="0"/>
                          </a:lnTo>
                        </a:path>
                      </a:pathLst>
                    </a:custGeom>
                    <a:ln w="17145" cap="sq">
                      <a:solidFill>
                        <a:srgbClr val="01010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3" name="Freeform 182">
                      <a:extLst>
                        <a:ext uri="{FF2B5EF4-FFF2-40B4-BE49-F238E27FC236}">
                          <a16:creationId xmlns:a16="http://schemas.microsoft.com/office/drawing/2014/main" id="{6E3C5460-EE98-34C2-55A7-406412BF58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9765" y="2628282"/>
                      <a:ext cx="55116" cy="10202"/>
                    </a:xfrm>
                    <a:custGeom>
                      <a:avLst/>
                      <a:gdLst>
                        <a:gd name="connsiteX0" fmla="*/ 0 w 55116"/>
                        <a:gd name="connsiteY0" fmla="*/ 0 h 10202"/>
                        <a:gd name="connsiteX1" fmla="*/ 55116 w 55116"/>
                        <a:gd name="connsiteY1" fmla="*/ 0 h 102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55116" h="10202">
                          <a:moveTo>
                            <a:pt x="0" y="0"/>
                          </a:moveTo>
                          <a:lnTo>
                            <a:pt x="55116" y="0"/>
                          </a:lnTo>
                        </a:path>
                      </a:pathLst>
                    </a:custGeom>
                    <a:ln w="17145" cap="sq">
                      <a:solidFill>
                        <a:srgbClr val="01010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4" name="Freeform 183">
                      <a:extLst>
                        <a:ext uri="{FF2B5EF4-FFF2-40B4-BE49-F238E27FC236}">
                          <a16:creationId xmlns:a16="http://schemas.microsoft.com/office/drawing/2014/main" id="{2A6CF015-F4F6-C742-CFA6-18E6974923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9765" y="2288526"/>
                      <a:ext cx="55116" cy="10202"/>
                    </a:xfrm>
                    <a:custGeom>
                      <a:avLst/>
                      <a:gdLst>
                        <a:gd name="connsiteX0" fmla="*/ 0 w 55116"/>
                        <a:gd name="connsiteY0" fmla="*/ 0 h 10202"/>
                        <a:gd name="connsiteX1" fmla="*/ 55116 w 55116"/>
                        <a:gd name="connsiteY1" fmla="*/ 0 h 102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55116" h="10202">
                          <a:moveTo>
                            <a:pt x="0" y="0"/>
                          </a:moveTo>
                          <a:lnTo>
                            <a:pt x="55116" y="0"/>
                          </a:lnTo>
                        </a:path>
                      </a:pathLst>
                    </a:custGeom>
                    <a:ln w="17145" cap="sq">
                      <a:solidFill>
                        <a:srgbClr val="01010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5" name="Freeform 184">
                      <a:extLst>
                        <a:ext uri="{FF2B5EF4-FFF2-40B4-BE49-F238E27FC236}">
                          <a16:creationId xmlns:a16="http://schemas.microsoft.com/office/drawing/2014/main" id="{8E6FA427-3A61-BDDE-4389-63FCB7BA80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9765" y="1948771"/>
                      <a:ext cx="55116" cy="10202"/>
                    </a:xfrm>
                    <a:custGeom>
                      <a:avLst/>
                      <a:gdLst>
                        <a:gd name="connsiteX0" fmla="*/ 0 w 55116"/>
                        <a:gd name="connsiteY0" fmla="*/ 0 h 10202"/>
                        <a:gd name="connsiteX1" fmla="*/ 55116 w 55116"/>
                        <a:gd name="connsiteY1" fmla="*/ 0 h 102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55116" h="10202">
                          <a:moveTo>
                            <a:pt x="0" y="0"/>
                          </a:moveTo>
                          <a:lnTo>
                            <a:pt x="55116" y="0"/>
                          </a:lnTo>
                        </a:path>
                      </a:pathLst>
                    </a:custGeom>
                    <a:ln w="17145" cap="sq">
                      <a:solidFill>
                        <a:srgbClr val="01010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86" name="Graphic 65">
                      <a:extLst>
                        <a:ext uri="{FF2B5EF4-FFF2-40B4-BE49-F238E27FC236}">
                          <a16:creationId xmlns:a16="http://schemas.microsoft.com/office/drawing/2014/main" id="{BC059358-BF9D-199C-C432-00A42F8D3C9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05928" y="2667053"/>
                      <a:ext cx="4882900" cy="992739"/>
                      <a:chOff x="905928" y="2667053"/>
                      <a:chExt cx="4882900" cy="992739"/>
                    </a:xfrm>
                    <a:noFill/>
                  </p:grpSpPr>
                  <p:grpSp>
                    <p:nvGrpSpPr>
                      <p:cNvPr id="187" name="Graphic 65">
                        <a:extLst>
                          <a:ext uri="{FF2B5EF4-FFF2-40B4-BE49-F238E27FC236}">
                            <a16:creationId xmlns:a16="http://schemas.microsoft.com/office/drawing/2014/main" id="{B3AB1E10-4D0E-B306-206D-7D4486218A0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586216" y="3007829"/>
                        <a:ext cx="58178" cy="57136"/>
                        <a:chOff x="3586216" y="3007829"/>
                        <a:chExt cx="58178" cy="57136"/>
                      </a:xfrm>
                    </p:grpSpPr>
                    <p:sp>
                      <p:nvSpPr>
                        <p:cNvPr id="188" name="Freeform 187">
                          <a:extLst>
                            <a:ext uri="{FF2B5EF4-FFF2-40B4-BE49-F238E27FC236}">
                              <a16:creationId xmlns:a16="http://schemas.microsoft.com/office/drawing/2014/main" id="{D214987D-6640-40B1-A0C6-8EAFA74B280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586216" y="3036397"/>
                          <a:ext cx="58178" cy="10202"/>
                        </a:xfrm>
                        <a:custGeom>
                          <a:avLst/>
                          <a:gdLst>
                            <a:gd name="connsiteX0" fmla="*/ 0 w 58178"/>
                            <a:gd name="connsiteY0" fmla="*/ 0 h 10202"/>
                            <a:gd name="connsiteX1" fmla="*/ 58178 w 58178"/>
                            <a:gd name="connsiteY1" fmla="*/ 0 h 1020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58178" h="10202">
                              <a:moveTo>
                                <a:pt x="0" y="0"/>
                              </a:moveTo>
                              <a:lnTo>
                                <a:pt x="58178" y="0"/>
                              </a:lnTo>
                            </a:path>
                          </a:pathLst>
                        </a:custGeom>
                        <a:ln w="17145" cap="rnd">
                          <a:solidFill>
                            <a:srgbClr val="4A72B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89" name="Freeform 188">
                          <a:extLst>
                            <a:ext uri="{FF2B5EF4-FFF2-40B4-BE49-F238E27FC236}">
                              <a16:creationId xmlns:a16="http://schemas.microsoft.com/office/drawing/2014/main" id="{FEE2BAC1-EA59-06D6-592E-FD7695A564E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615815" y="3007829"/>
                          <a:ext cx="10206" cy="57136"/>
                        </a:xfrm>
                        <a:custGeom>
                          <a:avLst/>
                          <a:gdLst>
                            <a:gd name="connsiteX0" fmla="*/ 0 w 10206"/>
                            <a:gd name="connsiteY0" fmla="*/ 57136 h 57136"/>
                            <a:gd name="connsiteX1" fmla="*/ 0 w 10206"/>
                            <a:gd name="connsiteY1" fmla="*/ 0 h 5713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10206" h="57136">
                              <a:moveTo>
                                <a:pt x="0" y="57136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7145" cap="rnd">
                          <a:solidFill>
                            <a:srgbClr val="4A72B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90" name="Graphic 65">
                        <a:extLst>
                          <a:ext uri="{FF2B5EF4-FFF2-40B4-BE49-F238E27FC236}">
                            <a16:creationId xmlns:a16="http://schemas.microsoft.com/office/drawing/2014/main" id="{03E84595-82A2-9D21-8E90-36923317BA6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439499" y="2904780"/>
                        <a:ext cx="58178" cy="57136"/>
                        <a:chOff x="4439499" y="2904780"/>
                        <a:chExt cx="58178" cy="57136"/>
                      </a:xfrm>
                    </p:grpSpPr>
                    <p:sp>
                      <p:nvSpPr>
                        <p:cNvPr id="191" name="Freeform 190">
                          <a:extLst>
                            <a:ext uri="{FF2B5EF4-FFF2-40B4-BE49-F238E27FC236}">
                              <a16:creationId xmlns:a16="http://schemas.microsoft.com/office/drawing/2014/main" id="{E7F7D34B-8D72-6665-FCAE-4F01383813C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439499" y="2933348"/>
                          <a:ext cx="58178" cy="10202"/>
                        </a:xfrm>
                        <a:custGeom>
                          <a:avLst/>
                          <a:gdLst>
                            <a:gd name="connsiteX0" fmla="*/ 0 w 58178"/>
                            <a:gd name="connsiteY0" fmla="*/ 0 h 10202"/>
                            <a:gd name="connsiteX1" fmla="*/ 58178 w 58178"/>
                            <a:gd name="connsiteY1" fmla="*/ 0 h 1020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58178" h="10202">
                              <a:moveTo>
                                <a:pt x="0" y="0"/>
                              </a:moveTo>
                              <a:lnTo>
                                <a:pt x="58178" y="0"/>
                              </a:lnTo>
                            </a:path>
                          </a:pathLst>
                        </a:custGeom>
                        <a:ln w="17145" cap="rnd">
                          <a:solidFill>
                            <a:srgbClr val="4A72B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92" name="Freeform 191">
                          <a:extLst>
                            <a:ext uri="{FF2B5EF4-FFF2-40B4-BE49-F238E27FC236}">
                              <a16:creationId xmlns:a16="http://schemas.microsoft.com/office/drawing/2014/main" id="{03979A81-7BEF-F432-EEE3-58CC1BDACC5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469098" y="2904780"/>
                          <a:ext cx="10206" cy="57136"/>
                        </a:xfrm>
                        <a:custGeom>
                          <a:avLst/>
                          <a:gdLst>
                            <a:gd name="connsiteX0" fmla="*/ 0 w 10206"/>
                            <a:gd name="connsiteY0" fmla="*/ 57136 h 57136"/>
                            <a:gd name="connsiteX1" fmla="*/ 0 w 10206"/>
                            <a:gd name="connsiteY1" fmla="*/ 0 h 5713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10206" h="57136">
                              <a:moveTo>
                                <a:pt x="0" y="57136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7145" cap="rnd">
                          <a:solidFill>
                            <a:srgbClr val="4A72B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93" name="Graphic 65">
                        <a:extLst>
                          <a:ext uri="{FF2B5EF4-FFF2-40B4-BE49-F238E27FC236}">
                            <a16:creationId xmlns:a16="http://schemas.microsoft.com/office/drawing/2014/main" id="{B0393ED1-A957-7865-1003-258CA97D055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730650" y="2667053"/>
                        <a:ext cx="58178" cy="58156"/>
                        <a:chOff x="5730650" y="2667053"/>
                        <a:chExt cx="58178" cy="58156"/>
                      </a:xfrm>
                    </p:grpSpPr>
                    <p:sp>
                      <p:nvSpPr>
                        <p:cNvPr id="194" name="Freeform 193">
                          <a:extLst>
                            <a:ext uri="{FF2B5EF4-FFF2-40B4-BE49-F238E27FC236}">
                              <a16:creationId xmlns:a16="http://schemas.microsoft.com/office/drawing/2014/main" id="{D803E6D5-719E-F210-A8C9-31320C36A62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730650" y="2696641"/>
                          <a:ext cx="58178" cy="10202"/>
                        </a:xfrm>
                        <a:custGeom>
                          <a:avLst/>
                          <a:gdLst>
                            <a:gd name="connsiteX0" fmla="*/ 0 w 58178"/>
                            <a:gd name="connsiteY0" fmla="*/ 0 h 10202"/>
                            <a:gd name="connsiteX1" fmla="*/ 58178 w 58178"/>
                            <a:gd name="connsiteY1" fmla="*/ 0 h 1020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58178" h="10202">
                              <a:moveTo>
                                <a:pt x="0" y="0"/>
                              </a:moveTo>
                              <a:lnTo>
                                <a:pt x="58178" y="0"/>
                              </a:lnTo>
                            </a:path>
                          </a:pathLst>
                        </a:custGeom>
                        <a:ln w="17145" cap="rnd">
                          <a:solidFill>
                            <a:srgbClr val="4A72B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95" name="Freeform 194">
                          <a:extLst>
                            <a:ext uri="{FF2B5EF4-FFF2-40B4-BE49-F238E27FC236}">
                              <a16:creationId xmlns:a16="http://schemas.microsoft.com/office/drawing/2014/main" id="{83A53D1B-E6F0-DFF3-0CFF-075C9A726EB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759229" y="2667053"/>
                          <a:ext cx="10206" cy="58156"/>
                        </a:xfrm>
                        <a:custGeom>
                          <a:avLst/>
                          <a:gdLst>
                            <a:gd name="connsiteX0" fmla="*/ 0 w 10206"/>
                            <a:gd name="connsiteY0" fmla="*/ 58156 h 58156"/>
                            <a:gd name="connsiteX1" fmla="*/ 0 w 10206"/>
                            <a:gd name="connsiteY1" fmla="*/ 0 h 5815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10206" h="58156">
                              <a:moveTo>
                                <a:pt x="0" y="58156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7145" cap="rnd">
                          <a:solidFill>
                            <a:srgbClr val="4A72B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96" name="Graphic 65">
                        <a:extLst>
                          <a:ext uri="{FF2B5EF4-FFF2-40B4-BE49-F238E27FC236}">
                            <a16:creationId xmlns:a16="http://schemas.microsoft.com/office/drawing/2014/main" id="{8AF286A4-C119-2655-C07E-AC4829B1CD2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276451" y="2705824"/>
                        <a:ext cx="57157" cy="57136"/>
                        <a:chOff x="5276451" y="2705824"/>
                        <a:chExt cx="57157" cy="57136"/>
                      </a:xfrm>
                    </p:grpSpPr>
                    <p:sp>
                      <p:nvSpPr>
                        <p:cNvPr id="197" name="Freeform 196">
                          <a:extLst>
                            <a:ext uri="{FF2B5EF4-FFF2-40B4-BE49-F238E27FC236}">
                              <a16:creationId xmlns:a16="http://schemas.microsoft.com/office/drawing/2014/main" id="{DC287C03-C7FC-D0A1-CEA4-98E3CEC3FE6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76451" y="2734392"/>
                          <a:ext cx="57157" cy="10202"/>
                        </a:xfrm>
                        <a:custGeom>
                          <a:avLst/>
                          <a:gdLst>
                            <a:gd name="connsiteX0" fmla="*/ 0 w 57157"/>
                            <a:gd name="connsiteY0" fmla="*/ 0 h 10202"/>
                            <a:gd name="connsiteX1" fmla="*/ 57158 w 57157"/>
                            <a:gd name="connsiteY1" fmla="*/ 0 h 1020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57157" h="10202">
                              <a:moveTo>
                                <a:pt x="0" y="0"/>
                              </a:moveTo>
                              <a:lnTo>
                                <a:pt x="57158" y="0"/>
                              </a:lnTo>
                            </a:path>
                          </a:pathLst>
                        </a:custGeom>
                        <a:ln w="17145" cap="rnd">
                          <a:solidFill>
                            <a:srgbClr val="4A72B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98" name="Freeform 197">
                          <a:extLst>
                            <a:ext uri="{FF2B5EF4-FFF2-40B4-BE49-F238E27FC236}">
                              <a16:creationId xmlns:a16="http://schemas.microsoft.com/office/drawing/2014/main" id="{E7D1C245-BF95-8A24-910D-96EF9FC4858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305029" y="2705824"/>
                          <a:ext cx="10206" cy="57136"/>
                        </a:xfrm>
                        <a:custGeom>
                          <a:avLst/>
                          <a:gdLst>
                            <a:gd name="connsiteX0" fmla="*/ 0 w 10206"/>
                            <a:gd name="connsiteY0" fmla="*/ 57136 h 57136"/>
                            <a:gd name="connsiteX1" fmla="*/ 0 w 10206"/>
                            <a:gd name="connsiteY1" fmla="*/ 0 h 5713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10206" h="57136">
                              <a:moveTo>
                                <a:pt x="0" y="57136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7145" cap="rnd">
                          <a:solidFill>
                            <a:srgbClr val="4A72B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99" name="Graphic 65">
                        <a:extLst>
                          <a:ext uri="{FF2B5EF4-FFF2-40B4-BE49-F238E27FC236}">
                            <a16:creationId xmlns:a16="http://schemas.microsoft.com/office/drawing/2014/main" id="{BBBD5DE8-C46A-882A-64B8-3C4778C202F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44784" y="2752757"/>
                        <a:ext cx="58178" cy="58156"/>
                        <a:chOff x="5144784" y="2752757"/>
                        <a:chExt cx="58178" cy="58156"/>
                      </a:xfrm>
                    </p:grpSpPr>
                    <p:sp>
                      <p:nvSpPr>
                        <p:cNvPr id="200" name="Freeform 199">
                          <a:extLst>
                            <a:ext uri="{FF2B5EF4-FFF2-40B4-BE49-F238E27FC236}">
                              <a16:creationId xmlns:a16="http://schemas.microsoft.com/office/drawing/2014/main" id="{7BBC2790-90ED-2844-0016-E218DB79801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144784" y="2782345"/>
                          <a:ext cx="58178" cy="10202"/>
                        </a:xfrm>
                        <a:custGeom>
                          <a:avLst/>
                          <a:gdLst>
                            <a:gd name="connsiteX0" fmla="*/ 0 w 58178"/>
                            <a:gd name="connsiteY0" fmla="*/ 0 h 10202"/>
                            <a:gd name="connsiteX1" fmla="*/ 58178 w 58178"/>
                            <a:gd name="connsiteY1" fmla="*/ 0 h 1020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58178" h="10202">
                              <a:moveTo>
                                <a:pt x="0" y="0"/>
                              </a:moveTo>
                              <a:lnTo>
                                <a:pt x="58178" y="0"/>
                              </a:lnTo>
                            </a:path>
                          </a:pathLst>
                        </a:custGeom>
                        <a:ln w="17145" cap="rnd">
                          <a:solidFill>
                            <a:srgbClr val="4A72B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01" name="Freeform 200">
                          <a:extLst>
                            <a:ext uri="{FF2B5EF4-FFF2-40B4-BE49-F238E27FC236}">
                              <a16:creationId xmlns:a16="http://schemas.microsoft.com/office/drawing/2014/main" id="{36128C80-7010-3817-628F-15064DD1612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174383" y="2752757"/>
                          <a:ext cx="10206" cy="58156"/>
                        </a:xfrm>
                        <a:custGeom>
                          <a:avLst/>
                          <a:gdLst>
                            <a:gd name="connsiteX0" fmla="*/ 0 w 10206"/>
                            <a:gd name="connsiteY0" fmla="*/ 58156 h 58156"/>
                            <a:gd name="connsiteX1" fmla="*/ 0 w 10206"/>
                            <a:gd name="connsiteY1" fmla="*/ 0 h 5815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10206" h="58156">
                              <a:moveTo>
                                <a:pt x="0" y="58156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7145" cap="rnd">
                          <a:solidFill>
                            <a:srgbClr val="4A72B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202" name="Freeform 201">
                        <a:extLst>
                          <a:ext uri="{FF2B5EF4-FFF2-40B4-BE49-F238E27FC236}">
                            <a16:creationId xmlns:a16="http://schemas.microsoft.com/office/drawing/2014/main" id="{2BE8E3FD-827B-18A2-ECB7-9F622B8E7B1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05928" y="2696641"/>
                        <a:ext cx="4853300" cy="963150"/>
                      </a:xfrm>
                      <a:custGeom>
                        <a:avLst/>
                        <a:gdLst>
                          <a:gd name="connsiteX0" fmla="*/ 0 w 4853300"/>
                          <a:gd name="connsiteY0" fmla="*/ 963151 h 963150"/>
                          <a:gd name="connsiteX1" fmla="*/ 0 w 4853300"/>
                          <a:gd name="connsiteY1" fmla="*/ 938664 h 963150"/>
                          <a:gd name="connsiteX2" fmla="*/ 209238 w 4853300"/>
                          <a:gd name="connsiteY2" fmla="*/ 938664 h 963150"/>
                          <a:gd name="connsiteX3" fmla="*/ 209238 w 4853300"/>
                          <a:gd name="connsiteY3" fmla="*/ 901934 h 963150"/>
                          <a:gd name="connsiteX4" fmla="*/ 253127 w 4853300"/>
                          <a:gd name="connsiteY4" fmla="*/ 901934 h 963150"/>
                          <a:gd name="connsiteX5" fmla="*/ 253127 w 4853300"/>
                          <a:gd name="connsiteY5" fmla="*/ 864183 h 963150"/>
                          <a:gd name="connsiteX6" fmla="*/ 405207 w 4853300"/>
                          <a:gd name="connsiteY6" fmla="*/ 864183 h 963150"/>
                          <a:gd name="connsiteX7" fmla="*/ 405207 w 4853300"/>
                          <a:gd name="connsiteY7" fmla="*/ 833574 h 963150"/>
                          <a:gd name="connsiteX8" fmla="*/ 539936 w 4853300"/>
                          <a:gd name="connsiteY8" fmla="*/ 833574 h 963150"/>
                          <a:gd name="connsiteX9" fmla="*/ 539936 w 4853300"/>
                          <a:gd name="connsiteY9" fmla="*/ 794803 h 963150"/>
                          <a:gd name="connsiteX10" fmla="*/ 591990 w 4853300"/>
                          <a:gd name="connsiteY10" fmla="*/ 794803 h 963150"/>
                          <a:gd name="connsiteX11" fmla="*/ 591990 w 4853300"/>
                          <a:gd name="connsiteY11" fmla="*/ 763175 h 963150"/>
                          <a:gd name="connsiteX12" fmla="*/ 743050 w 4853300"/>
                          <a:gd name="connsiteY12" fmla="*/ 763175 h 963150"/>
                          <a:gd name="connsiteX13" fmla="*/ 743050 w 4853300"/>
                          <a:gd name="connsiteY13" fmla="*/ 727465 h 963150"/>
                          <a:gd name="connsiteX14" fmla="*/ 903296 w 4853300"/>
                          <a:gd name="connsiteY14" fmla="*/ 727465 h 963150"/>
                          <a:gd name="connsiteX15" fmla="*/ 903296 w 4853300"/>
                          <a:gd name="connsiteY15" fmla="*/ 692775 h 963150"/>
                          <a:gd name="connsiteX16" fmla="*/ 1066604 w 4853300"/>
                          <a:gd name="connsiteY16" fmla="*/ 692775 h 963150"/>
                          <a:gd name="connsiteX17" fmla="*/ 1066604 w 4853300"/>
                          <a:gd name="connsiteY17" fmla="*/ 655024 h 963150"/>
                          <a:gd name="connsiteX18" fmla="*/ 1125803 w 4853300"/>
                          <a:gd name="connsiteY18" fmla="*/ 655024 h 963150"/>
                          <a:gd name="connsiteX19" fmla="*/ 1125803 w 4853300"/>
                          <a:gd name="connsiteY19" fmla="*/ 616253 h 963150"/>
                          <a:gd name="connsiteX20" fmla="*/ 1148257 w 4853300"/>
                          <a:gd name="connsiteY20" fmla="*/ 616253 h 963150"/>
                          <a:gd name="connsiteX21" fmla="*/ 1148257 w 4853300"/>
                          <a:gd name="connsiteY21" fmla="*/ 588706 h 963150"/>
                          <a:gd name="connsiteX22" fmla="*/ 1547341 w 4853300"/>
                          <a:gd name="connsiteY22" fmla="*/ 588706 h 963150"/>
                          <a:gd name="connsiteX23" fmla="*/ 1547341 w 4853300"/>
                          <a:gd name="connsiteY23" fmla="*/ 549935 h 963150"/>
                          <a:gd name="connsiteX24" fmla="*/ 1659615 w 4853300"/>
                          <a:gd name="connsiteY24" fmla="*/ 549935 h 963150"/>
                          <a:gd name="connsiteX25" fmla="*/ 1659615 w 4853300"/>
                          <a:gd name="connsiteY25" fmla="*/ 518306 h 963150"/>
                          <a:gd name="connsiteX26" fmla="*/ 1679007 w 4853300"/>
                          <a:gd name="connsiteY26" fmla="*/ 518306 h 963150"/>
                          <a:gd name="connsiteX27" fmla="*/ 1679007 w 4853300"/>
                          <a:gd name="connsiteY27" fmla="*/ 477494 h 963150"/>
                          <a:gd name="connsiteX28" fmla="*/ 1775971 w 4853300"/>
                          <a:gd name="connsiteY28" fmla="*/ 477494 h 963150"/>
                          <a:gd name="connsiteX29" fmla="*/ 1775971 w 4853300"/>
                          <a:gd name="connsiteY29" fmla="*/ 445865 h 963150"/>
                          <a:gd name="connsiteX30" fmla="*/ 1935196 w 4853300"/>
                          <a:gd name="connsiteY30" fmla="*/ 445865 h 963150"/>
                          <a:gd name="connsiteX31" fmla="*/ 1935196 w 4853300"/>
                          <a:gd name="connsiteY31" fmla="*/ 410155 h 963150"/>
                          <a:gd name="connsiteX32" fmla="*/ 2285287 w 4853300"/>
                          <a:gd name="connsiteY32" fmla="*/ 410155 h 963150"/>
                          <a:gd name="connsiteX33" fmla="*/ 2285287 w 4853300"/>
                          <a:gd name="connsiteY33" fmla="*/ 372405 h 963150"/>
                          <a:gd name="connsiteX34" fmla="*/ 2492484 w 4853300"/>
                          <a:gd name="connsiteY34" fmla="*/ 372405 h 963150"/>
                          <a:gd name="connsiteX35" fmla="*/ 2492484 w 4853300"/>
                          <a:gd name="connsiteY35" fmla="*/ 339756 h 963150"/>
                          <a:gd name="connsiteX36" fmla="*/ 3082433 w 4853300"/>
                          <a:gd name="connsiteY36" fmla="*/ 339756 h 963150"/>
                          <a:gd name="connsiteX37" fmla="*/ 3082433 w 4853300"/>
                          <a:gd name="connsiteY37" fmla="*/ 305066 h 963150"/>
                          <a:gd name="connsiteX38" fmla="*/ 3489682 w 4853300"/>
                          <a:gd name="connsiteY38" fmla="*/ 305066 h 963150"/>
                          <a:gd name="connsiteX39" fmla="*/ 3489682 w 4853300"/>
                          <a:gd name="connsiteY39" fmla="*/ 265275 h 963150"/>
                          <a:gd name="connsiteX40" fmla="*/ 3563170 w 4853300"/>
                          <a:gd name="connsiteY40" fmla="*/ 265275 h 963150"/>
                          <a:gd name="connsiteX41" fmla="*/ 3563170 w 4853300"/>
                          <a:gd name="connsiteY41" fmla="*/ 232625 h 963150"/>
                          <a:gd name="connsiteX42" fmla="*/ 3613183 w 4853300"/>
                          <a:gd name="connsiteY42" fmla="*/ 232625 h 963150"/>
                          <a:gd name="connsiteX43" fmla="*/ 3613183 w 4853300"/>
                          <a:gd name="connsiteY43" fmla="*/ 192834 h 963150"/>
                          <a:gd name="connsiteX44" fmla="*/ 3724436 w 4853300"/>
                          <a:gd name="connsiteY44" fmla="*/ 192834 h 963150"/>
                          <a:gd name="connsiteX45" fmla="*/ 3724436 w 4853300"/>
                          <a:gd name="connsiteY45" fmla="*/ 157124 h 963150"/>
                          <a:gd name="connsiteX46" fmla="*/ 3992874 w 4853300"/>
                          <a:gd name="connsiteY46" fmla="*/ 157124 h 963150"/>
                          <a:gd name="connsiteX47" fmla="*/ 3992874 w 4853300"/>
                          <a:gd name="connsiteY47" fmla="*/ 118353 h 963150"/>
                          <a:gd name="connsiteX48" fmla="*/ 4033701 w 4853300"/>
                          <a:gd name="connsiteY48" fmla="*/ 118353 h 963150"/>
                          <a:gd name="connsiteX49" fmla="*/ 4033701 w 4853300"/>
                          <a:gd name="connsiteY49" fmla="*/ 84684 h 963150"/>
                          <a:gd name="connsiteX50" fmla="*/ 4355213 w 4853300"/>
                          <a:gd name="connsiteY50" fmla="*/ 84684 h 963150"/>
                          <a:gd name="connsiteX51" fmla="*/ 4355213 w 4853300"/>
                          <a:gd name="connsiteY51" fmla="*/ 38771 h 963150"/>
                          <a:gd name="connsiteX52" fmla="*/ 4466466 w 4853300"/>
                          <a:gd name="connsiteY52" fmla="*/ 38771 h 963150"/>
                          <a:gd name="connsiteX53" fmla="*/ 4466466 w 4853300"/>
                          <a:gd name="connsiteY53" fmla="*/ 0 h 963150"/>
                          <a:gd name="connsiteX54" fmla="*/ 4853301 w 4853300"/>
                          <a:gd name="connsiteY54" fmla="*/ 0 h 9631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</a:cxnLst>
                        <a:rect l="l" t="t" r="r" b="b"/>
                        <a:pathLst>
                          <a:path w="4853300" h="963150">
                            <a:moveTo>
                              <a:pt x="0" y="963151"/>
                            </a:moveTo>
                            <a:lnTo>
                              <a:pt x="0" y="938664"/>
                            </a:lnTo>
                            <a:lnTo>
                              <a:pt x="209238" y="938664"/>
                            </a:lnTo>
                            <a:lnTo>
                              <a:pt x="209238" y="901934"/>
                            </a:lnTo>
                            <a:lnTo>
                              <a:pt x="253127" y="901934"/>
                            </a:lnTo>
                            <a:lnTo>
                              <a:pt x="253127" y="864183"/>
                            </a:lnTo>
                            <a:lnTo>
                              <a:pt x="405207" y="864183"/>
                            </a:lnTo>
                            <a:lnTo>
                              <a:pt x="405207" y="833574"/>
                            </a:lnTo>
                            <a:lnTo>
                              <a:pt x="539936" y="833574"/>
                            </a:lnTo>
                            <a:lnTo>
                              <a:pt x="539936" y="794803"/>
                            </a:lnTo>
                            <a:lnTo>
                              <a:pt x="591990" y="794803"/>
                            </a:lnTo>
                            <a:lnTo>
                              <a:pt x="591990" y="763175"/>
                            </a:lnTo>
                            <a:lnTo>
                              <a:pt x="743050" y="763175"/>
                            </a:lnTo>
                            <a:lnTo>
                              <a:pt x="743050" y="727465"/>
                            </a:lnTo>
                            <a:lnTo>
                              <a:pt x="903296" y="727465"/>
                            </a:lnTo>
                            <a:lnTo>
                              <a:pt x="903296" y="692775"/>
                            </a:lnTo>
                            <a:lnTo>
                              <a:pt x="1066604" y="692775"/>
                            </a:lnTo>
                            <a:lnTo>
                              <a:pt x="1066604" y="655024"/>
                            </a:lnTo>
                            <a:lnTo>
                              <a:pt x="1125803" y="655024"/>
                            </a:lnTo>
                            <a:lnTo>
                              <a:pt x="1125803" y="616253"/>
                            </a:lnTo>
                            <a:lnTo>
                              <a:pt x="1148257" y="616253"/>
                            </a:lnTo>
                            <a:lnTo>
                              <a:pt x="1148257" y="588706"/>
                            </a:lnTo>
                            <a:lnTo>
                              <a:pt x="1547341" y="588706"/>
                            </a:lnTo>
                            <a:lnTo>
                              <a:pt x="1547341" y="549935"/>
                            </a:lnTo>
                            <a:lnTo>
                              <a:pt x="1659615" y="549935"/>
                            </a:lnTo>
                            <a:lnTo>
                              <a:pt x="1659615" y="518306"/>
                            </a:lnTo>
                            <a:lnTo>
                              <a:pt x="1679007" y="518306"/>
                            </a:lnTo>
                            <a:lnTo>
                              <a:pt x="1679007" y="477494"/>
                            </a:lnTo>
                            <a:lnTo>
                              <a:pt x="1775971" y="477494"/>
                            </a:lnTo>
                            <a:lnTo>
                              <a:pt x="1775971" y="445865"/>
                            </a:lnTo>
                            <a:lnTo>
                              <a:pt x="1935196" y="445865"/>
                            </a:lnTo>
                            <a:lnTo>
                              <a:pt x="1935196" y="410155"/>
                            </a:lnTo>
                            <a:lnTo>
                              <a:pt x="2285287" y="410155"/>
                            </a:lnTo>
                            <a:lnTo>
                              <a:pt x="2285287" y="372405"/>
                            </a:lnTo>
                            <a:lnTo>
                              <a:pt x="2492484" y="372405"/>
                            </a:lnTo>
                            <a:lnTo>
                              <a:pt x="2492484" y="339756"/>
                            </a:lnTo>
                            <a:lnTo>
                              <a:pt x="3082433" y="339756"/>
                            </a:lnTo>
                            <a:lnTo>
                              <a:pt x="3082433" y="305066"/>
                            </a:lnTo>
                            <a:lnTo>
                              <a:pt x="3489682" y="305066"/>
                            </a:lnTo>
                            <a:lnTo>
                              <a:pt x="3489682" y="265275"/>
                            </a:lnTo>
                            <a:lnTo>
                              <a:pt x="3563170" y="265275"/>
                            </a:lnTo>
                            <a:lnTo>
                              <a:pt x="3563170" y="232625"/>
                            </a:lnTo>
                            <a:lnTo>
                              <a:pt x="3613183" y="232625"/>
                            </a:lnTo>
                            <a:lnTo>
                              <a:pt x="3613183" y="192834"/>
                            </a:lnTo>
                            <a:lnTo>
                              <a:pt x="3724436" y="192834"/>
                            </a:lnTo>
                            <a:lnTo>
                              <a:pt x="3724436" y="157124"/>
                            </a:lnTo>
                            <a:lnTo>
                              <a:pt x="3992874" y="157124"/>
                            </a:lnTo>
                            <a:lnTo>
                              <a:pt x="3992874" y="118353"/>
                            </a:lnTo>
                            <a:lnTo>
                              <a:pt x="4033701" y="118353"/>
                            </a:lnTo>
                            <a:lnTo>
                              <a:pt x="4033701" y="84684"/>
                            </a:lnTo>
                            <a:lnTo>
                              <a:pt x="4355213" y="84684"/>
                            </a:lnTo>
                            <a:lnTo>
                              <a:pt x="4355213" y="38771"/>
                            </a:lnTo>
                            <a:lnTo>
                              <a:pt x="4466466" y="38771"/>
                            </a:lnTo>
                            <a:lnTo>
                              <a:pt x="4466466" y="0"/>
                            </a:lnTo>
                            <a:lnTo>
                              <a:pt x="4853301" y="0"/>
                            </a:lnTo>
                          </a:path>
                        </a:pathLst>
                      </a:custGeom>
                      <a:noFill/>
                      <a:ln w="17145" cap="rnd">
                        <a:solidFill>
                          <a:srgbClr val="4A72B8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03" name="Graphic 65">
                      <a:extLst>
                        <a:ext uri="{FF2B5EF4-FFF2-40B4-BE49-F238E27FC236}">
                          <a16:creationId xmlns:a16="http://schemas.microsoft.com/office/drawing/2014/main" id="{09DCBCF7-08D2-2E59-C2E3-56A15AAF4E9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81432" y="2533395"/>
                      <a:ext cx="4907396" cy="1153944"/>
                      <a:chOff x="881432" y="2533395"/>
                      <a:chExt cx="4907396" cy="1153944"/>
                    </a:xfrm>
                    <a:noFill/>
                  </p:grpSpPr>
                  <p:sp>
                    <p:nvSpPr>
                      <p:cNvPr id="204" name="Freeform 203">
                        <a:extLst>
                          <a:ext uri="{FF2B5EF4-FFF2-40B4-BE49-F238E27FC236}">
                            <a16:creationId xmlns:a16="http://schemas.microsoft.com/office/drawing/2014/main" id="{4856FA6F-0001-1F82-650A-E47D416748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1032" y="2562984"/>
                        <a:ext cx="4849218" cy="1089666"/>
                      </a:xfrm>
                      <a:custGeom>
                        <a:avLst/>
                        <a:gdLst>
                          <a:gd name="connsiteX0" fmla="*/ 0 w 4849218"/>
                          <a:gd name="connsiteY0" fmla="*/ 1089666 h 1089666"/>
                          <a:gd name="connsiteX1" fmla="*/ 0 w 4849218"/>
                          <a:gd name="connsiteY1" fmla="*/ 1068241 h 1089666"/>
                          <a:gd name="connsiteX2" fmla="*/ 73488 w 4849218"/>
                          <a:gd name="connsiteY2" fmla="*/ 1068241 h 1089666"/>
                          <a:gd name="connsiteX3" fmla="*/ 73488 w 4849218"/>
                          <a:gd name="connsiteY3" fmla="*/ 1048855 h 1089666"/>
                          <a:gd name="connsiteX4" fmla="*/ 81654 w 4849218"/>
                          <a:gd name="connsiteY4" fmla="*/ 1048855 h 1089666"/>
                          <a:gd name="connsiteX5" fmla="*/ 81654 w 4849218"/>
                          <a:gd name="connsiteY5" fmla="*/ 1034571 h 1089666"/>
                          <a:gd name="connsiteX6" fmla="*/ 90840 w 4849218"/>
                          <a:gd name="connsiteY6" fmla="*/ 1034571 h 1089666"/>
                          <a:gd name="connsiteX7" fmla="*/ 90840 w 4849218"/>
                          <a:gd name="connsiteY7" fmla="*/ 1018246 h 1089666"/>
                          <a:gd name="connsiteX8" fmla="*/ 109212 w 4849218"/>
                          <a:gd name="connsiteY8" fmla="*/ 1018246 h 1089666"/>
                          <a:gd name="connsiteX9" fmla="*/ 109212 w 4849218"/>
                          <a:gd name="connsiteY9" fmla="*/ 1003962 h 1089666"/>
                          <a:gd name="connsiteX10" fmla="*/ 124522 w 4849218"/>
                          <a:gd name="connsiteY10" fmla="*/ 1003962 h 1089666"/>
                          <a:gd name="connsiteX11" fmla="*/ 124522 w 4849218"/>
                          <a:gd name="connsiteY11" fmla="*/ 967232 h 1089666"/>
                          <a:gd name="connsiteX12" fmla="*/ 139832 w 4849218"/>
                          <a:gd name="connsiteY12" fmla="*/ 967232 h 1089666"/>
                          <a:gd name="connsiteX13" fmla="*/ 139832 w 4849218"/>
                          <a:gd name="connsiteY13" fmla="*/ 953968 h 1089666"/>
                          <a:gd name="connsiteX14" fmla="*/ 150039 w 4849218"/>
                          <a:gd name="connsiteY14" fmla="*/ 953968 h 1089666"/>
                          <a:gd name="connsiteX15" fmla="*/ 150039 w 4849218"/>
                          <a:gd name="connsiteY15" fmla="*/ 932542 h 1089666"/>
                          <a:gd name="connsiteX16" fmla="*/ 158204 w 4849218"/>
                          <a:gd name="connsiteY16" fmla="*/ 932542 h 1089666"/>
                          <a:gd name="connsiteX17" fmla="*/ 158204 w 4849218"/>
                          <a:gd name="connsiteY17" fmla="*/ 903974 h 1089666"/>
                          <a:gd name="connsiteX18" fmla="*/ 181680 w 4849218"/>
                          <a:gd name="connsiteY18" fmla="*/ 903974 h 1089666"/>
                          <a:gd name="connsiteX19" fmla="*/ 181680 w 4849218"/>
                          <a:gd name="connsiteY19" fmla="*/ 885609 h 1089666"/>
                          <a:gd name="connsiteX20" fmla="*/ 193928 w 4849218"/>
                          <a:gd name="connsiteY20" fmla="*/ 885609 h 1089666"/>
                          <a:gd name="connsiteX21" fmla="*/ 193928 w 4849218"/>
                          <a:gd name="connsiteY21" fmla="*/ 852960 h 1089666"/>
                          <a:gd name="connsiteX22" fmla="*/ 207197 w 4849218"/>
                          <a:gd name="connsiteY22" fmla="*/ 852960 h 1089666"/>
                          <a:gd name="connsiteX23" fmla="*/ 207197 w 4849218"/>
                          <a:gd name="connsiteY23" fmla="*/ 843777 h 1089666"/>
                          <a:gd name="connsiteX24" fmla="*/ 258230 w 4849218"/>
                          <a:gd name="connsiteY24" fmla="*/ 843777 h 1089666"/>
                          <a:gd name="connsiteX25" fmla="*/ 258230 w 4849218"/>
                          <a:gd name="connsiteY25" fmla="*/ 826432 h 1089666"/>
                          <a:gd name="connsiteX26" fmla="*/ 297016 w 4849218"/>
                          <a:gd name="connsiteY26" fmla="*/ 826432 h 1089666"/>
                          <a:gd name="connsiteX27" fmla="*/ 297016 w 4849218"/>
                          <a:gd name="connsiteY27" fmla="*/ 790722 h 1089666"/>
                          <a:gd name="connsiteX28" fmla="*/ 326615 w 4849218"/>
                          <a:gd name="connsiteY28" fmla="*/ 790722 h 1089666"/>
                          <a:gd name="connsiteX29" fmla="*/ 326615 w 4849218"/>
                          <a:gd name="connsiteY29" fmla="*/ 757053 h 1089666"/>
                          <a:gd name="connsiteX30" fmla="*/ 367442 w 4849218"/>
                          <a:gd name="connsiteY30" fmla="*/ 757053 h 1089666"/>
                          <a:gd name="connsiteX31" fmla="*/ 367442 w 4849218"/>
                          <a:gd name="connsiteY31" fmla="*/ 718282 h 1089666"/>
                          <a:gd name="connsiteX32" fmla="*/ 415414 w 4849218"/>
                          <a:gd name="connsiteY32" fmla="*/ 718282 h 1089666"/>
                          <a:gd name="connsiteX33" fmla="*/ 415414 w 4849218"/>
                          <a:gd name="connsiteY33" fmla="*/ 706039 h 1089666"/>
                          <a:gd name="connsiteX34" fmla="*/ 455220 w 4849218"/>
                          <a:gd name="connsiteY34" fmla="*/ 706039 h 1089666"/>
                          <a:gd name="connsiteX35" fmla="*/ 455220 w 4849218"/>
                          <a:gd name="connsiteY35" fmla="*/ 691755 h 1089666"/>
                          <a:gd name="connsiteX36" fmla="*/ 518502 w 4849218"/>
                          <a:gd name="connsiteY36" fmla="*/ 691755 h 1089666"/>
                          <a:gd name="connsiteX37" fmla="*/ 518502 w 4849218"/>
                          <a:gd name="connsiteY37" fmla="*/ 677471 h 1089666"/>
                          <a:gd name="connsiteX38" fmla="*/ 532791 w 4849218"/>
                          <a:gd name="connsiteY38" fmla="*/ 677471 h 1089666"/>
                          <a:gd name="connsiteX39" fmla="*/ 532791 w 4849218"/>
                          <a:gd name="connsiteY39" fmla="*/ 654004 h 1089666"/>
                          <a:gd name="connsiteX40" fmla="*/ 557288 w 4849218"/>
                          <a:gd name="connsiteY40" fmla="*/ 654004 h 1089666"/>
                          <a:gd name="connsiteX41" fmla="*/ 557288 w 4849218"/>
                          <a:gd name="connsiteY41" fmla="*/ 627476 h 1089666"/>
                          <a:gd name="connsiteX42" fmla="*/ 634859 w 4849218"/>
                          <a:gd name="connsiteY42" fmla="*/ 627476 h 1089666"/>
                          <a:gd name="connsiteX43" fmla="*/ 634859 w 4849218"/>
                          <a:gd name="connsiteY43" fmla="*/ 607071 h 1089666"/>
                          <a:gd name="connsiteX44" fmla="*/ 659355 w 4849218"/>
                          <a:gd name="connsiteY44" fmla="*/ 607071 h 1089666"/>
                          <a:gd name="connsiteX45" fmla="*/ 659355 w 4849218"/>
                          <a:gd name="connsiteY45" fmla="*/ 576462 h 1089666"/>
                          <a:gd name="connsiteX46" fmla="*/ 703244 w 4849218"/>
                          <a:gd name="connsiteY46" fmla="*/ 576462 h 1089666"/>
                          <a:gd name="connsiteX47" fmla="*/ 703244 w 4849218"/>
                          <a:gd name="connsiteY47" fmla="*/ 557077 h 1089666"/>
                          <a:gd name="connsiteX48" fmla="*/ 726719 w 4849218"/>
                          <a:gd name="connsiteY48" fmla="*/ 557077 h 1089666"/>
                          <a:gd name="connsiteX49" fmla="*/ 726719 w 4849218"/>
                          <a:gd name="connsiteY49" fmla="*/ 541772 h 1089666"/>
                          <a:gd name="connsiteX50" fmla="*/ 825725 w 4849218"/>
                          <a:gd name="connsiteY50" fmla="*/ 541772 h 1089666"/>
                          <a:gd name="connsiteX51" fmla="*/ 825725 w 4849218"/>
                          <a:gd name="connsiteY51" fmla="*/ 524428 h 1089666"/>
                          <a:gd name="connsiteX52" fmla="*/ 917585 w 4849218"/>
                          <a:gd name="connsiteY52" fmla="*/ 524428 h 1089666"/>
                          <a:gd name="connsiteX53" fmla="*/ 917585 w 4849218"/>
                          <a:gd name="connsiteY53" fmla="*/ 493819 h 1089666"/>
                          <a:gd name="connsiteX54" fmla="*/ 1064562 w 4849218"/>
                          <a:gd name="connsiteY54" fmla="*/ 493819 h 1089666"/>
                          <a:gd name="connsiteX55" fmla="*/ 1064562 w 4849218"/>
                          <a:gd name="connsiteY55" fmla="*/ 463210 h 1089666"/>
                          <a:gd name="connsiteX56" fmla="*/ 1199291 w 4849218"/>
                          <a:gd name="connsiteY56" fmla="*/ 463210 h 1089666"/>
                          <a:gd name="connsiteX57" fmla="*/ 1199291 w 4849218"/>
                          <a:gd name="connsiteY57" fmla="*/ 439744 h 1089666"/>
                          <a:gd name="connsiteX58" fmla="*/ 1252366 w 4849218"/>
                          <a:gd name="connsiteY58" fmla="*/ 439744 h 1089666"/>
                          <a:gd name="connsiteX59" fmla="*/ 1252366 w 4849218"/>
                          <a:gd name="connsiteY59" fmla="*/ 423419 h 1089666"/>
                          <a:gd name="connsiteX60" fmla="*/ 1301358 w 4849218"/>
                          <a:gd name="connsiteY60" fmla="*/ 423419 h 1089666"/>
                          <a:gd name="connsiteX61" fmla="*/ 1301358 w 4849218"/>
                          <a:gd name="connsiteY61" fmla="*/ 412196 h 1089666"/>
                          <a:gd name="connsiteX62" fmla="*/ 1410570 w 4849218"/>
                          <a:gd name="connsiteY62" fmla="*/ 412196 h 1089666"/>
                          <a:gd name="connsiteX63" fmla="*/ 1410570 w 4849218"/>
                          <a:gd name="connsiteY63" fmla="*/ 393831 h 1089666"/>
                          <a:gd name="connsiteX64" fmla="*/ 1486100 w 4849218"/>
                          <a:gd name="connsiteY64" fmla="*/ 393831 h 1089666"/>
                          <a:gd name="connsiteX65" fmla="*/ 1486100 w 4849218"/>
                          <a:gd name="connsiteY65" fmla="*/ 380567 h 1089666"/>
                          <a:gd name="connsiteX66" fmla="*/ 1508555 w 4849218"/>
                          <a:gd name="connsiteY66" fmla="*/ 380567 h 1089666"/>
                          <a:gd name="connsiteX67" fmla="*/ 1508555 w 4849218"/>
                          <a:gd name="connsiteY67" fmla="*/ 362202 h 1089666"/>
                          <a:gd name="connsiteX68" fmla="*/ 1711669 w 4849218"/>
                          <a:gd name="connsiteY68" fmla="*/ 362202 h 1089666"/>
                          <a:gd name="connsiteX69" fmla="*/ 1711669 w 4849218"/>
                          <a:gd name="connsiteY69" fmla="*/ 342816 h 1089666"/>
                          <a:gd name="connsiteX70" fmla="*/ 1805571 w 4849218"/>
                          <a:gd name="connsiteY70" fmla="*/ 342816 h 1089666"/>
                          <a:gd name="connsiteX71" fmla="*/ 1805571 w 4849218"/>
                          <a:gd name="connsiteY71" fmla="*/ 331593 h 1089666"/>
                          <a:gd name="connsiteX72" fmla="*/ 1817819 w 4849218"/>
                          <a:gd name="connsiteY72" fmla="*/ 331593 h 1089666"/>
                          <a:gd name="connsiteX73" fmla="*/ 1817819 w 4849218"/>
                          <a:gd name="connsiteY73" fmla="*/ 312208 h 1089666"/>
                          <a:gd name="connsiteX74" fmla="*/ 1912741 w 4849218"/>
                          <a:gd name="connsiteY74" fmla="*/ 312208 h 1089666"/>
                          <a:gd name="connsiteX75" fmla="*/ 1912741 w 4849218"/>
                          <a:gd name="connsiteY75" fmla="*/ 294863 h 1089666"/>
                          <a:gd name="connsiteX76" fmla="*/ 1973982 w 4849218"/>
                          <a:gd name="connsiteY76" fmla="*/ 294863 h 1089666"/>
                          <a:gd name="connsiteX77" fmla="*/ 1973982 w 4849218"/>
                          <a:gd name="connsiteY77" fmla="*/ 259153 h 1089666"/>
                          <a:gd name="connsiteX78" fmla="*/ 1995416 w 4849218"/>
                          <a:gd name="connsiteY78" fmla="*/ 259153 h 1089666"/>
                          <a:gd name="connsiteX79" fmla="*/ 1995416 w 4849218"/>
                          <a:gd name="connsiteY79" fmla="*/ 239767 h 1089666"/>
                          <a:gd name="connsiteX80" fmla="*/ 2008685 w 4849218"/>
                          <a:gd name="connsiteY80" fmla="*/ 239767 h 1089666"/>
                          <a:gd name="connsiteX81" fmla="*/ 2008685 w 4849218"/>
                          <a:gd name="connsiteY81" fmla="*/ 224463 h 1089666"/>
                          <a:gd name="connsiteX82" fmla="*/ 2038284 w 4849218"/>
                          <a:gd name="connsiteY82" fmla="*/ 224463 h 1089666"/>
                          <a:gd name="connsiteX83" fmla="*/ 2038284 w 4849218"/>
                          <a:gd name="connsiteY83" fmla="*/ 206098 h 1089666"/>
                          <a:gd name="connsiteX84" fmla="*/ 2103608 w 4849218"/>
                          <a:gd name="connsiteY84" fmla="*/ 206098 h 1089666"/>
                          <a:gd name="connsiteX85" fmla="*/ 2103608 w 4849218"/>
                          <a:gd name="connsiteY85" fmla="*/ 191814 h 1089666"/>
                          <a:gd name="connsiteX86" fmla="*/ 2183220 w 4849218"/>
                          <a:gd name="connsiteY86" fmla="*/ 191814 h 1089666"/>
                          <a:gd name="connsiteX87" fmla="*/ 2183220 w 4849218"/>
                          <a:gd name="connsiteY87" fmla="*/ 170388 h 1089666"/>
                          <a:gd name="connsiteX88" fmla="*/ 2423078 w 4849218"/>
                          <a:gd name="connsiteY88" fmla="*/ 170388 h 1089666"/>
                          <a:gd name="connsiteX89" fmla="*/ 2423078 w 4849218"/>
                          <a:gd name="connsiteY89" fmla="*/ 139779 h 1089666"/>
                          <a:gd name="connsiteX90" fmla="*/ 2692536 w 4849218"/>
                          <a:gd name="connsiteY90" fmla="*/ 139779 h 1089666"/>
                          <a:gd name="connsiteX91" fmla="*/ 2692536 w 4849218"/>
                          <a:gd name="connsiteY91" fmla="*/ 122434 h 1089666"/>
                          <a:gd name="connsiteX92" fmla="*/ 3213079 w 4849218"/>
                          <a:gd name="connsiteY92" fmla="*/ 122434 h 1089666"/>
                          <a:gd name="connsiteX93" fmla="*/ 3213079 w 4849218"/>
                          <a:gd name="connsiteY93" fmla="*/ 107130 h 1089666"/>
                          <a:gd name="connsiteX94" fmla="*/ 3419255 w 4849218"/>
                          <a:gd name="connsiteY94" fmla="*/ 107130 h 1089666"/>
                          <a:gd name="connsiteX95" fmla="*/ 3419255 w 4849218"/>
                          <a:gd name="connsiteY95" fmla="*/ 87745 h 1089666"/>
                          <a:gd name="connsiteX96" fmla="*/ 3503971 w 4849218"/>
                          <a:gd name="connsiteY96" fmla="*/ 87745 h 1089666"/>
                          <a:gd name="connsiteX97" fmla="*/ 3503971 w 4849218"/>
                          <a:gd name="connsiteY97" fmla="*/ 69379 h 1089666"/>
                          <a:gd name="connsiteX98" fmla="*/ 3524384 w 4849218"/>
                          <a:gd name="connsiteY98" fmla="*/ 69379 h 1089666"/>
                          <a:gd name="connsiteX99" fmla="*/ 3524384 w 4849218"/>
                          <a:gd name="connsiteY99" fmla="*/ 56116 h 1089666"/>
                          <a:gd name="connsiteX100" fmla="*/ 3658093 w 4849218"/>
                          <a:gd name="connsiteY100" fmla="*/ 56116 h 1089666"/>
                          <a:gd name="connsiteX101" fmla="*/ 3658093 w 4849218"/>
                          <a:gd name="connsiteY101" fmla="*/ 41832 h 1089666"/>
                          <a:gd name="connsiteX102" fmla="*/ 3706064 w 4849218"/>
                          <a:gd name="connsiteY102" fmla="*/ 41832 h 1089666"/>
                          <a:gd name="connsiteX103" fmla="*/ 3706064 w 4849218"/>
                          <a:gd name="connsiteY103" fmla="*/ 19385 h 1089666"/>
                          <a:gd name="connsiteX104" fmla="*/ 4085755 w 4849218"/>
                          <a:gd name="connsiteY104" fmla="*/ 19385 h 1089666"/>
                          <a:gd name="connsiteX105" fmla="*/ 4085755 w 4849218"/>
                          <a:gd name="connsiteY105" fmla="*/ 0 h 1089666"/>
                          <a:gd name="connsiteX106" fmla="*/ 4849218 w 4849218"/>
                          <a:gd name="connsiteY106" fmla="*/ 0 h 108966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  <a:cxn ang="0">
                            <a:pos x="connsiteX56" y="connsiteY56"/>
                          </a:cxn>
                          <a:cxn ang="0">
                            <a:pos x="connsiteX57" y="connsiteY57"/>
                          </a:cxn>
                          <a:cxn ang="0">
                            <a:pos x="connsiteX58" y="connsiteY58"/>
                          </a:cxn>
                          <a:cxn ang="0">
                            <a:pos x="connsiteX59" y="connsiteY59"/>
                          </a:cxn>
                          <a:cxn ang="0">
                            <a:pos x="connsiteX60" y="connsiteY60"/>
                          </a:cxn>
                          <a:cxn ang="0">
                            <a:pos x="connsiteX61" y="connsiteY61"/>
                          </a:cxn>
                          <a:cxn ang="0">
                            <a:pos x="connsiteX62" y="connsiteY62"/>
                          </a:cxn>
                          <a:cxn ang="0">
                            <a:pos x="connsiteX63" y="connsiteY63"/>
                          </a:cxn>
                          <a:cxn ang="0">
                            <a:pos x="connsiteX64" y="connsiteY64"/>
                          </a:cxn>
                          <a:cxn ang="0">
                            <a:pos x="connsiteX65" y="connsiteY65"/>
                          </a:cxn>
                          <a:cxn ang="0">
                            <a:pos x="connsiteX66" y="connsiteY66"/>
                          </a:cxn>
                          <a:cxn ang="0">
                            <a:pos x="connsiteX67" y="connsiteY67"/>
                          </a:cxn>
                          <a:cxn ang="0">
                            <a:pos x="connsiteX68" y="connsiteY68"/>
                          </a:cxn>
                          <a:cxn ang="0">
                            <a:pos x="connsiteX69" y="connsiteY69"/>
                          </a:cxn>
                          <a:cxn ang="0">
                            <a:pos x="connsiteX70" y="connsiteY70"/>
                          </a:cxn>
                          <a:cxn ang="0">
                            <a:pos x="connsiteX71" y="connsiteY71"/>
                          </a:cxn>
                          <a:cxn ang="0">
                            <a:pos x="connsiteX72" y="connsiteY72"/>
                          </a:cxn>
                          <a:cxn ang="0">
                            <a:pos x="connsiteX73" y="connsiteY73"/>
                          </a:cxn>
                          <a:cxn ang="0">
                            <a:pos x="connsiteX74" y="connsiteY74"/>
                          </a:cxn>
                          <a:cxn ang="0">
                            <a:pos x="connsiteX75" y="connsiteY75"/>
                          </a:cxn>
                          <a:cxn ang="0">
                            <a:pos x="connsiteX76" y="connsiteY76"/>
                          </a:cxn>
                          <a:cxn ang="0">
                            <a:pos x="connsiteX77" y="connsiteY77"/>
                          </a:cxn>
                          <a:cxn ang="0">
                            <a:pos x="connsiteX78" y="connsiteY78"/>
                          </a:cxn>
                          <a:cxn ang="0">
                            <a:pos x="connsiteX79" y="connsiteY79"/>
                          </a:cxn>
                          <a:cxn ang="0">
                            <a:pos x="connsiteX80" y="connsiteY80"/>
                          </a:cxn>
                          <a:cxn ang="0">
                            <a:pos x="connsiteX81" y="connsiteY81"/>
                          </a:cxn>
                          <a:cxn ang="0">
                            <a:pos x="connsiteX82" y="connsiteY82"/>
                          </a:cxn>
                          <a:cxn ang="0">
                            <a:pos x="connsiteX83" y="connsiteY83"/>
                          </a:cxn>
                          <a:cxn ang="0">
                            <a:pos x="connsiteX84" y="connsiteY84"/>
                          </a:cxn>
                          <a:cxn ang="0">
                            <a:pos x="connsiteX85" y="connsiteY85"/>
                          </a:cxn>
                          <a:cxn ang="0">
                            <a:pos x="connsiteX86" y="connsiteY86"/>
                          </a:cxn>
                          <a:cxn ang="0">
                            <a:pos x="connsiteX87" y="connsiteY87"/>
                          </a:cxn>
                          <a:cxn ang="0">
                            <a:pos x="connsiteX88" y="connsiteY88"/>
                          </a:cxn>
                          <a:cxn ang="0">
                            <a:pos x="connsiteX89" y="connsiteY89"/>
                          </a:cxn>
                          <a:cxn ang="0">
                            <a:pos x="connsiteX90" y="connsiteY90"/>
                          </a:cxn>
                          <a:cxn ang="0">
                            <a:pos x="connsiteX91" y="connsiteY91"/>
                          </a:cxn>
                          <a:cxn ang="0">
                            <a:pos x="connsiteX92" y="connsiteY92"/>
                          </a:cxn>
                          <a:cxn ang="0">
                            <a:pos x="connsiteX93" y="connsiteY93"/>
                          </a:cxn>
                          <a:cxn ang="0">
                            <a:pos x="connsiteX94" y="connsiteY94"/>
                          </a:cxn>
                          <a:cxn ang="0">
                            <a:pos x="connsiteX95" y="connsiteY95"/>
                          </a:cxn>
                          <a:cxn ang="0">
                            <a:pos x="connsiteX96" y="connsiteY96"/>
                          </a:cxn>
                          <a:cxn ang="0">
                            <a:pos x="connsiteX97" y="connsiteY97"/>
                          </a:cxn>
                          <a:cxn ang="0">
                            <a:pos x="connsiteX98" y="connsiteY98"/>
                          </a:cxn>
                          <a:cxn ang="0">
                            <a:pos x="connsiteX99" y="connsiteY99"/>
                          </a:cxn>
                          <a:cxn ang="0">
                            <a:pos x="connsiteX100" y="connsiteY100"/>
                          </a:cxn>
                          <a:cxn ang="0">
                            <a:pos x="connsiteX101" y="connsiteY101"/>
                          </a:cxn>
                          <a:cxn ang="0">
                            <a:pos x="connsiteX102" y="connsiteY102"/>
                          </a:cxn>
                          <a:cxn ang="0">
                            <a:pos x="connsiteX103" y="connsiteY103"/>
                          </a:cxn>
                          <a:cxn ang="0">
                            <a:pos x="connsiteX104" y="connsiteY104"/>
                          </a:cxn>
                          <a:cxn ang="0">
                            <a:pos x="connsiteX105" y="connsiteY105"/>
                          </a:cxn>
                          <a:cxn ang="0">
                            <a:pos x="connsiteX106" y="connsiteY106"/>
                          </a:cxn>
                        </a:cxnLst>
                        <a:rect l="l" t="t" r="r" b="b"/>
                        <a:pathLst>
                          <a:path w="4849218" h="1089666">
                            <a:moveTo>
                              <a:pt x="0" y="1089666"/>
                            </a:moveTo>
                            <a:lnTo>
                              <a:pt x="0" y="1068241"/>
                            </a:lnTo>
                            <a:lnTo>
                              <a:pt x="73488" y="1068241"/>
                            </a:lnTo>
                            <a:lnTo>
                              <a:pt x="73488" y="1048855"/>
                            </a:lnTo>
                            <a:lnTo>
                              <a:pt x="81654" y="1048855"/>
                            </a:lnTo>
                            <a:lnTo>
                              <a:pt x="81654" y="1034571"/>
                            </a:lnTo>
                            <a:lnTo>
                              <a:pt x="90840" y="1034571"/>
                            </a:lnTo>
                            <a:lnTo>
                              <a:pt x="90840" y="1018246"/>
                            </a:lnTo>
                            <a:lnTo>
                              <a:pt x="109212" y="1018246"/>
                            </a:lnTo>
                            <a:lnTo>
                              <a:pt x="109212" y="1003962"/>
                            </a:lnTo>
                            <a:lnTo>
                              <a:pt x="124522" y="1003962"/>
                            </a:lnTo>
                            <a:lnTo>
                              <a:pt x="124522" y="967232"/>
                            </a:lnTo>
                            <a:lnTo>
                              <a:pt x="139832" y="967232"/>
                            </a:lnTo>
                            <a:lnTo>
                              <a:pt x="139832" y="953968"/>
                            </a:lnTo>
                            <a:lnTo>
                              <a:pt x="150039" y="953968"/>
                            </a:lnTo>
                            <a:lnTo>
                              <a:pt x="150039" y="932542"/>
                            </a:lnTo>
                            <a:lnTo>
                              <a:pt x="158204" y="932542"/>
                            </a:lnTo>
                            <a:lnTo>
                              <a:pt x="158204" y="903974"/>
                            </a:lnTo>
                            <a:lnTo>
                              <a:pt x="181680" y="903974"/>
                            </a:lnTo>
                            <a:lnTo>
                              <a:pt x="181680" y="885609"/>
                            </a:lnTo>
                            <a:lnTo>
                              <a:pt x="193928" y="885609"/>
                            </a:lnTo>
                            <a:lnTo>
                              <a:pt x="193928" y="852960"/>
                            </a:lnTo>
                            <a:lnTo>
                              <a:pt x="207197" y="852960"/>
                            </a:lnTo>
                            <a:lnTo>
                              <a:pt x="207197" y="843777"/>
                            </a:lnTo>
                            <a:lnTo>
                              <a:pt x="258230" y="843777"/>
                            </a:lnTo>
                            <a:lnTo>
                              <a:pt x="258230" y="826432"/>
                            </a:lnTo>
                            <a:lnTo>
                              <a:pt x="297016" y="826432"/>
                            </a:lnTo>
                            <a:lnTo>
                              <a:pt x="297016" y="790722"/>
                            </a:lnTo>
                            <a:lnTo>
                              <a:pt x="326615" y="790722"/>
                            </a:lnTo>
                            <a:lnTo>
                              <a:pt x="326615" y="757053"/>
                            </a:lnTo>
                            <a:lnTo>
                              <a:pt x="367442" y="757053"/>
                            </a:lnTo>
                            <a:lnTo>
                              <a:pt x="367442" y="718282"/>
                            </a:lnTo>
                            <a:lnTo>
                              <a:pt x="415414" y="718282"/>
                            </a:lnTo>
                            <a:lnTo>
                              <a:pt x="415414" y="706039"/>
                            </a:lnTo>
                            <a:lnTo>
                              <a:pt x="455220" y="706039"/>
                            </a:lnTo>
                            <a:lnTo>
                              <a:pt x="455220" y="691755"/>
                            </a:lnTo>
                            <a:lnTo>
                              <a:pt x="518502" y="691755"/>
                            </a:lnTo>
                            <a:lnTo>
                              <a:pt x="518502" y="677471"/>
                            </a:lnTo>
                            <a:lnTo>
                              <a:pt x="532791" y="677471"/>
                            </a:lnTo>
                            <a:lnTo>
                              <a:pt x="532791" y="654004"/>
                            </a:lnTo>
                            <a:lnTo>
                              <a:pt x="557288" y="654004"/>
                            </a:lnTo>
                            <a:lnTo>
                              <a:pt x="557288" y="627476"/>
                            </a:lnTo>
                            <a:lnTo>
                              <a:pt x="634859" y="627476"/>
                            </a:lnTo>
                            <a:lnTo>
                              <a:pt x="634859" y="607071"/>
                            </a:lnTo>
                            <a:lnTo>
                              <a:pt x="659355" y="607071"/>
                            </a:lnTo>
                            <a:lnTo>
                              <a:pt x="659355" y="576462"/>
                            </a:lnTo>
                            <a:lnTo>
                              <a:pt x="703244" y="576462"/>
                            </a:lnTo>
                            <a:lnTo>
                              <a:pt x="703244" y="557077"/>
                            </a:lnTo>
                            <a:lnTo>
                              <a:pt x="726719" y="557077"/>
                            </a:lnTo>
                            <a:lnTo>
                              <a:pt x="726719" y="541772"/>
                            </a:lnTo>
                            <a:lnTo>
                              <a:pt x="825725" y="541772"/>
                            </a:lnTo>
                            <a:lnTo>
                              <a:pt x="825725" y="524428"/>
                            </a:lnTo>
                            <a:lnTo>
                              <a:pt x="917585" y="524428"/>
                            </a:lnTo>
                            <a:lnTo>
                              <a:pt x="917585" y="493819"/>
                            </a:lnTo>
                            <a:lnTo>
                              <a:pt x="1064562" y="493819"/>
                            </a:lnTo>
                            <a:lnTo>
                              <a:pt x="1064562" y="463210"/>
                            </a:lnTo>
                            <a:lnTo>
                              <a:pt x="1199291" y="463210"/>
                            </a:lnTo>
                            <a:lnTo>
                              <a:pt x="1199291" y="439744"/>
                            </a:lnTo>
                            <a:lnTo>
                              <a:pt x="1252366" y="439744"/>
                            </a:lnTo>
                            <a:lnTo>
                              <a:pt x="1252366" y="423419"/>
                            </a:lnTo>
                            <a:lnTo>
                              <a:pt x="1301358" y="423419"/>
                            </a:lnTo>
                            <a:lnTo>
                              <a:pt x="1301358" y="412196"/>
                            </a:lnTo>
                            <a:lnTo>
                              <a:pt x="1410570" y="412196"/>
                            </a:lnTo>
                            <a:lnTo>
                              <a:pt x="1410570" y="393831"/>
                            </a:lnTo>
                            <a:lnTo>
                              <a:pt x="1486100" y="393831"/>
                            </a:lnTo>
                            <a:lnTo>
                              <a:pt x="1486100" y="380567"/>
                            </a:lnTo>
                            <a:lnTo>
                              <a:pt x="1508555" y="380567"/>
                            </a:lnTo>
                            <a:lnTo>
                              <a:pt x="1508555" y="362202"/>
                            </a:lnTo>
                            <a:lnTo>
                              <a:pt x="1711669" y="362202"/>
                            </a:lnTo>
                            <a:lnTo>
                              <a:pt x="1711669" y="342816"/>
                            </a:lnTo>
                            <a:lnTo>
                              <a:pt x="1805571" y="342816"/>
                            </a:lnTo>
                            <a:lnTo>
                              <a:pt x="1805571" y="331593"/>
                            </a:lnTo>
                            <a:lnTo>
                              <a:pt x="1817819" y="331593"/>
                            </a:lnTo>
                            <a:lnTo>
                              <a:pt x="1817819" y="312208"/>
                            </a:lnTo>
                            <a:lnTo>
                              <a:pt x="1912741" y="312208"/>
                            </a:lnTo>
                            <a:lnTo>
                              <a:pt x="1912741" y="294863"/>
                            </a:lnTo>
                            <a:lnTo>
                              <a:pt x="1973982" y="294863"/>
                            </a:lnTo>
                            <a:lnTo>
                              <a:pt x="1973982" y="259153"/>
                            </a:lnTo>
                            <a:lnTo>
                              <a:pt x="1995416" y="259153"/>
                            </a:lnTo>
                            <a:lnTo>
                              <a:pt x="1995416" y="239767"/>
                            </a:lnTo>
                            <a:lnTo>
                              <a:pt x="2008685" y="239767"/>
                            </a:lnTo>
                            <a:lnTo>
                              <a:pt x="2008685" y="224463"/>
                            </a:lnTo>
                            <a:lnTo>
                              <a:pt x="2038284" y="224463"/>
                            </a:lnTo>
                            <a:lnTo>
                              <a:pt x="2038284" y="206098"/>
                            </a:lnTo>
                            <a:lnTo>
                              <a:pt x="2103608" y="206098"/>
                            </a:lnTo>
                            <a:lnTo>
                              <a:pt x="2103608" y="191814"/>
                            </a:lnTo>
                            <a:lnTo>
                              <a:pt x="2183220" y="191814"/>
                            </a:lnTo>
                            <a:lnTo>
                              <a:pt x="2183220" y="170388"/>
                            </a:lnTo>
                            <a:lnTo>
                              <a:pt x="2423078" y="170388"/>
                            </a:lnTo>
                            <a:lnTo>
                              <a:pt x="2423078" y="139779"/>
                            </a:lnTo>
                            <a:lnTo>
                              <a:pt x="2692536" y="139779"/>
                            </a:lnTo>
                            <a:lnTo>
                              <a:pt x="2692536" y="122434"/>
                            </a:lnTo>
                            <a:lnTo>
                              <a:pt x="3213079" y="122434"/>
                            </a:lnTo>
                            <a:lnTo>
                              <a:pt x="3213079" y="107130"/>
                            </a:lnTo>
                            <a:lnTo>
                              <a:pt x="3419255" y="107130"/>
                            </a:lnTo>
                            <a:lnTo>
                              <a:pt x="3419255" y="87745"/>
                            </a:lnTo>
                            <a:lnTo>
                              <a:pt x="3503971" y="87745"/>
                            </a:lnTo>
                            <a:lnTo>
                              <a:pt x="3503971" y="69379"/>
                            </a:lnTo>
                            <a:lnTo>
                              <a:pt x="3524384" y="69379"/>
                            </a:lnTo>
                            <a:lnTo>
                              <a:pt x="3524384" y="56116"/>
                            </a:lnTo>
                            <a:lnTo>
                              <a:pt x="3658093" y="56116"/>
                            </a:lnTo>
                            <a:lnTo>
                              <a:pt x="3658093" y="41832"/>
                            </a:lnTo>
                            <a:lnTo>
                              <a:pt x="3706064" y="41832"/>
                            </a:lnTo>
                            <a:lnTo>
                              <a:pt x="3706064" y="19385"/>
                            </a:lnTo>
                            <a:lnTo>
                              <a:pt x="4085755" y="19385"/>
                            </a:lnTo>
                            <a:lnTo>
                              <a:pt x="4085755" y="0"/>
                            </a:lnTo>
                            <a:lnTo>
                              <a:pt x="4849218" y="0"/>
                            </a:lnTo>
                          </a:path>
                        </a:pathLst>
                      </a:custGeom>
                      <a:noFill/>
                      <a:ln w="17145" cap="rnd">
                        <a:solidFill>
                          <a:srgbClr val="55833B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205" name="Graphic 65">
                        <a:extLst>
                          <a:ext uri="{FF2B5EF4-FFF2-40B4-BE49-F238E27FC236}">
                            <a16:creationId xmlns:a16="http://schemas.microsoft.com/office/drawing/2014/main" id="{C1E10C2A-CE0A-DA8C-01C3-03162ED0574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81432" y="3630204"/>
                        <a:ext cx="57157" cy="57136"/>
                        <a:chOff x="881432" y="3630204"/>
                        <a:chExt cx="57157" cy="57136"/>
                      </a:xfrm>
                    </p:grpSpPr>
                    <p:sp>
                      <p:nvSpPr>
                        <p:cNvPr id="206" name="Freeform 205">
                          <a:extLst>
                            <a:ext uri="{FF2B5EF4-FFF2-40B4-BE49-F238E27FC236}">
                              <a16:creationId xmlns:a16="http://schemas.microsoft.com/office/drawing/2014/main" id="{C6EECAB2-E213-9B9B-33D3-D6DC61EF1F0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81432" y="3658772"/>
                          <a:ext cx="57157" cy="10202"/>
                        </a:xfrm>
                        <a:custGeom>
                          <a:avLst/>
                          <a:gdLst>
                            <a:gd name="connsiteX0" fmla="*/ 0 w 57157"/>
                            <a:gd name="connsiteY0" fmla="*/ 0 h 10202"/>
                            <a:gd name="connsiteX1" fmla="*/ 57158 w 57157"/>
                            <a:gd name="connsiteY1" fmla="*/ 0 h 1020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57157" h="10202">
                              <a:moveTo>
                                <a:pt x="0" y="0"/>
                              </a:moveTo>
                              <a:lnTo>
                                <a:pt x="57158" y="0"/>
                              </a:lnTo>
                            </a:path>
                          </a:pathLst>
                        </a:custGeom>
                        <a:ln w="17145" cap="rnd">
                          <a:solidFill>
                            <a:srgbClr val="55833B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07" name="Freeform 206">
                          <a:extLst>
                            <a:ext uri="{FF2B5EF4-FFF2-40B4-BE49-F238E27FC236}">
                              <a16:creationId xmlns:a16="http://schemas.microsoft.com/office/drawing/2014/main" id="{4EAA1F44-5BBC-F996-B505-AA8DFFF1DB6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10011" y="3630204"/>
                          <a:ext cx="10206" cy="57136"/>
                        </a:xfrm>
                        <a:custGeom>
                          <a:avLst/>
                          <a:gdLst>
                            <a:gd name="connsiteX0" fmla="*/ 0 w 10206"/>
                            <a:gd name="connsiteY0" fmla="*/ 57136 h 57136"/>
                            <a:gd name="connsiteX1" fmla="*/ 0 w 10206"/>
                            <a:gd name="connsiteY1" fmla="*/ 0 h 5713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10206" h="57136">
                              <a:moveTo>
                                <a:pt x="0" y="57136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7145" cap="rnd">
                          <a:solidFill>
                            <a:srgbClr val="55833B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208" name="Graphic 65">
                        <a:extLst>
                          <a:ext uri="{FF2B5EF4-FFF2-40B4-BE49-F238E27FC236}">
                            <a16:creationId xmlns:a16="http://schemas.microsoft.com/office/drawing/2014/main" id="{05D217C3-6CAA-887B-7777-396945D3C01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945734" y="3602656"/>
                        <a:ext cx="58178" cy="57136"/>
                        <a:chOff x="945734" y="3602656"/>
                        <a:chExt cx="58178" cy="57136"/>
                      </a:xfrm>
                    </p:grpSpPr>
                    <p:sp>
                      <p:nvSpPr>
                        <p:cNvPr id="209" name="Freeform 208">
                          <a:extLst>
                            <a:ext uri="{FF2B5EF4-FFF2-40B4-BE49-F238E27FC236}">
                              <a16:creationId xmlns:a16="http://schemas.microsoft.com/office/drawing/2014/main" id="{4FC51A4D-14D8-F3C0-2629-A981FE8599A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5734" y="3631224"/>
                          <a:ext cx="58178" cy="10202"/>
                        </a:xfrm>
                        <a:custGeom>
                          <a:avLst/>
                          <a:gdLst>
                            <a:gd name="connsiteX0" fmla="*/ 0 w 58178"/>
                            <a:gd name="connsiteY0" fmla="*/ 0 h 10202"/>
                            <a:gd name="connsiteX1" fmla="*/ 58178 w 58178"/>
                            <a:gd name="connsiteY1" fmla="*/ 0 h 1020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58178" h="10202">
                              <a:moveTo>
                                <a:pt x="0" y="0"/>
                              </a:moveTo>
                              <a:lnTo>
                                <a:pt x="58178" y="0"/>
                              </a:lnTo>
                            </a:path>
                          </a:pathLst>
                        </a:custGeom>
                        <a:ln w="17145" cap="rnd">
                          <a:solidFill>
                            <a:srgbClr val="55833B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10" name="Freeform 209">
                          <a:extLst>
                            <a:ext uri="{FF2B5EF4-FFF2-40B4-BE49-F238E27FC236}">
                              <a16:creationId xmlns:a16="http://schemas.microsoft.com/office/drawing/2014/main" id="{DFFCAF4D-CEE3-05CE-C7A8-3EA1690BAAC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74313" y="3602656"/>
                          <a:ext cx="10206" cy="57136"/>
                        </a:xfrm>
                        <a:custGeom>
                          <a:avLst/>
                          <a:gdLst>
                            <a:gd name="connsiteX0" fmla="*/ 0 w 10206"/>
                            <a:gd name="connsiteY0" fmla="*/ 57136 h 57136"/>
                            <a:gd name="connsiteX1" fmla="*/ 0 w 10206"/>
                            <a:gd name="connsiteY1" fmla="*/ 0 h 5713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10206" h="57136">
                              <a:moveTo>
                                <a:pt x="0" y="57136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7145" cap="rnd">
                          <a:solidFill>
                            <a:srgbClr val="55833B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211" name="Graphic 65">
                        <a:extLst>
                          <a:ext uri="{FF2B5EF4-FFF2-40B4-BE49-F238E27FC236}">
                            <a16:creationId xmlns:a16="http://schemas.microsoft.com/office/drawing/2014/main" id="{52F70725-D48A-C2CE-9E8B-FCF82284F8E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82738" y="2997626"/>
                        <a:ext cx="58178" cy="57136"/>
                        <a:chOff x="1982738" y="2997626"/>
                        <a:chExt cx="58178" cy="57136"/>
                      </a:xfrm>
                    </p:grpSpPr>
                    <p:sp>
                      <p:nvSpPr>
                        <p:cNvPr id="212" name="Freeform 211">
                          <a:extLst>
                            <a:ext uri="{FF2B5EF4-FFF2-40B4-BE49-F238E27FC236}">
                              <a16:creationId xmlns:a16="http://schemas.microsoft.com/office/drawing/2014/main" id="{55D5A65A-BBDD-0805-DD5E-E92F22DC98D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982738" y="3026194"/>
                          <a:ext cx="58178" cy="10202"/>
                        </a:xfrm>
                        <a:custGeom>
                          <a:avLst/>
                          <a:gdLst>
                            <a:gd name="connsiteX0" fmla="*/ 0 w 58178"/>
                            <a:gd name="connsiteY0" fmla="*/ 0 h 10202"/>
                            <a:gd name="connsiteX1" fmla="*/ 58178 w 58178"/>
                            <a:gd name="connsiteY1" fmla="*/ 0 h 1020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58178" h="10202">
                              <a:moveTo>
                                <a:pt x="0" y="0"/>
                              </a:moveTo>
                              <a:lnTo>
                                <a:pt x="58178" y="0"/>
                              </a:lnTo>
                            </a:path>
                          </a:pathLst>
                        </a:custGeom>
                        <a:ln w="17145" cap="rnd">
                          <a:solidFill>
                            <a:srgbClr val="55833B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13" name="Freeform 212">
                          <a:extLst>
                            <a:ext uri="{FF2B5EF4-FFF2-40B4-BE49-F238E27FC236}">
                              <a16:creationId xmlns:a16="http://schemas.microsoft.com/office/drawing/2014/main" id="{B9BCF291-C8A4-EA28-AEDA-9D6F2C5C0A5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11317" y="2997626"/>
                          <a:ext cx="10206" cy="57136"/>
                        </a:xfrm>
                        <a:custGeom>
                          <a:avLst/>
                          <a:gdLst>
                            <a:gd name="connsiteX0" fmla="*/ 0 w 10206"/>
                            <a:gd name="connsiteY0" fmla="*/ 57136 h 57136"/>
                            <a:gd name="connsiteX1" fmla="*/ 0 w 10206"/>
                            <a:gd name="connsiteY1" fmla="*/ 0 h 5713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10206" h="57136">
                              <a:moveTo>
                                <a:pt x="0" y="57136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7145" cap="rnd">
                          <a:solidFill>
                            <a:srgbClr val="55833B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214" name="Graphic 65">
                        <a:extLst>
                          <a:ext uri="{FF2B5EF4-FFF2-40B4-BE49-F238E27FC236}">
                            <a16:creationId xmlns:a16="http://schemas.microsoft.com/office/drawing/2014/main" id="{4F4F2310-24AA-CB47-F5DD-D02C0003BCB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640052" y="2877232"/>
                        <a:ext cx="57157" cy="58156"/>
                        <a:chOff x="2640052" y="2877232"/>
                        <a:chExt cx="57157" cy="58156"/>
                      </a:xfrm>
                    </p:grpSpPr>
                    <p:sp>
                      <p:nvSpPr>
                        <p:cNvPr id="215" name="Freeform 214">
                          <a:extLst>
                            <a:ext uri="{FF2B5EF4-FFF2-40B4-BE49-F238E27FC236}">
                              <a16:creationId xmlns:a16="http://schemas.microsoft.com/office/drawing/2014/main" id="{D4A8F926-0D9D-5178-CA51-ED3DEE12E73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640052" y="2905800"/>
                          <a:ext cx="57157" cy="10202"/>
                        </a:xfrm>
                        <a:custGeom>
                          <a:avLst/>
                          <a:gdLst>
                            <a:gd name="connsiteX0" fmla="*/ 0 w 57157"/>
                            <a:gd name="connsiteY0" fmla="*/ 0 h 10202"/>
                            <a:gd name="connsiteX1" fmla="*/ 57158 w 57157"/>
                            <a:gd name="connsiteY1" fmla="*/ 0 h 1020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57157" h="10202">
                              <a:moveTo>
                                <a:pt x="0" y="0"/>
                              </a:moveTo>
                              <a:lnTo>
                                <a:pt x="57158" y="0"/>
                              </a:lnTo>
                            </a:path>
                          </a:pathLst>
                        </a:custGeom>
                        <a:ln w="17145" cap="rnd">
                          <a:solidFill>
                            <a:srgbClr val="55833B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16" name="Freeform 215">
                          <a:extLst>
                            <a:ext uri="{FF2B5EF4-FFF2-40B4-BE49-F238E27FC236}">
                              <a16:creationId xmlns:a16="http://schemas.microsoft.com/office/drawing/2014/main" id="{AEF635C1-4E1E-F6FB-EFED-812B88BD125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668631" y="2877232"/>
                          <a:ext cx="10206" cy="58156"/>
                        </a:xfrm>
                        <a:custGeom>
                          <a:avLst/>
                          <a:gdLst>
                            <a:gd name="connsiteX0" fmla="*/ 0 w 10206"/>
                            <a:gd name="connsiteY0" fmla="*/ 58156 h 58156"/>
                            <a:gd name="connsiteX1" fmla="*/ 0 w 10206"/>
                            <a:gd name="connsiteY1" fmla="*/ 0 h 5815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10206" h="58156">
                              <a:moveTo>
                                <a:pt x="0" y="58156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7145" cap="rnd">
                          <a:solidFill>
                            <a:srgbClr val="55833B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217" name="Graphic 65">
                        <a:extLst>
                          <a:ext uri="{FF2B5EF4-FFF2-40B4-BE49-F238E27FC236}">
                            <a16:creationId xmlns:a16="http://schemas.microsoft.com/office/drawing/2014/main" id="{29FAEADD-6BE8-6F2A-0195-CAB7D2BD7B8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439499" y="2590531"/>
                        <a:ext cx="58178" cy="58156"/>
                        <a:chOff x="4439499" y="2590531"/>
                        <a:chExt cx="58178" cy="58156"/>
                      </a:xfrm>
                    </p:grpSpPr>
                    <p:sp>
                      <p:nvSpPr>
                        <p:cNvPr id="218" name="Freeform 217">
                          <a:extLst>
                            <a:ext uri="{FF2B5EF4-FFF2-40B4-BE49-F238E27FC236}">
                              <a16:creationId xmlns:a16="http://schemas.microsoft.com/office/drawing/2014/main" id="{38AAA2FE-3123-11E2-3EAD-5A17B8433BB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439499" y="2620120"/>
                          <a:ext cx="58178" cy="10202"/>
                        </a:xfrm>
                        <a:custGeom>
                          <a:avLst/>
                          <a:gdLst>
                            <a:gd name="connsiteX0" fmla="*/ 0 w 58178"/>
                            <a:gd name="connsiteY0" fmla="*/ 0 h 10202"/>
                            <a:gd name="connsiteX1" fmla="*/ 58178 w 58178"/>
                            <a:gd name="connsiteY1" fmla="*/ 0 h 1020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58178" h="10202">
                              <a:moveTo>
                                <a:pt x="0" y="0"/>
                              </a:moveTo>
                              <a:lnTo>
                                <a:pt x="58178" y="0"/>
                              </a:lnTo>
                            </a:path>
                          </a:pathLst>
                        </a:custGeom>
                        <a:ln w="17145" cap="rnd">
                          <a:solidFill>
                            <a:srgbClr val="55833B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19" name="Freeform 218">
                          <a:extLst>
                            <a:ext uri="{FF2B5EF4-FFF2-40B4-BE49-F238E27FC236}">
                              <a16:creationId xmlns:a16="http://schemas.microsoft.com/office/drawing/2014/main" id="{E1FB1F9E-5170-2D74-A74D-99AB88F2BD7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469098" y="2590531"/>
                          <a:ext cx="10206" cy="58156"/>
                        </a:xfrm>
                        <a:custGeom>
                          <a:avLst/>
                          <a:gdLst>
                            <a:gd name="connsiteX0" fmla="*/ 0 w 10206"/>
                            <a:gd name="connsiteY0" fmla="*/ 58156 h 58156"/>
                            <a:gd name="connsiteX1" fmla="*/ 0 w 10206"/>
                            <a:gd name="connsiteY1" fmla="*/ 0 h 5815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10206" h="58156">
                              <a:moveTo>
                                <a:pt x="0" y="58156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7145" cap="rnd">
                          <a:solidFill>
                            <a:srgbClr val="55833B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220" name="Graphic 65">
                        <a:extLst>
                          <a:ext uri="{FF2B5EF4-FFF2-40B4-BE49-F238E27FC236}">
                            <a16:creationId xmlns:a16="http://schemas.microsoft.com/office/drawing/2014/main" id="{4B10AE3D-8E0C-1F84-2AC3-1BC33631A50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730650" y="2533395"/>
                        <a:ext cx="58178" cy="58156"/>
                        <a:chOff x="5730650" y="2533395"/>
                        <a:chExt cx="58178" cy="58156"/>
                      </a:xfrm>
                    </p:grpSpPr>
                    <p:sp>
                      <p:nvSpPr>
                        <p:cNvPr id="221" name="Freeform 220">
                          <a:extLst>
                            <a:ext uri="{FF2B5EF4-FFF2-40B4-BE49-F238E27FC236}">
                              <a16:creationId xmlns:a16="http://schemas.microsoft.com/office/drawing/2014/main" id="{2C75CA4B-56EB-15B4-2838-55CC545A422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730650" y="2561963"/>
                          <a:ext cx="58178" cy="10202"/>
                        </a:xfrm>
                        <a:custGeom>
                          <a:avLst/>
                          <a:gdLst>
                            <a:gd name="connsiteX0" fmla="*/ 0 w 58178"/>
                            <a:gd name="connsiteY0" fmla="*/ 0 h 10202"/>
                            <a:gd name="connsiteX1" fmla="*/ 58178 w 58178"/>
                            <a:gd name="connsiteY1" fmla="*/ 0 h 1020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58178" h="10202">
                              <a:moveTo>
                                <a:pt x="0" y="0"/>
                              </a:moveTo>
                              <a:lnTo>
                                <a:pt x="58178" y="0"/>
                              </a:lnTo>
                            </a:path>
                          </a:pathLst>
                        </a:custGeom>
                        <a:ln w="17145" cap="rnd">
                          <a:solidFill>
                            <a:srgbClr val="55833B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22" name="Freeform 221">
                          <a:extLst>
                            <a:ext uri="{FF2B5EF4-FFF2-40B4-BE49-F238E27FC236}">
                              <a16:creationId xmlns:a16="http://schemas.microsoft.com/office/drawing/2014/main" id="{AEB4F4F7-FAAB-BD66-06E6-F6D1C518375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759229" y="2533395"/>
                          <a:ext cx="10206" cy="58156"/>
                        </a:xfrm>
                        <a:custGeom>
                          <a:avLst/>
                          <a:gdLst>
                            <a:gd name="connsiteX0" fmla="*/ 0 w 10206"/>
                            <a:gd name="connsiteY0" fmla="*/ 58156 h 58156"/>
                            <a:gd name="connsiteX1" fmla="*/ 0 w 10206"/>
                            <a:gd name="connsiteY1" fmla="*/ 0 h 5815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10206" h="58156">
                              <a:moveTo>
                                <a:pt x="0" y="58156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7145" cap="rnd">
                          <a:solidFill>
                            <a:srgbClr val="55833B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</p:grpSp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755B46DA-DEE8-4BA4-8027-5A4A403A8066}"/>
                    </a:ext>
                  </a:extLst>
                </p:cNvPr>
                <p:cNvSpPr txBox="1"/>
                <p:nvPr/>
              </p:nvSpPr>
              <p:spPr>
                <a:xfrm>
                  <a:off x="9007659" y="2798482"/>
                  <a:ext cx="545342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>
                      <a:solidFill>
                        <a:srgbClr val="548235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53.7%</a:t>
                  </a:r>
                </a:p>
              </p:txBody>
            </p:sp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9EFFE3FF-4F86-4C6F-B354-6278354B4CC9}"/>
                    </a:ext>
                  </a:extLst>
                </p:cNvPr>
                <p:cNvSpPr txBox="1"/>
                <p:nvPr/>
              </p:nvSpPr>
              <p:spPr>
                <a:xfrm>
                  <a:off x="9001459" y="3425699"/>
                  <a:ext cx="580608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>
                      <a:solidFill>
                        <a:schemeClr val="accent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34.7 %</a:t>
                  </a:r>
                </a:p>
              </p:txBody>
            </p:sp>
          </p:grpSp>
        </p:grpSp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56F723C4-36F9-4739-B037-93E9AC8CDFA7}"/>
                </a:ext>
              </a:extLst>
            </p:cNvPr>
            <p:cNvSpPr txBox="1"/>
            <p:nvPr/>
          </p:nvSpPr>
          <p:spPr>
            <a:xfrm>
              <a:off x="11684694" y="2767945"/>
              <a:ext cx="57870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548235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63.7%</a:t>
              </a:r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74863028-9551-4BAD-9DD4-A9C3FD49B49E}"/>
                </a:ext>
              </a:extLst>
            </p:cNvPr>
            <p:cNvSpPr txBox="1"/>
            <p:nvPr/>
          </p:nvSpPr>
          <p:spPr>
            <a:xfrm>
              <a:off x="11220048" y="3022888"/>
              <a:ext cx="57870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56.5%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E3FB12C-188D-4EDD-A593-B54ABB18FD0C}"/>
              </a:ext>
            </a:extLst>
          </p:cNvPr>
          <p:cNvGrpSpPr/>
          <p:nvPr/>
        </p:nvGrpSpPr>
        <p:grpSpPr>
          <a:xfrm>
            <a:off x="105625" y="1751179"/>
            <a:ext cx="6072298" cy="3121201"/>
            <a:chOff x="105625" y="1751179"/>
            <a:chExt cx="6072298" cy="3121201"/>
          </a:xfrm>
        </p:grpSpPr>
        <p:sp>
          <p:nvSpPr>
            <p:cNvPr id="339" name="TextBox 338">
              <a:extLst>
                <a:ext uri="{FF2B5EF4-FFF2-40B4-BE49-F238E27FC236}">
                  <a16:creationId xmlns:a16="http://schemas.microsoft.com/office/drawing/2014/main" id="{EC7983DA-F0EB-49F5-88E6-8C01C559FE1B}"/>
                </a:ext>
              </a:extLst>
            </p:cNvPr>
            <p:cNvSpPr txBox="1"/>
            <p:nvPr/>
          </p:nvSpPr>
          <p:spPr>
            <a:xfrm>
              <a:off x="839337" y="1751179"/>
              <a:ext cx="525666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NODE-302 at 30 and 60 Minutes (all episodes)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894FF83-2496-4A7C-A446-E6C375980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625" y="2008161"/>
              <a:ext cx="5941889" cy="2864219"/>
            </a:xfrm>
            <a:prstGeom prst="rect">
              <a:avLst/>
            </a:prstGeom>
          </p:spPr>
        </p:pic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C205CB3C-73FE-497E-83FC-B292760A17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41127" y="2590983"/>
              <a:ext cx="9255" cy="1371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BCACE45-0E41-41C2-A784-688AD31B2C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04917" y="2830466"/>
              <a:ext cx="9255" cy="118872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A0B8A6E-E83C-4D0F-A485-D81BF41A9B29}"/>
                </a:ext>
              </a:extLst>
            </p:cNvPr>
            <p:cNvCxnSpPr/>
            <p:nvPr/>
          </p:nvCxnSpPr>
          <p:spPr>
            <a:xfrm>
              <a:off x="752355" y="2824272"/>
              <a:ext cx="2560320" cy="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01D29870-8557-4291-B23D-FF816C95E60B}"/>
                </a:ext>
              </a:extLst>
            </p:cNvPr>
            <p:cNvCxnSpPr/>
            <p:nvPr/>
          </p:nvCxnSpPr>
          <p:spPr>
            <a:xfrm>
              <a:off x="752355" y="2593013"/>
              <a:ext cx="4846320" cy="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EC92F5C7-CD5B-4A52-B8C7-4694977733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53210" y="2259150"/>
              <a:ext cx="422787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3E00098-4691-47AC-9584-CF702490F1E8}"/>
                </a:ext>
              </a:extLst>
            </p:cNvPr>
            <p:cNvSpPr/>
            <p:nvPr/>
          </p:nvSpPr>
          <p:spPr>
            <a:xfrm>
              <a:off x="4700362" y="3610558"/>
              <a:ext cx="648060" cy="1848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7" name="TextBox 276">
              <a:extLst>
                <a:ext uri="{FF2B5EF4-FFF2-40B4-BE49-F238E27FC236}">
                  <a16:creationId xmlns:a16="http://schemas.microsoft.com/office/drawing/2014/main" id="{AD40D85B-2453-40A9-BEC9-ECF41A52BAA5}"/>
                </a:ext>
              </a:extLst>
            </p:cNvPr>
            <p:cNvSpPr txBox="1"/>
            <p:nvPr/>
          </p:nvSpPr>
          <p:spPr>
            <a:xfrm>
              <a:off x="3255220" y="2863403"/>
              <a:ext cx="648637" cy="24622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000" b="1" dirty="0">
                  <a:solidFill>
                    <a:schemeClr val="accent2"/>
                  </a:solidFill>
                  <a:latin typeface="Helvetica"/>
                  <a:cs typeface="Helvetica"/>
                </a:rPr>
                <a:t>60.2%</a:t>
              </a:r>
            </a:p>
          </p:txBody>
        </p:sp>
        <p:sp>
          <p:nvSpPr>
            <p:cNvPr id="278" name="TextBox 277">
              <a:extLst>
                <a:ext uri="{FF2B5EF4-FFF2-40B4-BE49-F238E27FC236}">
                  <a16:creationId xmlns:a16="http://schemas.microsoft.com/office/drawing/2014/main" id="{C7D8704A-D659-43F1-A326-51912ED17A8A}"/>
                </a:ext>
              </a:extLst>
            </p:cNvPr>
            <p:cNvSpPr txBox="1"/>
            <p:nvPr/>
          </p:nvSpPr>
          <p:spPr>
            <a:xfrm>
              <a:off x="5529286" y="2406163"/>
              <a:ext cx="648637" cy="24622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000" b="1" dirty="0">
                  <a:solidFill>
                    <a:schemeClr val="accent2"/>
                  </a:solidFill>
                  <a:latin typeface="Helvetica"/>
                  <a:cs typeface="Helvetica"/>
                </a:rPr>
                <a:t>75.1%</a:t>
              </a:r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6E1A2C1E-95F3-4260-A1BB-7D02B657AF69}"/>
              </a:ext>
            </a:extLst>
          </p:cNvPr>
          <p:cNvSpPr txBox="1"/>
          <p:nvPr/>
        </p:nvSpPr>
        <p:spPr>
          <a:xfrm>
            <a:off x="0" y="6627168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2279501-97DE-4760-870C-CEDECC9847E5}" type="slidenum">
              <a:rPr lang="en-US" sz="900" smtClean="0">
                <a:solidFill>
                  <a:srgbClr val="00205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13</a:t>
            </a:fld>
            <a:endParaRPr lang="en-US" sz="900" dirty="0">
              <a:solidFill>
                <a:srgbClr val="00205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36289608-9EF3-40E0-A222-24D065CE561E}"/>
              </a:ext>
            </a:extLst>
          </p:cNvPr>
          <p:cNvSpPr txBox="1"/>
          <p:nvPr/>
        </p:nvSpPr>
        <p:spPr>
          <a:xfrm>
            <a:off x="9347950" y="2508156"/>
            <a:ext cx="279450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900" dirty="0">
                <a:latin typeface="Helvetica" panose="020B0604020202020204" pitchFamily="34" charset="0"/>
                <a:cs typeface="Helvetica" panose="020B0604020202020204" pitchFamily="34" charset="0"/>
              </a:rPr>
              <a:t>HR=1.43 (95% CI: 0.91–2.24), </a:t>
            </a:r>
            <a:r>
              <a:rPr lang="it-IT" sz="900" i="1" dirty="0">
                <a:latin typeface="Helvetica" panose="020B0604020202020204" pitchFamily="34" charset="0"/>
                <a:cs typeface="Helvetica" panose="020B0604020202020204" pitchFamily="34" charset="0"/>
              </a:rPr>
              <a:t>P</a:t>
            </a:r>
            <a:r>
              <a:rPr lang="it-IT" sz="900" dirty="0">
                <a:latin typeface="Helvetica" panose="020B0604020202020204" pitchFamily="34" charset="0"/>
                <a:cs typeface="Helvetica" panose="020B0604020202020204" pitchFamily="34" charset="0"/>
              </a:rPr>
              <a:t>=0.04 at 60 min</a:t>
            </a:r>
            <a:endParaRPr lang="en-US" sz="9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104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7AB3F-9550-4DB2-AF7A-6FAD37FF0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Consistency of Conversion at </a:t>
            </a:r>
            <a:br>
              <a:rPr lang="en-US" sz="3600" dirty="0"/>
            </a:br>
            <a:r>
              <a:rPr lang="en-US" sz="3600" dirty="0"/>
              <a:t>30 Minutes Between the 1st and </a:t>
            </a:r>
            <a:br>
              <a:rPr lang="en-US" sz="3600" dirty="0"/>
            </a:br>
            <a:r>
              <a:rPr lang="en-US" sz="3600" dirty="0"/>
              <a:t>2nd Adjudicated PSVT Episodes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E9907-6E0E-4262-8753-08BB685A3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63095"/>
            <a:ext cx="10515600" cy="1785104"/>
          </a:xfrm>
        </p:spPr>
        <p:txBody>
          <a:bodyPr anchor="t">
            <a:spAutoFit/>
          </a:bodyPr>
          <a:lstStyle/>
          <a:p>
            <a:pPr marL="227013" indent="-2270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Helvetica"/>
                <a:cs typeface="Calibri"/>
              </a:rPr>
              <a:t>75% of patients (30/40) had a consistent response between the 1st and 2nd episode </a:t>
            </a:r>
            <a:br>
              <a:rPr lang="en-US" sz="2000" dirty="0">
                <a:latin typeface="Helvetica"/>
                <a:cs typeface="Calibri"/>
              </a:rPr>
            </a:br>
            <a:r>
              <a:rPr lang="en-US" sz="2000" dirty="0">
                <a:latin typeface="Helvetica"/>
                <a:cs typeface="Calibri"/>
              </a:rPr>
              <a:t>(Chi-square=8.09; </a:t>
            </a:r>
            <a:r>
              <a:rPr lang="en-US" sz="2000" i="1" dirty="0">
                <a:latin typeface="Helvetica"/>
                <a:cs typeface="Calibri"/>
              </a:rPr>
              <a:t>P</a:t>
            </a:r>
            <a:r>
              <a:rPr lang="en-US" sz="2000" dirty="0">
                <a:latin typeface="Helvetica"/>
                <a:cs typeface="Calibri"/>
              </a:rPr>
              <a:t>=0.0045)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dirty="0">
              <a:latin typeface="Helvetica"/>
              <a:cs typeface="Calibri"/>
            </a:endParaRPr>
          </a:p>
          <a:p>
            <a:pPr marL="227013" indent="-2270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/>
                <a:cs typeface="Calibri"/>
              </a:rPr>
              <a:t>21/26 patients (81%) who converted on their 1st episode also successfully converted during their 2nd episode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ECCB131-63F1-468D-B563-C82A2D8162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615557"/>
              </p:ext>
            </p:extLst>
          </p:nvPr>
        </p:nvGraphicFramePr>
        <p:xfrm>
          <a:off x="832539" y="2129483"/>
          <a:ext cx="10528299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9433">
                  <a:extLst>
                    <a:ext uri="{9D8B030D-6E8A-4147-A177-3AD203B41FA5}">
                      <a16:colId xmlns:a16="http://schemas.microsoft.com/office/drawing/2014/main" val="3366820585"/>
                    </a:ext>
                  </a:extLst>
                </a:gridCol>
                <a:gridCol w="3509433">
                  <a:extLst>
                    <a:ext uri="{9D8B030D-6E8A-4147-A177-3AD203B41FA5}">
                      <a16:colId xmlns:a16="http://schemas.microsoft.com/office/drawing/2014/main" val="4092447249"/>
                    </a:ext>
                  </a:extLst>
                </a:gridCol>
                <a:gridCol w="3509433">
                  <a:extLst>
                    <a:ext uri="{9D8B030D-6E8A-4147-A177-3AD203B41FA5}">
                      <a16:colId xmlns:a16="http://schemas.microsoft.com/office/drawing/2014/main" val="308373118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32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No Conversion on </a:t>
                      </a:r>
                      <a:br>
                        <a:rPr lang="en-US" sz="2000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</a:br>
                      <a:r>
                        <a:rPr lang="en-US" sz="2000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1st Episode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32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Conversion on </a:t>
                      </a:r>
                      <a:br>
                        <a:rPr lang="en-US" sz="2000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</a:br>
                      <a:r>
                        <a:rPr lang="en-US" sz="2000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1st Episode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3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7025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No conversion on </a:t>
                      </a:r>
                      <a:br>
                        <a:rPr lang="en-US" sz="2000" b="1" baseline="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</a:b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2nd episode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32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0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89336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Conversion on </a:t>
                      </a:r>
                      <a:br>
                        <a:rPr lang="en-US" sz="2000" b="1" baseline="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</a:b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2nd episode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32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0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33369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C785CB4-BE42-4A6F-B6B5-B4BEB1CFB82E}"/>
              </a:ext>
            </a:extLst>
          </p:cNvPr>
          <p:cNvSpPr txBox="1"/>
          <p:nvPr/>
        </p:nvSpPr>
        <p:spPr>
          <a:xfrm>
            <a:off x="0" y="6627168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2279501-97DE-4760-870C-CEDECC9847E5}" type="slidenum">
              <a:rPr lang="en-US" sz="900" smtClean="0">
                <a:solidFill>
                  <a:srgbClr val="00205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14</a:t>
            </a:fld>
            <a:endParaRPr lang="en-US" sz="900" dirty="0">
              <a:solidFill>
                <a:srgbClr val="00205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BA1CAF-8AAB-4FAC-AAF6-16C3D38795A0}"/>
              </a:ext>
            </a:extLst>
          </p:cNvPr>
          <p:cNvSpPr txBox="1"/>
          <p:nvPr/>
        </p:nvSpPr>
        <p:spPr>
          <a:xfrm>
            <a:off x="832539" y="6596390"/>
            <a:ext cx="10512552" cy="2616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PSVT, paroxysmal supraventricular tachycardia.</a:t>
            </a:r>
          </a:p>
        </p:txBody>
      </p:sp>
    </p:spTree>
    <p:extLst>
      <p:ext uri="{BB962C8B-B14F-4D97-AF65-F5344CB8AC3E}">
        <p14:creationId xmlns:p14="http://schemas.microsoft.com/office/powerpoint/2010/main" val="1103386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E38E6-E0F7-470B-B482-70887EDA5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Additional Medical Intervention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9F1B82B-0B7D-41D7-BC26-A4A811890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01877"/>
            <a:ext cx="10515600" cy="2736647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13% of patients and 8.5% of positively adjudicated PSVT episodes required additional medical intervention</a:t>
            </a:r>
          </a:p>
          <a:p>
            <a:r>
              <a:rPr lang="en-US" dirty="0"/>
              <a:t>Additional medical interventions included: </a:t>
            </a:r>
          </a:p>
          <a:p>
            <a:pPr lvl="1"/>
            <a:r>
              <a:rPr lang="en-US" dirty="0"/>
              <a:t>Intravenous adenosine (n=12)</a:t>
            </a:r>
          </a:p>
          <a:p>
            <a:pPr lvl="1"/>
            <a:r>
              <a:rPr lang="en-US" dirty="0"/>
              <a:t>Physician-initiated vagal maneuver (n=2)</a:t>
            </a:r>
          </a:p>
          <a:p>
            <a:pPr lvl="1"/>
            <a:r>
              <a:rPr lang="en-US" dirty="0"/>
              <a:t>Oral self-administered rescue medication (pill in the pocket, n=2)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6EBFDB-EC9C-4799-B544-1E1415CAB619}"/>
              </a:ext>
            </a:extLst>
          </p:cNvPr>
          <p:cNvSpPr txBox="1"/>
          <p:nvPr/>
        </p:nvSpPr>
        <p:spPr>
          <a:xfrm>
            <a:off x="832539" y="6596390"/>
            <a:ext cx="10512552" cy="2616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PSVT, paroxysmal supraventricular tachycardia.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A7B7D74-9E55-4AA7-872D-CF4C435E882C}"/>
              </a:ext>
            </a:extLst>
          </p:cNvPr>
          <p:cNvSpPr/>
          <p:nvPr/>
        </p:nvSpPr>
        <p:spPr>
          <a:xfrm>
            <a:off x="465935" y="1598531"/>
            <a:ext cx="2790370" cy="15544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8720" rtlCol="0" anchor="ctr"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Efficacy population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N=92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E6C996B2-18C2-4DAE-B7F2-263507395A0F}"/>
              </a:ext>
            </a:extLst>
          </p:cNvPr>
          <p:cNvSpPr/>
          <p:nvPr/>
        </p:nvSpPr>
        <p:spPr>
          <a:xfrm>
            <a:off x="3372819" y="1970202"/>
            <a:ext cx="457202" cy="811140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CF408E1-DAC2-4636-80FC-2C7F7AD5D973}"/>
              </a:ext>
            </a:extLst>
          </p:cNvPr>
          <p:cNvSpPr/>
          <p:nvPr/>
        </p:nvSpPr>
        <p:spPr>
          <a:xfrm>
            <a:off x="7529303" y="1598531"/>
            <a:ext cx="4359347" cy="155448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8720" rtlCol="0" anchor="ctr"/>
          <a:lstStyle/>
          <a:p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16 positively adjudicated PSVT episodes treated </a:t>
            </a:r>
            <a:b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with additional medical interventions among </a:t>
            </a:r>
            <a:b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12 patients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597400EB-D129-4D4D-A3A9-2C00097879DF}"/>
              </a:ext>
            </a:extLst>
          </p:cNvPr>
          <p:cNvSpPr/>
          <p:nvPr/>
        </p:nvSpPr>
        <p:spPr>
          <a:xfrm>
            <a:off x="6955586" y="1970202"/>
            <a:ext cx="457202" cy="811140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693EEA4-3067-4F7C-A254-EE68E6B05D53}"/>
              </a:ext>
            </a:extLst>
          </p:cNvPr>
          <p:cNvSpPr/>
          <p:nvPr/>
        </p:nvSpPr>
        <p:spPr>
          <a:xfrm>
            <a:off x="3946535" y="1598531"/>
            <a:ext cx="2892537" cy="155448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8720" rtlCol="0" anchor="ctr"/>
          <a:lstStyle/>
          <a:p>
            <a:r>
              <a:rPr lang="pt-BR" dirty="0">
                <a:latin typeface="Helvetica" panose="020B0604020202020204" pitchFamily="34" charset="0"/>
                <a:cs typeface="Helvetica" panose="020B0604020202020204" pitchFamily="34" charset="0"/>
              </a:rPr>
              <a:t>188 positively adjudicated PSVT episodes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81F827F-AA52-9B18-CCAF-D5FEF84DD0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8072" t="7496" r="18072" b="25821"/>
          <a:stretch/>
        </p:blipFill>
        <p:spPr>
          <a:xfrm>
            <a:off x="4132080" y="1908908"/>
            <a:ext cx="911260" cy="951588"/>
          </a:xfrm>
          <a:prstGeom prst="rect">
            <a:avLst/>
          </a:prstGeom>
        </p:spPr>
      </p:pic>
      <p:sp>
        <p:nvSpPr>
          <p:cNvPr id="52" name="Freeform 51">
            <a:extLst>
              <a:ext uri="{FF2B5EF4-FFF2-40B4-BE49-F238E27FC236}">
                <a16:creationId xmlns:a16="http://schemas.microsoft.com/office/drawing/2014/main" id="{1AC47172-A111-16D4-B3DC-BE3CAE3A139B}"/>
              </a:ext>
            </a:extLst>
          </p:cNvPr>
          <p:cNvSpPr/>
          <p:nvPr/>
        </p:nvSpPr>
        <p:spPr>
          <a:xfrm>
            <a:off x="654987" y="2133496"/>
            <a:ext cx="928717" cy="484551"/>
          </a:xfrm>
          <a:custGeom>
            <a:avLst/>
            <a:gdLst>
              <a:gd name="connsiteX0" fmla="*/ 1098265 w 5047424"/>
              <a:gd name="connsiteY0" fmla="*/ 29 h 2633453"/>
              <a:gd name="connsiteX1" fmla="*/ 440367 w 5047424"/>
              <a:gd name="connsiteY1" fmla="*/ 656663 h 2633453"/>
              <a:gd name="connsiteX2" fmla="*/ 707643 w 5047424"/>
              <a:gd name="connsiteY2" fmla="*/ 1167957 h 2633453"/>
              <a:gd name="connsiteX3" fmla="*/ 25 w 5047424"/>
              <a:gd name="connsiteY3" fmla="*/ 2195677 h 2633453"/>
              <a:gd name="connsiteX4" fmla="*/ 113113 w 5047424"/>
              <a:gd name="connsiteY4" fmla="*/ 2305131 h 2633453"/>
              <a:gd name="connsiteX5" fmla="*/ 222753 w 5047424"/>
              <a:gd name="connsiteY5" fmla="*/ 2192268 h 2633453"/>
              <a:gd name="connsiteX6" fmla="*/ 1091407 w 5047424"/>
              <a:gd name="connsiteY6" fmla="*/ 1311593 h 2633453"/>
              <a:gd name="connsiteX7" fmla="*/ 1816131 w 5047424"/>
              <a:gd name="connsiteY7" fmla="*/ 1682659 h 2633453"/>
              <a:gd name="connsiteX8" fmla="*/ 1425509 w 5047424"/>
              <a:gd name="connsiteY8" fmla="*/ 2523989 h 2633453"/>
              <a:gd name="connsiteX9" fmla="*/ 1538597 w 5047424"/>
              <a:gd name="connsiteY9" fmla="*/ 2633443 h 2633453"/>
              <a:gd name="connsiteX10" fmla="*/ 1648237 w 5047424"/>
              <a:gd name="connsiteY10" fmla="*/ 2520580 h 2633453"/>
              <a:gd name="connsiteX11" fmla="*/ 2516891 w 5047424"/>
              <a:gd name="connsiteY11" fmla="*/ 1639905 h 2633453"/>
              <a:gd name="connsiteX12" fmla="*/ 3399241 w 5047424"/>
              <a:gd name="connsiteY12" fmla="*/ 2512046 h 2633453"/>
              <a:gd name="connsiteX13" fmla="*/ 3510606 w 5047424"/>
              <a:gd name="connsiteY13" fmla="*/ 2626585 h 2633453"/>
              <a:gd name="connsiteX14" fmla="*/ 3621970 w 5047424"/>
              <a:gd name="connsiteY14" fmla="*/ 2508598 h 2633453"/>
              <a:gd name="connsiteX15" fmla="*/ 3234757 w 5047424"/>
              <a:gd name="connsiteY15" fmla="*/ 1684374 h 2633453"/>
              <a:gd name="connsiteX16" fmla="*/ 4408357 w 5047424"/>
              <a:gd name="connsiteY16" fmla="*/ 1441552 h 2633453"/>
              <a:gd name="connsiteX17" fmla="*/ 4824697 w 5047424"/>
              <a:gd name="connsiteY17" fmla="*/ 2187134 h 2633453"/>
              <a:gd name="connsiteX18" fmla="*/ 4936061 w 5047424"/>
              <a:gd name="connsiteY18" fmla="*/ 2298273 h 2633453"/>
              <a:gd name="connsiteX19" fmla="*/ 5047425 w 5047424"/>
              <a:gd name="connsiteY19" fmla="*/ 2187134 h 2633453"/>
              <a:gd name="connsiteX20" fmla="*/ 4523160 w 5047424"/>
              <a:gd name="connsiteY20" fmla="*/ 1256866 h 2633453"/>
              <a:gd name="connsiteX21" fmla="*/ 4344970 w 5047424"/>
              <a:gd name="connsiteY21" fmla="*/ 1167927 h 2633453"/>
              <a:gd name="connsiteX22" fmla="*/ 4607122 w 5047424"/>
              <a:gd name="connsiteY22" fmla="*/ 656634 h 2633453"/>
              <a:gd name="connsiteX23" fmla="*/ 3949224 w 5047424"/>
              <a:gd name="connsiteY23" fmla="*/ 0 h 2633453"/>
              <a:gd name="connsiteX24" fmla="*/ 3291326 w 5047424"/>
              <a:gd name="connsiteY24" fmla="*/ 656634 h 2633453"/>
              <a:gd name="connsiteX25" fmla="*/ 3555163 w 5047424"/>
              <a:gd name="connsiteY25" fmla="*/ 1166242 h 2633453"/>
              <a:gd name="connsiteX26" fmla="*/ 3053177 w 5047424"/>
              <a:gd name="connsiteY26" fmla="*/ 1557824 h 2633453"/>
              <a:gd name="connsiteX27" fmla="*/ 2921259 w 5047424"/>
              <a:gd name="connsiteY27" fmla="*/ 1496249 h 2633453"/>
              <a:gd name="connsiteX28" fmla="*/ 3181686 w 5047424"/>
              <a:gd name="connsiteY28" fmla="*/ 984956 h 2633453"/>
              <a:gd name="connsiteX29" fmla="*/ 2523788 w 5047424"/>
              <a:gd name="connsiteY29" fmla="*/ 328322 h 2633453"/>
              <a:gd name="connsiteX30" fmla="*/ 1865890 w 5047424"/>
              <a:gd name="connsiteY30" fmla="*/ 984956 h 2633453"/>
              <a:gd name="connsiteX31" fmla="*/ 2131442 w 5047424"/>
              <a:gd name="connsiteY31" fmla="*/ 1496249 h 2633453"/>
              <a:gd name="connsiteX32" fmla="*/ 1996085 w 5047424"/>
              <a:gd name="connsiteY32" fmla="*/ 1557824 h 2633453"/>
              <a:gd name="connsiteX33" fmla="*/ 1490650 w 5047424"/>
              <a:gd name="connsiteY33" fmla="*/ 1166242 h 2633453"/>
              <a:gd name="connsiteX34" fmla="*/ 1756202 w 5047424"/>
              <a:gd name="connsiteY34" fmla="*/ 656634 h 2633453"/>
              <a:gd name="connsiteX35" fmla="*/ 1098304 w 5047424"/>
              <a:gd name="connsiteY35" fmla="*/ 0 h 2633453"/>
              <a:gd name="connsiteX36" fmla="*/ 1098265 w 5047424"/>
              <a:gd name="connsiteY36" fmla="*/ 218898 h 2633453"/>
              <a:gd name="connsiteX37" fmla="*/ 1536883 w 5047424"/>
              <a:gd name="connsiteY37" fmla="*/ 656673 h 2633453"/>
              <a:gd name="connsiteX38" fmla="*/ 1098265 w 5047424"/>
              <a:gd name="connsiteY38" fmla="*/ 1094449 h 2633453"/>
              <a:gd name="connsiteX39" fmla="*/ 659647 w 5047424"/>
              <a:gd name="connsiteY39" fmla="*/ 656673 h 2633453"/>
              <a:gd name="connsiteX40" fmla="*/ 1098265 w 5047424"/>
              <a:gd name="connsiteY40" fmla="*/ 218898 h 2633453"/>
              <a:gd name="connsiteX41" fmla="*/ 3949233 w 5047424"/>
              <a:gd name="connsiteY41" fmla="*/ 218898 h 2633453"/>
              <a:gd name="connsiteX42" fmla="*/ 4387852 w 5047424"/>
              <a:gd name="connsiteY42" fmla="*/ 656673 h 2633453"/>
              <a:gd name="connsiteX43" fmla="*/ 3949233 w 5047424"/>
              <a:gd name="connsiteY43" fmla="*/ 1094449 h 2633453"/>
              <a:gd name="connsiteX44" fmla="*/ 3510615 w 5047424"/>
              <a:gd name="connsiteY44" fmla="*/ 656673 h 2633453"/>
              <a:gd name="connsiteX45" fmla="*/ 3949233 w 5047424"/>
              <a:gd name="connsiteY45" fmla="*/ 218898 h 2633453"/>
              <a:gd name="connsiteX46" fmla="*/ 2523749 w 5047424"/>
              <a:gd name="connsiteY46" fmla="*/ 547220 h 2633453"/>
              <a:gd name="connsiteX47" fmla="*/ 2962367 w 5047424"/>
              <a:gd name="connsiteY47" fmla="*/ 984995 h 2633453"/>
              <a:gd name="connsiteX48" fmla="*/ 2523749 w 5047424"/>
              <a:gd name="connsiteY48" fmla="*/ 1422770 h 2633453"/>
              <a:gd name="connsiteX49" fmla="*/ 2085131 w 5047424"/>
              <a:gd name="connsiteY49" fmla="*/ 984995 h 2633453"/>
              <a:gd name="connsiteX50" fmla="*/ 2523749 w 5047424"/>
              <a:gd name="connsiteY50" fmla="*/ 547220 h 2633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047424" h="2633453">
                <a:moveTo>
                  <a:pt x="1098265" y="29"/>
                </a:moveTo>
                <a:cubicBezTo>
                  <a:pt x="736192" y="29"/>
                  <a:pt x="440367" y="295325"/>
                  <a:pt x="440367" y="656663"/>
                </a:cubicBezTo>
                <a:cubicBezTo>
                  <a:pt x="440367" y="871897"/>
                  <a:pt x="546264" y="1054898"/>
                  <a:pt x="707643" y="1167957"/>
                </a:cubicBezTo>
                <a:cubicBezTo>
                  <a:pt x="292989" y="1326896"/>
                  <a:pt x="-3110" y="1727775"/>
                  <a:pt x="25" y="2195677"/>
                </a:cubicBezTo>
                <a:cubicBezTo>
                  <a:pt x="904" y="2253882"/>
                  <a:pt x="54789" y="2306012"/>
                  <a:pt x="113113" y="2305131"/>
                </a:cubicBezTo>
                <a:cubicBezTo>
                  <a:pt x="171436" y="2304249"/>
                  <a:pt x="223674" y="2250482"/>
                  <a:pt x="222753" y="2192268"/>
                </a:cubicBezTo>
                <a:cubicBezTo>
                  <a:pt x="219500" y="1707466"/>
                  <a:pt x="605645" y="1314845"/>
                  <a:pt x="1091407" y="1311593"/>
                </a:cubicBezTo>
                <a:cubicBezTo>
                  <a:pt x="1380040" y="1309682"/>
                  <a:pt x="1651294" y="1449438"/>
                  <a:pt x="1816131" y="1682659"/>
                </a:cubicBezTo>
                <a:cubicBezTo>
                  <a:pt x="1576179" y="1885303"/>
                  <a:pt x="1423246" y="2187369"/>
                  <a:pt x="1425509" y="2523989"/>
                </a:cubicBezTo>
                <a:cubicBezTo>
                  <a:pt x="1426391" y="2582194"/>
                  <a:pt x="1480275" y="2634324"/>
                  <a:pt x="1538597" y="2633443"/>
                </a:cubicBezTo>
                <a:cubicBezTo>
                  <a:pt x="1596920" y="2632561"/>
                  <a:pt x="1649158" y="2578794"/>
                  <a:pt x="1648237" y="2520580"/>
                </a:cubicBezTo>
                <a:cubicBezTo>
                  <a:pt x="1644984" y="2035739"/>
                  <a:pt x="2031129" y="1643157"/>
                  <a:pt x="2516891" y="1639905"/>
                </a:cubicBezTo>
                <a:cubicBezTo>
                  <a:pt x="3002653" y="1636652"/>
                  <a:pt x="3395989" y="2027195"/>
                  <a:pt x="3399241" y="2512046"/>
                </a:cubicBezTo>
                <a:cubicBezTo>
                  <a:pt x="3400887" y="2573357"/>
                  <a:pt x="3458524" y="2624831"/>
                  <a:pt x="3510606" y="2626585"/>
                </a:cubicBezTo>
                <a:cubicBezTo>
                  <a:pt x="3567703" y="2624939"/>
                  <a:pt x="3622009" y="2575571"/>
                  <a:pt x="3621970" y="2508598"/>
                </a:cubicBezTo>
                <a:cubicBezTo>
                  <a:pt x="3619746" y="2178444"/>
                  <a:pt x="3468811" y="1883570"/>
                  <a:pt x="3234757" y="1684374"/>
                </a:cubicBezTo>
                <a:cubicBezTo>
                  <a:pt x="3500044" y="1309173"/>
                  <a:pt x="4010916" y="1197544"/>
                  <a:pt x="4408357" y="1441552"/>
                </a:cubicBezTo>
                <a:cubicBezTo>
                  <a:pt x="4667786" y="1600834"/>
                  <a:pt x="4824432" y="1883148"/>
                  <a:pt x="4824697" y="2187134"/>
                </a:cubicBezTo>
                <a:cubicBezTo>
                  <a:pt x="4824697" y="2245339"/>
                  <a:pt x="4877738" y="2298273"/>
                  <a:pt x="4936061" y="2298273"/>
                </a:cubicBezTo>
                <a:cubicBezTo>
                  <a:pt x="4994383" y="2298273"/>
                  <a:pt x="5047425" y="2245309"/>
                  <a:pt x="5047425" y="2187134"/>
                </a:cubicBezTo>
                <a:cubicBezTo>
                  <a:pt x="5047082" y="1807495"/>
                  <a:pt x="4847122" y="1455797"/>
                  <a:pt x="4523160" y="1256866"/>
                </a:cubicBezTo>
                <a:cubicBezTo>
                  <a:pt x="4465337" y="1221390"/>
                  <a:pt x="4405859" y="1191881"/>
                  <a:pt x="4344970" y="1167927"/>
                </a:cubicBezTo>
                <a:cubicBezTo>
                  <a:pt x="4503948" y="1053771"/>
                  <a:pt x="4607122" y="870760"/>
                  <a:pt x="4607122" y="656634"/>
                </a:cubicBezTo>
                <a:cubicBezTo>
                  <a:pt x="4607122" y="295286"/>
                  <a:pt x="4311258" y="0"/>
                  <a:pt x="3949224" y="0"/>
                </a:cubicBezTo>
                <a:cubicBezTo>
                  <a:pt x="3587151" y="0"/>
                  <a:pt x="3291326" y="295296"/>
                  <a:pt x="3291326" y="656634"/>
                </a:cubicBezTo>
                <a:cubicBezTo>
                  <a:pt x="3291326" y="869643"/>
                  <a:pt x="3395617" y="1051929"/>
                  <a:pt x="3555163" y="1166242"/>
                </a:cubicBezTo>
                <a:cubicBezTo>
                  <a:pt x="3357770" y="1241592"/>
                  <a:pt x="3182029" y="1375078"/>
                  <a:pt x="3053177" y="1557824"/>
                </a:cubicBezTo>
                <a:cubicBezTo>
                  <a:pt x="3010853" y="1534517"/>
                  <a:pt x="2966727" y="1513884"/>
                  <a:pt x="2921259" y="1496249"/>
                </a:cubicBezTo>
                <a:cubicBezTo>
                  <a:pt x="3079120" y="1381015"/>
                  <a:pt x="3181686" y="1198200"/>
                  <a:pt x="3181686" y="984956"/>
                </a:cubicBezTo>
                <a:cubicBezTo>
                  <a:pt x="3181686" y="623608"/>
                  <a:pt x="2885822" y="328322"/>
                  <a:pt x="2523788" y="328322"/>
                </a:cubicBezTo>
                <a:cubicBezTo>
                  <a:pt x="2161715" y="328322"/>
                  <a:pt x="1865890" y="623618"/>
                  <a:pt x="1865890" y="984956"/>
                </a:cubicBezTo>
                <a:cubicBezTo>
                  <a:pt x="1865890" y="1198465"/>
                  <a:pt x="1971249" y="1381054"/>
                  <a:pt x="2131442" y="1496249"/>
                </a:cubicBezTo>
                <a:cubicBezTo>
                  <a:pt x="2084749" y="1514237"/>
                  <a:pt x="2039476" y="1533900"/>
                  <a:pt x="1996085" y="1557824"/>
                </a:cubicBezTo>
                <a:cubicBezTo>
                  <a:pt x="1869221" y="1377762"/>
                  <a:pt x="1692295" y="1242934"/>
                  <a:pt x="1490650" y="1166242"/>
                </a:cubicBezTo>
                <a:cubicBezTo>
                  <a:pt x="1650961" y="1053075"/>
                  <a:pt x="1756202" y="871025"/>
                  <a:pt x="1756202" y="656634"/>
                </a:cubicBezTo>
                <a:cubicBezTo>
                  <a:pt x="1756202" y="295286"/>
                  <a:pt x="1460338" y="0"/>
                  <a:pt x="1098304" y="0"/>
                </a:cubicBezTo>
                <a:close/>
                <a:moveTo>
                  <a:pt x="1098265" y="218898"/>
                </a:moveTo>
                <a:cubicBezTo>
                  <a:pt x="1341812" y="218898"/>
                  <a:pt x="1536883" y="413577"/>
                  <a:pt x="1536883" y="656673"/>
                </a:cubicBezTo>
                <a:cubicBezTo>
                  <a:pt x="1536883" y="899730"/>
                  <a:pt x="1341822" y="1094449"/>
                  <a:pt x="1098265" y="1094449"/>
                </a:cubicBezTo>
                <a:cubicBezTo>
                  <a:pt x="854708" y="1094449"/>
                  <a:pt x="659647" y="899770"/>
                  <a:pt x="659647" y="656673"/>
                </a:cubicBezTo>
                <a:cubicBezTo>
                  <a:pt x="659647" y="413616"/>
                  <a:pt x="854708" y="218898"/>
                  <a:pt x="1098265" y="218898"/>
                </a:cubicBezTo>
                <a:close/>
                <a:moveTo>
                  <a:pt x="3949233" y="218898"/>
                </a:moveTo>
                <a:cubicBezTo>
                  <a:pt x="4192781" y="218898"/>
                  <a:pt x="4387852" y="413577"/>
                  <a:pt x="4387852" y="656673"/>
                </a:cubicBezTo>
                <a:cubicBezTo>
                  <a:pt x="4387852" y="899730"/>
                  <a:pt x="4192790" y="1094449"/>
                  <a:pt x="3949233" y="1094449"/>
                </a:cubicBezTo>
                <a:cubicBezTo>
                  <a:pt x="3705677" y="1094449"/>
                  <a:pt x="3510615" y="899770"/>
                  <a:pt x="3510615" y="656673"/>
                </a:cubicBezTo>
                <a:cubicBezTo>
                  <a:pt x="3510615" y="413616"/>
                  <a:pt x="3705677" y="218898"/>
                  <a:pt x="3949233" y="218898"/>
                </a:cubicBezTo>
                <a:close/>
                <a:moveTo>
                  <a:pt x="2523749" y="547220"/>
                </a:moveTo>
                <a:cubicBezTo>
                  <a:pt x="2767296" y="547220"/>
                  <a:pt x="2962367" y="741898"/>
                  <a:pt x="2962367" y="984995"/>
                </a:cubicBezTo>
                <a:cubicBezTo>
                  <a:pt x="2962367" y="1228052"/>
                  <a:pt x="2767306" y="1422770"/>
                  <a:pt x="2523749" y="1422770"/>
                </a:cubicBezTo>
                <a:cubicBezTo>
                  <a:pt x="2267916" y="1426562"/>
                  <a:pt x="2086052" y="1231266"/>
                  <a:pt x="2085131" y="984995"/>
                </a:cubicBezTo>
                <a:cubicBezTo>
                  <a:pt x="2085131" y="741938"/>
                  <a:pt x="2280192" y="547220"/>
                  <a:pt x="2523749" y="547220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967A712-23E9-E5E2-0B22-262BE9AAA44A}"/>
              </a:ext>
            </a:extLst>
          </p:cNvPr>
          <p:cNvGrpSpPr/>
          <p:nvPr/>
        </p:nvGrpSpPr>
        <p:grpSpPr>
          <a:xfrm>
            <a:off x="7875503" y="2019411"/>
            <a:ext cx="626486" cy="716474"/>
            <a:chOff x="5272557" y="54011"/>
            <a:chExt cx="3796187" cy="4341466"/>
          </a:xfrm>
          <a:solidFill>
            <a:schemeClr val="bg1"/>
          </a:solidFill>
        </p:grpSpPr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38B711DE-9848-7F95-0DE6-D6FFB2B105AF}"/>
                </a:ext>
              </a:extLst>
            </p:cNvPr>
            <p:cNvSpPr/>
            <p:nvPr/>
          </p:nvSpPr>
          <p:spPr>
            <a:xfrm>
              <a:off x="5272557" y="2346395"/>
              <a:ext cx="1617704" cy="2049082"/>
            </a:xfrm>
            <a:custGeom>
              <a:avLst/>
              <a:gdLst>
                <a:gd name="connsiteX0" fmla="*/ 809832 w 1617704"/>
                <a:gd name="connsiteY0" fmla="*/ 2049082 h 2049082"/>
                <a:gd name="connsiteX1" fmla="*/ 0 w 1617704"/>
                <a:gd name="connsiteY1" fmla="*/ 1077784 h 2049082"/>
                <a:gd name="connsiteX2" fmla="*/ 0 w 1617704"/>
                <a:gd name="connsiteY2" fmla="*/ 0 h 2049082"/>
                <a:gd name="connsiteX3" fmla="*/ 1617704 w 1617704"/>
                <a:gd name="connsiteY3" fmla="*/ 0 h 2049082"/>
                <a:gd name="connsiteX4" fmla="*/ 1617704 w 1617704"/>
                <a:gd name="connsiteY4" fmla="*/ 1077784 h 2049082"/>
                <a:gd name="connsiteX5" fmla="*/ 809783 w 1617704"/>
                <a:gd name="connsiteY5" fmla="*/ 2049082 h 204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7704" h="2049082">
                  <a:moveTo>
                    <a:pt x="809832" y="2049082"/>
                  </a:moveTo>
                  <a:cubicBezTo>
                    <a:pt x="407502" y="2049082"/>
                    <a:pt x="0" y="1754100"/>
                    <a:pt x="0" y="1077784"/>
                  </a:cubicBezTo>
                  <a:lnTo>
                    <a:pt x="0" y="0"/>
                  </a:lnTo>
                  <a:lnTo>
                    <a:pt x="1617704" y="0"/>
                  </a:lnTo>
                  <a:lnTo>
                    <a:pt x="1617704" y="1077784"/>
                  </a:lnTo>
                  <a:cubicBezTo>
                    <a:pt x="1617704" y="1754129"/>
                    <a:pt x="1212122" y="2049082"/>
                    <a:pt x="809783" y="2049082"/>
                  </a:cubicBezTo>
                  <a:close/>
                </a:path>
              </a:pathLst>
            </a:custGeom>
            <a:grpFill/>
            <a:ln w="9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BA484B2C-521C-FB6B-0BAC-C31757FA3013}"/>
                </a:ext>
              </a:extLst>
            </p:cNvPr>
            <p:cNvSpPr/>
            <p:nvPr/>
          </p:nvSpPr>
          <p:spPr>
            <a:xfrm>
              <a:off x="7131967" y="979606"/>
              <a:ext cx="1936777" cy="1568228"/>
            </a:xfrm>
            <a:custGeom>
              <a:avLst/>
              <a:gdLst>
                <a:gd name="connsiteX0" fmla="*/ 698429 w 1936777"/>
                <a:gd name="connsiteY0" fmla="*/ 1568229 h 1568228"/>
                <a:gd name="connsiteX1" fmla="*/ 0 w 1936777"/>
                <a:gd name="connsiteY1" fmla="*/ 1349635 h 1568228"/>
                <a:gd name="connsiteX2" fmla="*/ 0 w 1936777"/>
                <a:gd name="connsiteY2" fmla="*/ 1100611 h 1568228"/>
                <a:gd name="connsiteX3" fmla="*/ 1895257 w 1936777"/>
                <a:gd name="connsiteY3" fmla="*/ 0 h 1568228"/>
                <a:gd name="connsiteX4" fmla="*/ 1936778 w 1936777"/>
                <a:gd name="connsiteY4" fmla="*/ 321239 h 1568228"/>
                <a:gd name="connsiteX5" fmla="*/ 698517 w 1936777"/>
                <a:gd name="connsiteY5" fmla="*/ 1568121 h 1568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6777" h="1568228">
                  <a:moveTo>
                    <a:pt x="698429" y="1568229"/>
                  </a:moveTo>
                  <a:cubicBezTo>
                    <a:pt x="438461" y="1568229"/>
                    <a:pt x="198128" y="1487177"/>
                    <a:pt x="0" y="1349635"/>
                  </a:cubicBezTo>
                  <a:lnTo>
                    <a:pt x="0" y="1100611"/>
                  </a:lnTo>
                  <a:lnTo>
                    <a:pt x="1895257" y="0"/>
                  </a:lnTo>
                  <a:cubicBezTo>
                    <a:pt x="1922278" y="102566"/>
                    <a:pt x="1936778" y="210060"/>
                    <a:pt x="1936778" y="321239"/>
                  </a:cubicBezTo>
                  <a:cubicBezTo>
                    <a:pt x="1936778" y="1012094"/>
                    <a:pt x="1384542" y="1568121"/>
                    <a:pt x="698517" y="1568121"/>
                  </a:cubicBezTo>
                  <a:close/>
                </a:path>
              </a:pathLst>
            </a:custGeom>
            <a:grpFill/>
            <a:ln w="9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5DADA16F-C4DF-BCA1-A722-9C16A6473907}"/>
                </a:ext>
              </a:extLst>
            </p:cNvPr>
            <p:cNvSpPr/>
            <p:nvPr/>
          </p:nvSpPr>
          <p:spPr>
            <a:xfrm>
              <a:off x="5272655" y="54518"/>
              <a:ext cx="1617743" cy="2048624"/>
            </a:xfrm>
            <a:custGeom>
              <a:avLst/>
              <a:gdLst>
                <a:gd name="connsiteX0" fmla="*/ 1617704 w 1617743"/>
                <a:gd name="connsiteY0" fmla="*/ 2048624 h 2048624"/>
                <a:gd name="connsiteX1" fmla="*/ 0 w 1617743"/>
                <a:gd name="connsiteY1" fmla="*/ 2048624 h 2048624"/>
                <a:gd name="connsiteX2" fmla="*/ 0 w 1617743"/>
                <a:gd name="connsiteY2" fmla="*/ 970841 h 2048624"/>
                <a:gd name="connsiteX3" fmla="*/ 585183 w 1617743"/>
                <a:gd name="connsiteY3" fmla="*/ 33763 h 2048624"/>
                <a:gd name="connsiteX4" fmla="*/ 1464859 w 1617743"/>
                <a:gd name="connsiteY4" fmla="*/ 368316 h 2048624"/>
                <a:gd name="connsiteX5" fmla="*/ 1617744 w 1617743"/>
                <a:gd name="connsiteY5" fmla="*/ 970880 h 204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7743" h="2048624">
                  <a:moveTo>
                    <a:pt x="1617704" y="2048624"/>
                  </a:moveTo>
                  <a:lnTo>
                    <a:pt x="0" y="2048624"/>
                  </a:lnTo>
                  <a:lnTo>
                    <a:pt x="0" y="970841"/>
                  </a:lnTo>
                  <a:cubicBezTo>
                    <a:pt x="0" y="421554"/>
                    <a:pt x="270421" y="129628"/>
                    <a:pt x="585183" y="33763"/>
                  </a:cubicBezTo>
                  <a:cubicBezTo>
                    <a:pt x="899691" y="-62026"/>
                    <a:pt x="1262185" y="44938"/>
                    <a:pt x="1464859" y="368316"/>
                  </a:cubicBezTo>
                  <a:cubicBezTo>
                    <a:pt x="1584717" y="568129"/>
                    <a:pt x="1616107" y="787830"/>
                    <a:pt x="1617744" y="970880"/>
                  </a:cubicBezTo>
                  <a:close/>
                </a:path>
              </a:pathLst>
            </a:custGeom>
            <a:grpFill/>
            <a:ln w="9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434CF88D-A22E-9750-58D0-329FB7A5A879}"/>
                </a:ext>
              </a:extLst>
            </p:cNvPr>
            <p:cNvSpPr/>
            <p:nvPr/>
          </p:nvSpPr>
          <p:spPr>
            <a:xfrm>
              <a:off x="7131957" y="610988"/>
              <a:ext cx="1808425" cy="1187952"/>
            </a:xfrm>
            <a:custGeom>
              <a:avLst/>
              <a:gdLst>
                <a:gd name="connsiteX0" fmla="*/ 0 w 1808425"/>
                <a:gd name="connsiteY0" fmla="*/ 1187953 h 1187952"/>
                <a:gd name="connsiteX1" fmla="*/ 0 w 1808425"/>
                <a:gd name="connsiteY1" fmla="*/ 1005481 h 1187952"/>
                <a:gd name="connsiteX2" fmla="*/ 1732919 w 1808425"/>
                <a:gd name="connsiteY2" fmla="*/ 0 h 1187952"/>
                <a:gd name="connsiteX3" fmla="*/ 1808426 w 1808425"/>
                <a:gd name="connsiteY3" fmla="*/ 136856 h 1187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8425" h="1187952">
                  <a:moveTo>
                    <a:pt x="0" y="1187953"/>
                  </a:moveTo>
                  <a:lnTo>
                    <a:pt x="0" y="1005481"/>
                  </a:lnTo>
                  <a:lnTo>
                    <a:pt x="1732919" y="0"/>
                  </a:lnTo>
                  <a:cubicBezTo>
                    <a:pt x="1761468" y="43323"/>
                    <a:pt x="1785353" y="89977"/>
                    <a:pt x="1808426" y="136856"/>
                  </a:cubicBezTo>
                  <a:close/>
                </a:path>
              </a:pathLst>
            </a:custGeom>
            <a:grpFill/>
            <a:ln w="9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8FB35A7C-57B8-16EF-4F07-46B86D3F9E23}"/>
                </a:ext>
              </a:extLst>
            </p:cNvPr>
            <p:cNvSpPr/>
            <p:nvPr/>
          </p:nvSpPr>
          <p:spPr>
            <a:xfrm>
              <a:off x="6992269" y="54011"/>
              <a:ext cx="1717791" cy="1281133"/>
            </a:xfrm>
            <a:custGeom>
              <a:avLst/>
              <a:gdLst>
                <a:gd name="connsiteX0" fmla="*/ 139688 w 1717791"/>
                <a:gd name="connsiteY0" fmla="*/ 1281133 h 1281133"/>
                <a:gd name="connsiteX1" fmla="*/ 139688 w 1717791"/>
                <a:gd name="connsiteY1" fmla="*/ 971299 h 1281133"/>
                <a:gd name="connsiteX2" fmla="*/ 0 w 1717791"/>
                <a:gd name="connsiteY2" fmla="*/ 330732 h 1281133"/>
                <a:gd name="connsiteX3" fmla="*/ 838116 w 1717791"/>
                <a:gd name="connsiteY3" fmla="*/ 0 h 1281133"/>
                <a:gd name="connsiteX4" fmla="*/ 1717792 w 1717791"/>
                <a:gd name="connsiteY4" fmla="*/ 366854 h 1281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7791" h="1281133">
                  <a:moveTo>
                    <a:pt x="139688" y="1281133"/>
                  </a:moveTo>
                  <a:lnTo>
                    <a:pt x="139688" y="971299"/>
                  </a:lnTo>
                  <a:cubicBezTo>
                    <a:pt x="139688" y="721667"/>
                    <a:pt x="87871" y="506934"/>
                    <a:pt x="0" y="330732"/>
                  </a:cubicBezTo>
                  <a:cubicBezTo>
                    <a:pt x="219476" y="125335"/>
                    <a:pt x="513850" y="0"/>
                    <a:pt x="838116" y="0"/>
                  </a:cubicBezTo>
                  <a:cubicBezTo>
                    <a:pt x="1182016" y="0"/>
                    <a:pt x="1493800" y="140070"/>
                    <a:pt x="1717792" y="366854"/>
                  </a:cubicBezTo>
                  <a:close/>
                </a:path>
              </a:pathLst>
            </a:custGeom>
            <a:grpFill/>
            <a:ln w="9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E1FC400-6219-4854-9916-2C2095B684BD}"/>
              </a:ext>
            </a:extLst>
          </p:cNvPr>
          <p:cNvSpPr txBox="1"/>
          <p:nvPr/>
        </p:nvSpPr>
        <p:spPr>
          <a:xfrm>
            <a:off x="0" y="6627168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2279501-97DE-4760-870C-CEDECC9847E5}" type="slidenum">
              <a:rPr lang="en-US" sz="900" smtClean="0">
                <a:solidFill>
                  <a:srgbClr val="00205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15</a:t>
            </a:fld>
            <a:endParaRPr lang="en-US" sz="900" dirty="0">
              <a:solidFill>
                <a:srgbClr val="00205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64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4E39C-36BB-7244-B9EA-6DDD5560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Safety Overview</a:t>
            </a:r>
          </a:p>
        </p:txBody>
      </p:sp>
      <p:graphicFrame>
        <p:nvGraphicFramePr>
          <p:cNvPr id="10" name="Table 15">
            <a:extLst>
              <a:ext uri="{FF2B5EF4-FFF2-40B4-BE49-F238E27FC236}">
                <a16:creationId xmlns:a16="http://schemas.microsoft.com/office/drawing/2014/main" id="{BFE3467E-AA40-4D74-A9C1-86197594F7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4070301"/>
              </p:ext>
            </p:extLst>
          </p:nvPr>
        </p:nvGraphicFramePr>
        <p:xfrm>
          <a:off x="838200" y="1825625"/>
          <a:ext cx="5240383" cy="38404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242325">
                  <a:extLst>
                    <a:ext uri="{9D8B030D-6E8A-4147-A177-3AD203B41FA5}">
                      <a16:colId xmlns:a16="http://schemas.microsoft.com/office/drawing/2014/main" val="1223746715"/>
                    </a:ext>
                  </a:extLst>
                </a:gridCol>
                <a:gridCol w="1998058">
                  <a:extLst>
                    <a:ext uri="{9D8B030D-6E8A-4147-A177-3AD203B41FA5}">
                      <a16:colId xmlns:a16="http://schemas.microsoft.com/office/drawing/2014/main" val="31129278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Patients, n (%)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32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Safety Population</a:t>
                      </a:r>
                      <a:r>
                        <a:rPr lang="en-US" sz="1600" baseline="300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br>
                        <a:rPr lang="en-US" sz="16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</a:br>
                      <a:r>
                        <a:rPr lang="en-US" sz="16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(N=105)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3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34806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Any AE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67 (63.8)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6926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Any SAE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 (7.6)</a:t>
                      </a:r>
                      <a:endParaRPr lang="en-US" sz="1600" baseline="30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1897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Any SAE related to etripamil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0763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Any SAE leading to death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3521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AEs leading to discontinuation for exclusion criteria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 (5.7)</a:t>
                      </a:r>
                      <a:endParaRPr lang="en-US" sz="1600" baseline="30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11047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Any TEAE</a:t>
                      </a:r>
                      <a:r>
                        <a:rPr lang="en-US" sz="1600" b="0" baseline="30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0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45 (42.9)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2355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12713" indent="3175">
                        <a:tabLst/>
                      </a:pPr>
                      <a:r>
                        <a:rPr lang="en-US" sz="16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Mild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36 (34.3)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847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115888">
                        <a:tabLst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Moderate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 (6.7)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3344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115888">
                        <a:tabLst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Severe</a:t>
                      </a:r>
                      <a:r>
                        <a:rPr lang="en-US" sz="1600" b="0" kern="1200" baseline="30000" dirty="0">
                          <a:solidFill>
                            <a:schemeClr val="tx1"/>
                          </a:solidFill>
                          <a:latin typeface="Helvetica" pitchFamily="2" charset="0"/>
                          <a:cs typeface="Helvetica" panose="020B0604020202020204" pitchFamily="34" charset="0"/>
                        </a:rPr>
                        <a:t>c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 (1.9)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87488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A7F7C2B-8562-AF4A-B254-EC5BD43D8AC7}"/>
              </a:ext>
            </a:extLst>
          </p:cNvPr>
          <p:cNvSpPr txBox="1"/>
          <p:nvPr/>
        </p:nvSpPr>
        <p:spPr>
          <a:xfrm>
            <a:off x="832539" y="6257836"/>
            <a:ext cx="7971827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</a:t>
            </a:r>
            <a:r>
              <a:rPr kumimoji="0" lang="en-US" sz="1100" b="0" i="0" u="none" strike="noStrike" kern="1200" cap="none" spc="0" normalizeH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No placebo arm in this study. </a:t>
            </a:r>
            <a:r>
              <a: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</a:t>
            </a:r>
            <a:r>
              <a:rPr kumimoji="0" lang="en-US" sz="1100" b="0" i="0" u="none" strike="noStrike" kern="1200" cap="none" spc="0" normalizeH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TEAEs are defined as AEs with a start date occurring 0 to 24 hours after etripamil dose; patients can have more than one TEAE. </a:t>
            </a:r>
            <a:r>
              <a: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</a:t>
            </a:r>
            <a:r>
              <a:rPr kumimoji="0" lang="en-US" sz="1100" b="0" i="0" u="none" strike="noStrike" kern="1200" cap="none" spc="0" normalizeH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Severe AEs were epistaxis (n=1 patient) and rhinorrhea and epistaxis (n=1 patient).</a:t>
            </a:r>
            <a:br>
              <a: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AE, adverse event; SAE, serious adverse event; TEAE, treatment-emergent adverse event.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9466D8-FB61-4EFA-92F6-37D942DDC727}"/>
              </a:ext>
            </a:extLst>
          </p:cNvPr>
          <p:cNvSpPr txBox="1"/>
          <p:nvPr/>
        </p:nvSpPr>
        <p:spPr>
          <a:xfrm>
            <a:off x="6426972" y="1829572"/>
            <a:ext cx="493364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205C"/>
                </a:solidFill>
                <a:latin typeface="Helvetica" pitchFamily="2" charset="0"/>
              </a:rPr>
              <a:t>Relative to NODE-301, patients in NODE-302 had greater exposure to study drug (up to 10 doses)</a:t>
            </a:r>
          </a:p>
          <a:p>
            <a:pPr marL="228600" indent="-2286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205C"/>
                </a:solidFill>
                <a:latin typeface="Helvetica" pitchFamily="2" charset="0"/>
              </a:rPr>
              <a:t>Five AEs (bradycardia [n=1], atrial fibrillation [n=2], ataxia [n=1], and syncope [n=1]) were NOT related </a:t>
            </a:r>
            <a:br>
              <a:rPr lang="en-US" sz="2200" dirty="0">
                <a:solidFill>
                  <a:srgbClr val="00205C"/>
                </a:solidFill>
                <a:latin typeface="Helvetica" pitchFamily="2" charset="0"/>
              </a:rPr>
            </a:br>
            <a:r>
              <a:rPr lang="en-US" sz="2200" dirty="0">
                <a:solidFill>
                  <a:srgbClr val="00205C"/>
                </a:solidFill>
                <a:latin typeface="Helvetica" pitchFamily="2" charset="0"/>
              </a:rPr>
              <a:t>to etripamil; constituted exclusion criteria</a:t>
            </a:r>
          </a:p>
          <a:p>
            <a:pPr marL="228600" indent="-2286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205C"/>
                </a:solidFill>
                <a:latin typeface="Helvetica" pitchFamily="2" charset="0"/>
              </a:rPr>
              <a:t>Only one AE (atrial fibrillation) led to discontinuation; potentially related to etripamil </a:t>
            </a:r>
          </a:p>
          <a:p>
            <a:pPr marL="228600" indent="-2286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srgbClr val="00205C"/>
              </a:solidFill>
              <a:highlight>
                <a:srgbClr val="FFFF00"/>
              </a:highlight>
              <a:latin typeface="Helvetica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67F629-3BD8-4B3B-B1D0-5429B3FE8A80}"/>
              </a:ext>
            </a:extLst>
          </p:cNvPr>
          <p:cNvSpPr txBox="1"/>
          <p:nvPr/>
        </p:nvSpPr>
        <p:spPr>
          <a:xfrm>
            <a:off x="0" y="6627168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2279501-97DE-4760-870C-CEDECC9847E5}" type="slidenum">
              <a:rPr lang="en-US" sz="900" smtClean="0">
                <a:solidFill>
                  <a:srgbClr val="00205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16</a:t>
            </a:fld>
            <a:endParaRPr lang="en-US" sz="900" dirty="0">
              <a:solidFill>
                <a:srgbClr val="00205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614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4E39C-36BB-7244-B9EA-6DDD5560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Most Frequent Etripamil-related TEAEs</a:t>
            </a:r>
            <a:endParaRPr lang="en-US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E61C6CD-6C89-487D-9F3B-316EB57EC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6926" y="1825625"/>
            <a:ext cx="4926874" cy="4144479"/>
          </a:xfrm>
        </p:spPr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Majority of TEAEs were nasal/local, mild, and brief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No reported cases of syncope or symptoms </a:t>
            </a:r>
            <a:b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of hypotension</a:t>
            </a:r>
            <a:endParaRPr lang="en-US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No episodes of AV block </a:t>
            </a:r>
            <a:br>
              <a:rPr lang="en-US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</a:br>
            <a:r>
              <a:rPr lang="en-US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or pauses after PSVT conversion with etripamil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>
              <a:solidFill>
                <a:srgbClr val="00205C"/>
              </a:solidFill>
              <a:latin typeface="Helvetica" pitchFamily="2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>
              <a:solidFill>
                <a:srgbClr val="FF0000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7F7C2B-8562-AF4A-B254-EC5BD43D8AC7}"/>
              </a:ext>
            </a:extLst>
          </p:cNvPr>
          <p:cNvSpPr txBox="1"/>
          <p:nvPr/>
        </p:nvSpPr>
        <p:spPr>
          <a:xfrm>
            <a:off x="838304" y="6084054"/>
            <a:ext cx="8321040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aseline="30000" dirty="0">
                <a:solidFill>
                  <a:srgbClr val="00205C"/>
                </a:solidFill>
                <a:latin typeface="Helvetica" pitchFamily="2" charset="0"/>
              </a:rPr>
              <a:t>a</a:t>
            </a:r>
            <a:r>
              <a:rPr lang="en-US" sz="1100" dirty="0">
                <a:solidFill>
                  <a:srgbClr val="00205C"/>
                </a:solidFill>
                <a:latin typeface="Helvetica" pitchFamily="2" charset="0"/>
              </a:rPr>
              <a:t>Etripamil-related TEAEs are defined as AEs with a start date occurring 0 to 24 hours </a:t>
            </a:r>
            <a:r>
              <a:rPr kumimoji="0" lang="en-US" sz="1100" b="0" i="0" u="none" strike="noStrike" kern="1200" cap="none" spc="0" normalizeH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after etripamil dose</a:t>
            </a:r>
            <a:r>
              <a:rPr lang="en-US" sz="1100" dirty="0">
                <a:solidFill>
                  <a:srgbClr val="00205C"/>
                </a:solidFill>
                <a:latin typeface="Helvetica" pitchFamily="2" charset="0"/>
              </a:rPr>
              <a:t> that were considered related to etripamil by investigator; patients could have more than one TEAE.</a:t>
            </a:r>
            <a:r>
              <a:rPr lang="en-US" sz="1100" strike="sngStrike" dirty="0">
                <a:solidFill>
                  <a:srgbClr val="00205C"/>
                </a:solidFill>
                <a:latin typeface="Helvetica" pitchFamily="2" charset="0"/>
              </a:rPr>
              <a:t> </a:t>
            </a:r>
            <a:br>
              <a:rPr lang="en-US" sz="1100" dirty="0">
                <a:solidFill>
                  <a:srgbClr val="00205C"/>
                </a:solidFill>
                <a:latin typeface="Helvetica" pitchFamily="2" charset="0"/>
              </a:rPr>
            </a:br>
            <a:r>
              <a:rPr lang="en-US" sz="1100" dirty="0">
                <a:solidFill>
                  <a:srgbClr val="00205C"/>
                </a:solidFill>
                <a:latin typeface="Helvetica" pitchFamily="2" charset="0"/>
              </a:rPr>
              <a:t>AE, adverse event; AV, atrioventricular;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PSVT, paroxysmal supraventricular tachycardia; TEAE, treatment-emergent adverse event.</a:t>
            </a:r>
          </a:p>
        </p:txBody>
      </p:sp>
      <p:graphicFrame>
        <p:nvGraphicFramePr>
          <p:cNvPr id="8" name="Table 15">
            <a:extLst>
              <a:ext uri="{FF2B5EF4-FFF2-40B4-BE49-F238E27FC236}">
                <a16:creationId xmlns:a16="http://schemas.microsoft.com/office/drawing/2014/main" id="{3125446F-2704-4306-B0A9-059EB79C08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0134348"/>
              </p:ext>
            </p:extLst>
          </p:nvPr>
        </p:nvGraphicFramePr>
        <p:xfrm>
          <a:off x="838200" y="1825625"/>
          <a:ext cx="5240383" cy="42672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242325">
                  <a:extLst>
                    <a:ext uri="{9D8B030D-6E8A-4147-A177-3AD203B41FA5}">
                      <a16:colId xmlns:a16="http://schemas.microsoft.com/office/drawing/2014/main" val="1223746715"/>
                    </a:ext>
                  </a:extLst>
                </a:gridCol>
                <a:gridCol w="1998058">
                  <a:extLst>
                    <a:ext uri="{9D8B030D-6E8A-4147-A177-3AD203B41FA5}">
                      <a16:colId xmlns:a16="http://schemas.microsoft.com/office/drawing/2014/main" val="31129278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Etripamil-related TEAEs Occurring in &gt;1%,</a:t>
                      </a:r>
                      <a:r>
                        <a:rPr lang="en-US" sz="1600" baseline="300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n (%)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32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Safety Population </a:t>
                      </a:r>
                      <a:br>
                        <a:rPr lang="en-US" sz="16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</a:br>
                      <a:r>
                        <a:rPr lang="en-US" sz="16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(N=105)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3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3480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effectLst/>
                          <a:latin typeface="Helvetica"/>
                          <a:ea typeface="Times New Roman" panose="02020603050405020304" pitchFamily="18" charset="0"/>
                          <a:cs typeface="Helvetica"/>
                        </a:rPr>
                        <a:t>Patients with any TEAE</a:t>
                      </a:r>
                      <a:endParaRPr lang="en-US" sz="1600" b="0" dirty="0">
                        <a:effectLst/>
                        <a:latin typeface="Helvetica"/>
                        <a:ea typeface="Calibri" panose="020F0502020204030204" pitchFamily="34" charset="0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effectLst/>
                          <a:latin typeface="Helvetica"/>
                          <a:ea typeface="Times New Roman" panose="02020603050405020304" pitchFamily="18" charset="0"/>
                          <a:cs typeface="Helvetica"/>
                        </a:rPr>
                        <a:t>34 (32.4)</a:t>
                      </a:r>
                      <a:endParaRPr lang="en-US" sz="1600" b="0" dirty="0">
                        <a:effectLst/>
                        <a:latin typeface="Helvetica"/>
                        <a:ea typeface="Calibri" panose="020F0502020204030204" pitchFamily="34" charset="0"/>
                        <a:cs typeface="Helvetic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6926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effectLst/>
                          <a:latin typeface="Helvetica"/>
                          <a:ea typeface="Calibri" panose="020F0502020204030204" pitchFamily="34" charset="0"/>
                          <a:cs typeface="Helvetica"/>
                        </a:rPr>
                        <a:t>TEAEs by preferred term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0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aseline="30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1897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127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effectLst/>
                          <a:latin typeface="Helvetica"/>
                          <a:ea typeface="Times New Roman" panose="02020603050405020304" pitchFamily="18" charset="0"/>
                          <a:cs typeface="Helvetica"/>
                        </a:rPr>
                        <a:t>Nasal discomfort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effectLst/>
                          <a:latin typeface="Helvetica"/>
                          <a:ea typeface="Times New Roman" panose="02020603050405020304" pitchFamily="18" charset="0"/>
                          <a:cs typeface="Helvetica"/>
                        </a:rPr>
                        <a:t>15 (14.3)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0763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127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effectLst/>
                          <a:latin typeface="Helvetica"/>
                          <a:cs typeface="Helvetica"/>
                        </a:rPr>
                        <a:t>Nasal congestion</a:t>
                      </a:r>
                      <a:endParaRPr lang="en-US" sz="1600" b="0" dirty="0">
                        <a:effectLst/>
                        <a:latin typeface="Helvetica"/>
                        <a:ea typeface="Times New Roman" panose="02020603050405020304" pitchFamily="18" charset="0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effectLst/>
                          <a:latin typeface="Helvetica"/>
                          <a:cs typeface="Helvetica"/>
                        </a:rPr>
                        <a:t>15 (14.3)</a:t>
                      </a:r>
                      <a:endParaRPr lang="en-US" sz="1600" b="0" dirty="0">
                        <a:effectLst/>
                        <a:latin typeface="Helvetica"/>
                        <a:ea typeface="Times New Roman" panose="02020603050405020304" pitchFamily="18" charset="0"/>
                        <a:cs typeface="Helvetic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3521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12713" indent="0">
                        <a:tabLst/>
                      </a:pPr>
                      <a:r>
                        <a:rPr lang="en-US" sz="1600" b="0" dirty="0">
                          <a:effectLst/>
                          <a:latin typeface="Helvetica"/>
                          <a:cs typeface="Helvetica"/>
                        </a:rPr>
                        <a:t>Rhinorrhea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effectLst/>
                          <a:latin typeface="Helvetica"/>
                          <a:cs typeface="Helvetica"/>
                        </a:rPr>
                        <a:t>13 (12.4)</a:t>
                      </a:r>
                      <a:endParaRPr lang="en-US" sz="1600" b="0" dirty="0">
                        <a:effectLst/>
                        <a:latin typeface="Helvetica"/>
                        <a:ea typeface="Times New Roman" panose="02020603050405020304" pitchFamily="18" charset="0"/>
                        <a:cs typeface="Helvetic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1104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12713" indent="0"/>
                      <a:r>
                        <a:rPr lang="en-US" sz="1600" b="0" dirty="0">
                          <a:effectLst/>
                          <a:latin typeface="Helvetica"/>
                          <a:cs typeface="Helvetica"/>
                        </a:rPr>
                        <a:t>Epistaxis</a:t>
                      </a:r>
                      <a:endParaRPr lang="en-US" sz="1600" b="0" baseline="30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effectLst/>
                          <a:latin typeface="Helvetica"/>
                          <a:cs typeface="Helvetica"/>
                        </a:rPr>
                        <a:t>5 (4.8)</a:t>
                      </a:r>
                      <a:endParaRPr lang="en-US" sz="1600" b="0" dirty="0">
                        <a:effectLst/>
                        <a:latin typeface="Helvetica"/>
                        <a:ea typeface="Times New Roman" panose="02020603050405020304" pitchFamily="18" charset="0"/>
                        <a:cs typeface="Helvetic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92355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12713" indent="3175">
                        <a:tabLst/>
                      </a:pPr>
                      <a:r>
                        <a:rPr lang="en-US" sz="1600" b="0" dirty="0">
                          <a:effectLst/>
                          <a:latin typeface="Helvetica"/>
                          <a:ea typeface="Times New Roman" panose="02020603050405020304" pitchFamily="18" charset="0"/>
                          <a:cs typeface="Helvetica"/>
                        </a:rPr>
                        <a:t>Sneezing</a:t>
                      </a:r>
                      <a:endParaRPr lang="en-US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Helvetica"/>
                          <a:ea typeface="Times New Roman" panose="02020603050405020304" pitchFamily="18" charset="0"/>
                          <a:cs typeface="Helvetica"/>
                        </a:rPr>
                        <a:t>4 (3.8)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847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115888">
                        <a:tabLst/>
                      </a:pPr>
                      <a:r>
                        <a:rPr lang="en-US" sz="1600" b="0" dirty="0">
                          <a:effectLst/>
                          <a:latin typeface="Helvetica"/>
                          <a:ea typeface="Times New Roman" panose="02020603050405020304" pitchFamily="18" charset="0"/>
                          <a:cs typeface="Helvetica"/>
                        </a:rPr>
                        <a:t>Cough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Helvetica"/>
                          <a:ea typeface="Times New Roman" panose="02020603050405020304" pitchFamily="18" charset="0"/>
                          <a:cs typeface="Helvetica"/>
                        </a:rPr>
                        <a:t>2 (1.9)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3344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1158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strike="noStrike" dirty="0">
                          <a:effectLst/>
                          <a:latin typeface="Helvetica"/>
                          <a:ea typeface="Times New Roman" panose="02020603050405020304" pitchFamily="18" charset="0"/>
                          <a:cs typeface="Helvetica"/>
                        </a:rPr>
                        <a:t>Throat irritation</a:t>
                      </a:r>
                      <a:endParaRPr lang="en-US" sz="1600" b="0" strike="sngStrike" dirty="0">
                        <a:effectLst/>
                        <a:latin typeface="Helvetica"/>
                        <a:ea typeface="Times New Roman" panose="02020603050405020304" pitchFamily="18" charset="0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Helvetica"/>
                          <a:ea typeface="Times New Roman" panose="02020603050405020304" pitchFamily="18" charset="0"/>
                          <a:cs typeface="Helvetica"/>
                        </a:rPr>
                        <a:t>2 (1.9)</a:t>
                      </a:r>
                      <a:endParaRPr lang="en-US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8748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1158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effectLst/>
                          <a:latin typeface="Helvetica"/>
                          <a:ea typeface="Times New Roman" panose="02020603050405020304" pitchFamily="18" charset="0"/>
                          <a:cs typeface="Helvetica"/>
                        </a:rPr>
                        <a:t>Headache</a:t>
                      </a:r>
                      <a:endParaRPr lang="en-US" sz="1600" b="0" strike="sngStrike" dirty="0">
                        <a:effectLst/>
                        <a:latin typeface="Helvetica"/>
                        <a:ea typeface="Times New Roman" panose="02020603050405020304" pitchFamily="18" charset="0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Helvetica"/>
                          <a:ea typeface="Times New Roman" panose="02020603050405020304" pitchFamily="18" charset="0"/>
                          <a:cs typeface="Helvetica"/>
                        </a:rPr>
                        <a:t>2 (1.9)</a:t>
                      </a:r>
                      <a:endParaRPr lang="en-US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1764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1158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effectLst/>
                          <a:latin typeface="Helvetica"/>
                          <a:ea typeface="Times New Roman" panose="02020603050405020304" pitchFamily="18" charset="0"/>
                          <a:cs typeface="Helvetica"/>
                        </a:rPr>
                        <a:t>Lacrimation increased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Helvetica"/>
                          <a:ea typeface="Times New Roman" panose="02020603050405020304" pitchFamily="18" charset="0"/>
                          <a:cs typeface="Helvetica"/>
                        </a:rPr>
                        <a:t>2 (1.9)</a:t>
                      </a:r>
                      <a:endParaRPr lang="en-US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46053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A654C5F-4BD6-4723-96B8-23F26F46B72C}"/>
              </a:ext>
            </a:extLst>
          </p:cNvPr>
          <p:cNvSpPr txBox="1"/>
          <p:nvPr/>
        </p:nvSpPr>
        <p:spPr>
          <a:xfrm>
            <a:off x="0" y="6627168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2279501-97DE-4760-870C-CEDECC9847E5}" type="slidenum">
              <a:rPr lang="en-US" sz="900" smtClean="0">
                <a:solidFill>
                  <a:srgbClr val="00205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17</a:t>
            </a:fld>
            <a:endParaRPr lang="en-US" sz="900" dirty="0">
              <a:solidFill>
                <a:srgbClr val="00205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731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4E39C-36BB-7244-B9EA-6DDD5560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Conclusions</a:t>
            </a: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654DB7-C1A3-6442-8F4F-F1B31589D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701"/>
            <a:ext cx="10515600" cy="443340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Safety and efficacy results are consistent with previous findings from NODE-301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No new safety signals or AEs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Majority of AEs are mild, local, and transient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Efficacy to rapidly convert PSVT during repeat episodes is maintained at long-term follow-up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Results demonstrate a potential management strategy for patients to self-treat recurrent episodes with etripamil in a medically unsupervised setting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Ongoing RAPID (NODE-301 Part 2) trial is evaluating safety and efficacy of 2</a:t>
            </a:r>
            <a:r>
              <a:rPr lang="en-US" sz="2400" baseline="300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nd</a:t>
            </a:r>
            <a:r>
              <a:rPr lang="en-US" sz="24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dose of </a:t>
            </a:r>
            <a:r>
              <a:rPr lang="en-US" sz="24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etripamil</a:t>
            </a:r>
            <a:r>
              <a:rPr lang="en-US" sz="24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after 10 minutes if PSVT continues (expected completion 2022)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ACCA55-CA8A-4232-B5D0-17687C160280}"/>
              </a:ext>
            </a:extLst>
          </p:cNvPr>
          <p:cNvSpPr txBox="1"/>
          <p:nvPr/>
        </p:nvSpPr>
        <p:spPr>
          <a:xfrm>
            <a:off x="832539" y="6596390"/>
            <a:ext cx="10512552" cy="2616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100" dirty="0">
                <a:solidFill>
                  <a:srgbClr val="00205C"/>
                </a:solidFill>
                <a:latin typeface="Helvetica" pitchFamily="2" charset="0"/>
              </a:rPr>
              <a:t>AE, adverse event; PSVT, paroxysmal supraventricular tachycardia.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FF7965-BFAF-4C70-B94C-2DABB4ED360B}"/>
              </a:ext>
            </a:extLst>
          </p:cNvPr>
          <p:cNvSpPr txBox="1"/>
          <p:nvPr/>
        </p:nvSpPr>
        <p:spPr>
          <a:xfrm>
            <a:off x="0" y="6627168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2279501-97DE-4760-870C-CEDECC9847E5}" type="slidenum">
              <a:rPr lang="en-US" sz="900" smtClean="0">
                <a:solidFill>
                  <a:srgbClr val="00205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18</a:t>
            </a:fld>
            <a:endParaRPr lang="en-US" sz="900" dirty="0">
              <a:solidFill>
                <a:srgbClr val="00205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25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3C64C-5796-4E1A-8BD5-02B9F40E4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9724E-030A-4C3B-B86C-A0FE6F88E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2006"/>
            <a:ext cx="6197600" cy="3925405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220000"/>
              </a:lnSpc>
              <a:buNone/>
            </a:pPr>
            <a:endParaRPr lang="en-US" sz="4300" dirty="0"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>
              <a:lnSpc>
                <a:spcPct val="220000"/>
              </a:lnSpc>
              <a:buFont typeface="Wingdings" panose="05000000000000000000" pitchFamily="2" charset="2"/>
              <a:buChar char="q"/>
            </a:pPr>
            <a:r>
              <a:rPr lang="en-US" sz="7200" b="1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Adjudication Committee members</a:t>
            </a:r>
          </a:p>
          <a:p>
            <a:pPr lvl="1">
              <a:lnSpc>
                <a:spcPct val="220000"/>
              </a:lnSpc>
              <a:buFont typeface="Wingdings" panose="05000000000000000000" pitchFamily="2" charset="2"/>
              <a:buChar char="§"/>
            </a:pPr>
            <a:r>
              <a:rPr lang="fr-FR" sz="6800" i="0" u="none" strike="noStrike" baseline="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José </a:t>
            </a:r>
            <a:r>
              <a:rPr lang="fr-FR" sz="6800" i="0" u="none" strike="noStrike" baseline="0" dirty="0" err="1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Dizon</a:t>
            </a:r>
            <a:r>
              <a:rPr lang="fr-FR" sz="6800" i="0" u="none" strike="noStrike" baseline="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MD, (Chair)</a:t>
            </a:r>
          </a:p>
          <a:p>
            <a:pPr lvl="1">
              <a:lnSpc>
                <a:spcPct val="220000"/>
              </a:lnSpc>
              <a:buFont typeface="Wingdings" panose="05000000000000000000" pitchFamily="2" charset="2"/>
              <a:buChar char="§"/>
            </a:pPr>
            <a:r>
              <a:rPr lang="en-US" sz="6800" i="0" u="none" strike="noStrike" baseline="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Angelo </a:t>
            </a:r>
            <a:r>
              <a:rPr lang="en-US" sz="6800" i="0" u="none" strike="noStrike" baseline="0" dirty="0" err="1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Biviano</a:t>
            </a:r>
            <a:r>
              <a:rPr lang="en-US" sz="6800" i="0" u="none" strike="noStrike" baseline="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MD 	</a:t>
            </a:r>
          </a:p>
          <a:p>
            <a:pPr lvl="1">
              <a:lnSpc>
                <a:spcPct val="220000"/>
              </a:lnSpc>
              <a:buFont typeface="Wingdings" panose="05000000000000000000" pitchFamily="2" charset="2"/>
              <a:buChar char="§"/>
            </a:pPr>
            <a:r>
              <a:rPr lang="en-US" sz="6800" i="0" u="none" strike="noStrike" baseline="0" dirty="0" err="1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Ioanna</a:t>
            </a:r>
            <a:r>
              <a:rPr lang="en-US" sz="6800" i="0" u="none" strike="noStrike" baseline="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6800" i="0" u="none" strike="noStrike" baseline="0" dirty="0" err="1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Kosmidou</a:t>
            </a:r>
            <a:r>
              <a:rPr lang="en-US" sz="6800" i="0" u="none" strike="noStrike" baseline="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MD, PhD 	</a:t>
            </a:r>
          </a:p>
          <a:p>
            <a:pPr lvl="1">
              <a:lnSpc>
                <a:spcPct val="220000"/>
              </a:lnSpc>
              <a:buFont typeface="Wingdings" panose="05000000000000000000" pitchFamily="2" charset="2"/>
              <a:buChar char="§"/>
            </a:pPr>
            <a:r>
              <a:rPr lang="en-US" sz="6800" i="0" u="none" strike="noStrike" baseline="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John Morrow, MD 	</a:t>
            </a:r>
          </a:p>
          <a:p>
            <a:pPr lvl="1">
              <a:lnSpc>
                <a:spcPct val="220000"/>
              </a:lnSpc>
              <a:buFont typeface="Wingdings" panose="05000000000000000000" pitchFamily="2" charset="2"/>
              <a:buChar char="§"/>
            </a:pPr>
            <a:r>
              <a:rPr lang="en-US" sz="6800" i="0" u="none" strike="noStrike" baseline="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James Peacock, MD </a:t>
            </a:r>
            <a:r>
              <a:rPr lang="en-US" sz="39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pPr marL="0" indent="0">
              <a:lnSpc>
                <a:spcPct val="220000"/>
              </a:lnSpc>
              <a:buNone/>
            </a:pPr>
            <a:endParaRPr lang="fr-FR" sz="43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220000"/>
              </a:lnSpc>
            </a:pPr>
            <a:endParaRPr lang="en-US" sz="43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lnSpc>
                <a:spcPct val="220000"/>
              </a:lnSpc>
              <a:buNone/>
            </a:pPr>
            <a:endParaRPr lang="en-US" sz="4300" dirty="0"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>
              <a:lnSpc>
                <a:spcPct val="220000"/>
              </a:lnSpc>
            </a:pPr>
            <a:r>
              <a:rPr lang="en-US" sz="4300" b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S</a:t>
            </a:r>
            <a:r>
              <a:rPr lang="en-US" sz="43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tudy participants</a:t>
            </a:r>
          </a:p>
          <a:p>
            <a:pPr>
              <a:lnSpc>
                <a:spcPct val="220000"/>
              </a:lnSpc>
            </a:pPr>
            <a:endParaRPr lang="en-US" sz="4300" dirty="0"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>
              <a:lnSpc>
                <a:spcPct val="220000"/>
              </a:lnSpc>
            </a:pPr>
            <a:r>
              <a:rPr lang="en-US" sz="4300" b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P</a:t>
            </a:r>
            <a:r>
              <a:rPr lang="en-US" sz="43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articipating centers / Principal </a:t>
            </a:r>
            <a:r>
              <a:rPr lang="en-US" sz="4300" b="1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Investigators</a:t>
            </a:r>
            <a:r>
              <a:rPr lang="en-US" sz="4300" b="1" baseline="300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</a:t>
            </a:r>
            <a:endParaRPr lang="en-US" sz="4300" b="1" baseline="30000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>
              <a:lnSpc>
                <a:spcPct val="220000"/>
              </a:lnSpc>
            </a:pPr>
            <a:endParaRPr lang="en-US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>
              <a:lnSpc>
                <a:spcPct val="220000"/>
              </a:lnSpc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14B203-25B2-43A3-8834-F2EB174A436D}"/>
              </a:ext>
            </a:extLst>
          </p:cNvPr>
          <p:cNvSpPr txBox="1"/>
          <p:nvPr/>
        </p:nvSpPr>
        <p:spPr>
          <a:xfrm>
            <a:off x="838200" y="1897340"/>
            <a:ext cx="2795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Study</a:t>
            </a:r>
            <a:r>
              <a:rPr lang="en-US" sz="24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Participants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DC1762-9A35-44E4-AD67-C64531004147}"/>
              </a:ext>
            </a:extLst>
          </p:cNvPr>
          <p:cNvSpPr txBox="1"/>
          <p:nvPr/>
        </p:nvSpPr>
        <p:spPr>
          <a:xfrm>
            <a:off x="5499467" y="2744788"/>
            <a:ext cx="6096000" cy="2097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Data Safety Monitoring Committee</a:t>
            </a:r>
          </a:p>
          <a:p>
            <a:pPr marL="800100" lvl="1" indent="-342900">
              <a:lnSpc>
                <a:spcPct val="22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Daniel </a:t>
            </a:r>
            <a:r>
              <a:rPr lang="en-US" dirty="0" err="1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Beyerbach</a:t>
            </a:r>
            <a:r>
              <a:rPr lang="en-US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, MD (Chair and physician )</a:t>
            </a:r>
            <a:endParaRPr lang="en-US" dirty="0">
              <a:solidFill>
                <a:srgbClr val="002060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800100" lvl="1" indent="-342900">
              <a:lnSpc>
                <a:spcPct val="22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Sean </a:t>
            </a:r>
            <a:r>
              <a:rPr lang="en-US" dirty="0" err="1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Pokorney</a:t>
            </a:r>
            <a:r>
              <a:rPr lang="en-US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, MD (Physician)</a:t>
            </a:r>
            <a:endParaRPr lang="en-US" dirty="0">
              <a:solidFill>
                <a:srgbClr val="002060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800100" lvl="1" indent="-342900">
              <a:lnSpc>
                <a:spcPct val="22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Hussein Al-</a:t>
            </a:r>
            <a:r>
              <a:rPr lang="en-US" dirty="0" err="1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Khalidi</a:t>
            </a:r>
            <a:r>
              <a:rPr lang="en-US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, PhD (Biostatistician)</a:t>
            </a:r>
            <a:endParaRPr lang="en-US" dirty="0">
              <a:solidFill>
                <a:srgbClr val="002060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BEC7D3-0FA9-4A46-B94E-3AF6D2AB1314}"/>
              </a:ext>
            </a:extLst>
          </p:cNvPr>
          <p:cNvSpPr txBox="1"/>
          <p:nvPr/>
        </p:nvSpPr>
        <p:spPr>
          <a:xfrm>
            <a:off x="5499467" y="194995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Participating study sites / Principal Investigators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542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4E39C-36BB-7244-B9EA-6DDD5560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EC101-55AA-AE4B-8DF5-4CEDEB5C1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47371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latin typeface="Helvetica "/>
              </a:rPr>
              <a:t>J.E. Ip: </a:t>
            </a:r>
            <a:r>
              <a:rPr lang="en-US" sz="1400" dirty="0">
                <a:effectLst/>
                <a:latin typeface="Helvetica "/>
                <a:ea typeface="Calibri" panose="020F0502020204030204" pitchFamily="34" charset="0"/>
                <a:cs typeface="Times New Roman" panose="02020603050405020304" pitchFamily="18" charset="0"/>
              </a:rPr>
              <a:t>Received compensation as study investigator and steering committee member for Milestone Pharmaceuticals. Received </a:t>
            </a:r>
            <a:r>
              <a:rPr lang="en-US" sz="1400" dirty="0">
                <a:effectLst/>
                <a:latin typeface="Helvetica "/>
                <a:ea typeface="Calibri" panose="020F0502020204030204" pitchFamily="34" charset="0"/>
                <a:cs typeface="Segoe UI" panose="020B0502040204020203" pitchFamily="34" charset="0"/>
              </a:rPr>
              <a:t>honoraria/speaking/consulting fee for Abbott Medical, </a:t>
            </a:r>
            <a:r>
              <a:rPr lang="en-US" sz="1400" dirty="0">
                <a:latin typeface="Helvetica "/>
                <a:ea typeface="Calibri" panose="020F0502020204030204" pitchFamily="34" charset="0"/>
                <a:cs typeface="Segoe UI" panose="020B0502040204020203" pitchFamily="34" charset="0"/>
              </a:rPr>
              <a:t>Biotronik, Boston Scientific, and Medtronic </a:t>
            </a:r>
            <a:r>
              <a:rPr lang="en-US" sz="1400" dirty="0">
                <a:effectLst/>
                <a:latin typeface="Helvetica "/>
                <a:ea typeface="Calibri" panose="020F0502020204030204" pitchFamily="34" charset="0"/>
                <a:cs typeface="Segoe UI" panose="020B0502040204020203" pitchFamily="34" charset="0"/>
              </a:rPr>
              <a:t>Inc; membership on advisory committee and/or steering committee for Abbott Medical, </a:t>
            </a:r>
            <a:r>
              <a:rPr lang="en-US" sz="1400" dirty="0">
                <a:latin typeface="Helvetica "/>
                <a:ea typeface="Calibri" panose="020F0502020204030204" pitchFamily="34" charset="0"/>
                <a:cs typeface="Segoe UI" panose="020B0502040204020203" pitchFamily="34" charset="0"/>
              </a:rPr>
              <a:t>Biotronik, and Medtronic </a:t>
            </a:r>
            <a:r>
              <a:rPr lang="en-US" sz="1400" dirty="0">
                <a:effectLst/>
                <a:latin typeface="Helvetica "/>
                <a:ea typeface="Calibri" panose="020F0502020204030204" pitchFamily="34" charset="0"/>
                <a:cs typeface="Segoe UI" panose="020B0502040204020203" pitchFamily="34" charset="0"/>
              </a:rPr>
              <a:t>Inc; membership on data safety monitoring committee for Boston Scientific </a:t>
            </a:r>
            <a:endParaRPr lang="en-US" sz="1400" dirty="0">
              <a:latin typeface="Helvetica 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latin typeface="Helvetica "/>
              </a:rPr>
              <a:t>B. Coutu: No relevant disclosures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latin typeface="Helvetica "/>
              </a:rPr>
              <a:t>M.T. Bennett: Research collaboration – Milestone Pharmaceuticals; Research (Contracted Grants for PIs and Named Investigators only) – Abbott, Boston Scientific, Medtronic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latin typeface="Helvetica "/>
              </a:rPr>
              <a:t>A.S. Pandey: No relevant disclosures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latin typeface="Helvetica "/>
              </a:rPr>
              <a:t>B.S. Stambler: Honoraria/speaking/consulting fee – Boston Scientific, Milestone Pharmaceuticals; Research (Contracted Grants for PIs and Named Investigators only) – Biotronik, Milestone Pharmaceuticals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latin typeface="Helvetica "/>
              </a:rPr>
              <a:t>P. Sager: Received honoraria as consultant for Milestone Pharmaceuticals, and holds equity in Milestone Pharmaceuticals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latin typeface="Helvetica "/>
              </a:rPr>
              <a:t>M. Chen: Received compensation as investigator and/or consultant from Milestone Pharmaceuticals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latin typeface="Helvetica "/>
              </a:rPr>
              <a:t>S. Shardonofsky: Salary from Employment (Commercial Interest) – Milestone Pharmaceuticals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latin typeface="Helvetica "/>
              </a:rPr>
              <a:t>F. Plat: Salary from Employment (Commercial Interest) – Milestone Pharmaceuticals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latin typeface="Helvetica "/>
              </a:rPr>
              <a:t>A.J. Camm: Honoraria/speaking/consulting fee – Abbott, Acesion, Anthos Therapeutics, ARCA Biopharma Inc., Bayer Healthcare Pharmaceuticals, Biotronik, Boston Scientific, Bristol Myers Squibb, Daiichi, InCarda Therapeutics, Medtronic, Milestone Pharmaceuticals, Pfizer, Inc., Sanofi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1A019C-7891-45C0-A988-4C4C9182611C}"/>
              </a:ext>
            </a:extLst>
          </p:cNvPr>
          <p:cNvSpPr txBox="1"/>
          <p:nvPr/>
        </p:nvSpPr>
        <p:spPr>
          <a:xfrm>
            <a:off x="0" y="6627168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2279501-97DE-4760-870C-CEDECC9847E5}" type="slidenum">
              <a:rPr lang="en-US" sz="900" smtClean="0">
                <a:solidFill>
                  <a:srgbClr val="00205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fld>
            <a:endParaRPr lang="en-US" sz="900" dirty="0">
              <a:solidFill>
                <a:srgbClr val="00205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669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FFA5463-28C3-4C5E-8027-70E438387C27}"/>
              </a:ext>
            </a:extLst>
          </p:cNvPr>
          <p:cNvSpPr txBox="1"/>
          <p:nvPr/>
        </p:nvSpPr>
        <p:spPr>
          <a:xfrm>
            <a:off x="180248" y="444500"/>
            <a:ext cx="5415265" cy="647972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James Ip, MD  Weill Cornell Medical College, Division of Cardiology</a:t>
            </a:r>
            <a:endParaRPr lang="en-US" sz="105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Alonzo Jones, Sr., MD  Columbus Regional Research Institute</a:t>
            </a:r>
            <a:endParaRPr lang="en-US" sz="105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Bruce Sheldon Stambler, MD  Piedmont Atlanta Hospital</a:t>
            </a:r>
            <a:endParaRPr lang="en-US" sz="105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David E, </a:t>
            </a:r>
            <a:r>
              <a:rPr lang="en-US" sz="1050" dirty="0" err="1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Schleinkofer</a:t>
            </a: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MD  Parkview Research Center</a:t>
            </a:r>
            <a:endParaRPr lang="en-US" sz="105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Wilson Lam, MD  Baylor St. Luke's Medical Center	</a:t>
            </a:r>
            <a:endParaRPr lang="en-US" sz="105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Luis Ortiz </a:t>
            </a:r>
            <a:r>
              <a:rPr lang="es-ES" sz="1050" dirty="0" err="1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Munoz</a:t>
            </a:r>
            <a:r>
              <a:rPr lang="es-E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MD, FACC, FASNC  SIMA </a:t>
            </a:r>
            <a:r>
              <a:rPr lang="es-ES" sz="1050" dirty="0" err="1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es-E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50" dirty="0" err="1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Clinic</a:t>
            </a:r>
            <a:r>
              <a:rPr lang="es-E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Corp.</a:t>
            </a:r>
            <a:endParaRPr lang="en-US" sz="105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Robert Goldstein, MD  Great Lakes Medical Research, LLC</a:t>
            </a:r>
            <a:endParaRPr lang="en-US" sz="105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Michael Goldstein, MD  MedStar Cardiology Associates</a:t>
            </a:r>
            <a:endParaRPr lang="en-US" sz="105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Kevin </a:t>
            </a:r>
            <a:r>
              <a:rPr lang="en-US" sz="1050" dirty="0" err="1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Rist</a:t>
            </a: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MD, PhD, FACC  Aspirus Cardiology</a:t>
            </a:r>
            <a:endParaRPr lang="en-US" sz="105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Kenneth </a:t>
            </a:r>
            <a:r>
              <a:rPr lang="en-US" sz="1050" dirty="0" err="1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Bilchick</a:t>
            </a: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MD University of Virginia Medical Center	</a:t>
            </a:r>
            <a:endParaRPr lang="en-US" sz="105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 err="1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Dhanunjaya</a:t>
            </a: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Lakkireddy</a:t>
            </a: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MD Kansas City Heart Rhythm Institute</a:t>
            </a:r>
            <a:endParaRPr lang="en-US" sz="105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Sandeep Khosla, MD Mount Sinai Hospital Medical Center</a:t>
            </a:r>
            <a:endParaRPr lang="en-US" sz="105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Isaac </a:t>
            </a:r>
            <a:r>
              <a:rPr lang="en-US" sz="1050" dirty="0" err="1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Dor</a:t>
            </a: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MD  Comprehensive Cardiovascular Care, LLC</a:t>
            </a:r>
            <a:endParaRPr lang="en-US" sz="105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Sudip Datta, MD  Manna Research (Stoney Creek)</a:t>
            </a:r>
            <a:endParaRPr lang="en-US" sz="105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Nathan Foster, MD  Ascension Providence Hospital</a:t>
            </a:r>
            <a:endParaRPr lang="en-US" sz="105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Sandeep Talwar, MD  Utah Cardiology / Alpine Research Organization, Inc</a:t>
            </a:r>
            <a:endParaRPr lang="en-US" sz="105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Padraig Gearoid O’Neill, MD, FACC, FHRS Mercy Medical Group – Cardiology </a:t>
            </a:r>
            <a:endParaRPr lang="en-US" sz="105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Robert Bernstein, MD Sentara Norfolk General Hospital</a:t>
            </a:r>
            <a:endParaRPr lang="en-US" sz="105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Michael J. </a:t>
            </a:r>
            <a:r>
              <a:rPr lang="en-US" sz="1050" dirty="0" err="1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Koren</a:t>
            </a: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MD Jacksonville Center for Clinical Research</a:t>
            </a:r>
            <a:endParaRPr lang="en-US" sz="105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Sean C. Beinart, MD  Adventist Healthcare Shady Grove Medical Center</a:t>
            </a:r>
            <a:endParaRPr lang="en-US" sz="105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 err="1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Srivani</a:t>
            </a: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Ambati, MD  Peak Clinical Trials</a:t>
            </a:r>
            <a:endParaRPr lang="en-US" sz="105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Sean P. Mazer, MD  New Mexico Heart Institute</a:t>
            </a:r>
            <a:endParaRPr lang="en-US" sz="105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Robert M. </a:t>
            </a:r>
            <a:r>
              <a:rPr lang="en-US" sz="1050" dirty="0" err="1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Kinn</a:t>
            </a: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MD  Franciscan Physician Network- Indiana Heart Physicians</a:t>
            </a:r>
            <a:endParaRPr lang="en-US" sz="105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Karine Roy, MD  Institut universitaire de cardiologie et de pneumonologie de Québec</a:t>
            </a:r>
            <a:endParaRPr lang="en-US" sz="105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 err="1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Ramin</a:t>
            </a: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Manshadi</a:t>
            </a: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MD  </a:t>
            </a:r>
            <a:r>
              <a:rPr lang="en-US" sz="1050" dirty="0" err="1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Manshadi</a:t>
            </a: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Heart Institute, Inc</a:t>
            </a:r>
            <a:endParaRPr lang="en-US" sz="105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Richard Kuk, MD  Centra </a:t>
            </a:r>
            <a:r>
              <a:rPr lang="en-US" sz="1050" dirty="0" err="1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Stroobants</a:t>
            </a: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Cardiovascular Center</a:t>
            </a:r>
            <a:endParaRPr lang="en-US" sz="105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Aditya Verma, MD  </a:t>
            </a:r>
            <a:r>
              <a:rPr lang="en-US" sz="1050" dirty="0" err="1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ClinScale</a:t>
            </a: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Management</a:t>
            </a:r>
            <a:endParaRPr lang="en-US" sz="105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Timothy Phelan, MD  ProMedica Northwest Ohio Cardiology Consultants, LLC</a:t>
            </a:r>
            <a:endParaRPr lang="en-US" sz="105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Johan D. </a:t>
            </a:r>
            <a:r>
              <a:rPr lang="en-US" sz="1050" dirty="0" err="1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Aasbo</a:t>
            </a: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MD ProMedica Northwest Ohio Cardiology Consultants, LLC</a:t>
            </a:r>
            <a:endParaRPr lang="en-US" sz="105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 err="1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Alexandru</a:t>
            </a: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Andrei Stoian, MD	St. Lawrence Health System: Cardiology</a:t>
            </a:r>
            <a:endParaRPr lang="en-US" sz="105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Kenneth </a:t>
            </a:r>
            <a:r>
              <a:rPr lang="en-US" sz="1050" dirty="0" err="1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Ellenbogen</a:t>
            </a: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MD  VCU Health</a:t>
            </a:r>
            <a:endParaRPr lang="en-US" sz="105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</a:t>
            </a:r>
            <a:r>
              <a:rPr lang="en-US" sz="1050" dirty="0" err="1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Vijaykar</a:t>
            </a: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Jayachandran, MD  AIM Trials/Apex Trials Group</a:t>
            </a:r>
            <a:endParaRPr lang="en-US" sz="105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James Nelson Black, MD  Baylor Scott &amp; White Medical Centre</a:t>
            </a:r>
            <a:endParaRPr lang="en-US" sz="105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Terence P. Connelly, MD  Charlotte Heart Group Research Center</a:t>
            </a:r>
            <a:endParaRPr lang="en-US" sz="105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Marcos </a:t>
            </a:r>
            <a:r>
              <a:rPr lang="en-US" sz="1050" dirty="0" err="1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Daccarett</a:t>
            </a: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MD  St. Luke’s Idaho Cardiology Associates</a:t>
            </a:r>
            <a:endParaRPr lang="en-US" sz="105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 err="1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Gaurang</a:t>
            </a: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Gandhi, MD  TriHealth Heart Institute</a:t>
            </a:r>
            <a:endParaRPr lang="en-US" sz="105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 err="1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Suneet</a:t>
            </a: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Mittal, MD  The Valley Hospital</a:t>
            </a:r>
            <a:endParaRPr lang="en-US" sz="105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942699-985F-4B13-A0B7-4C47345C4DA0}"/>
              </a:ext>
            </a:extLst>
          </p:cNvPr>
          <p:cNvSpPr txBox="1"/>
          <p:nvPr/>
        </p:nvSpPr>
        <p:spPr>
          <a:xfrm>
            <a:off x="5595513" y="444500"/>
            <a:ext cx="6043642" cy="630429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Amir Abdel Wahab, MD  Queen Elizabeth II- Health Sciences Centre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Ralph </a:t>
            </a:r>
            <a:r>
              <a:rPr lang="en-US" sz="1050" dirty="0" err="1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Augostini</a:t>
            </a: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MD  Richard M. Ross Heart Hospital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Denise Sorrentino, MD  Iowa Heart Center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050" dirty="0" err="1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Jean-Francois</a:t>
            </a:r>
            <a:r>
              <a:rPr lang="fr-FR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Roux, MD  CIUSSS de l’Estrie-CHUS-Hôpital Fleurimont</a:t>
            </a:r>
            <a:endParaRPr lang="en-US" sz="1050" dirty="0">
              <a:solidFill>
                <a:srgbClr val="002060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050" dirty="0" err="1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Ramandeep</a:t>
            </a:r>
            <a:r>
              <a:rPr lang="es-E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s-ES" sz="1050" dirty="0" err="1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Brar</a:t>
            </a:r>
            <a:r>
              <a:rPr lang="es-E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MD  Los </a:t>
            </a:r>
            <a:r>
              <a:rPr lang="es-ES" sz="1050" dirty="0" err="1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Alamito</a:t>
            </a:r>
            <a:r>
              <a:rPr lang="es-E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Cardiovascular</a:t>
            </a:r>
            <a:endParaRPr lang="en-US" sz="1050" dirty="0">
              <a:solidFill>
                <a:srgbClr val="002060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Joseph Thompson, MD  Sanger Heart &amp; Vascular Institute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Clarence Khoo, MD  St Boniface Hospital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Matthew Bennett, MD  Vancouver General Hospital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Eric Lo, MD  Central Florida Medical </a:t>
            </a:r>
            <a:r>
              <a:rPr lang="es-ES" sz="1050" dirty="0" err="1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Research</a:t>
            </a:r>
            <a:r>
              <a:rPr lang="es-E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LLC</a:t>
            </a:r>
            <a:endParaRPr lang="en-US" sz="1050" dirty="0">
              <a:solidFill>
                <a:srgbClr val="002060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Benoit Coutu, MD  Centre Hospitalier de l’Université de Montréal</a:t>
            </a:r>
            <a:endParaRPr lang="en-US" sz="1050" dirty="0">
              <a:solidFill>
                <a:srgbClr val="002060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Laurence Sterns, MD  Victoria Cardiac Arrhythmia Trials Incorporated 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Gerald Stephen Greer, MD  Arkansas Cardiology, P.A.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Pradeep </a:t>
            </a:r>
            <a:r>
              <a:rPr lang="en-US" sz="1050" dirty="0" err="1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Gujja</a:t>
            </a: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MD  Heart House Research Foundation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Robert A. </a:t>
            </a:r>
            <a:r>
              <a:rPr lang="en-US" sz="1050" dirty="0" err="1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Gianfagna</a:t>
            </a: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MD  Trinity Medical WNY, PC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 err="1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Vijendra</a:t>
            </a: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Swarup, MD  Arizona Heart Rhythm Center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Felix </a:t>
            </a:r>
            <a:r>
              <a:rPr lang="en-US" sz="1050" dirty="0" err="1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Sogade</a:t>
            </a: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MD  Georgia Arrhythmia Consultants and Research Institute, LLC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Stephen Wilton, MD  Foothills Medical Centre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Christopher Ruisi, MD  Baptist Health Research Institute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 err="1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Saverio</a:t>
            </a: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Barbera, MD  Black Hills Cardiovascular Research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Javier Eduardo </a:t>
            </a:r>
            <a:r>
              <a:rPr lang="en-US" sz="1050" dirty="0" err="1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Banchs</a:t>
            </a: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MD Baylor Scott &amp; White Medical Centre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Victoria </a:t>
            </a:r>
            <a:r>
              <a:rPr lang="en-US" sz="1050" dirty="0" err="1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Korley</a:t>
            </a: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MD  St. Michael’s Hospital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Christopher Schulze, DO  Cardiology Consultants of Philadelphia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Roger </a:t>
            </a:r>
            <a:r>
              <a:rPr lang="en-US" sz="1050" dirty="0" err="1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Damle</a:t>
            </a: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MD  South Denver Cardiology Associates, P.C.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Jeffrey Sean Healey, MD  Hamilton General Hospital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A. Shekhar Pandey, MD  Cambridge Cardiac Care Centre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Jeffrey L. Anderson, MD  Intermountain Medical Center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K.L </a:t>
            </a:r>
            <a:r>
              <a:rPr lang="es-ES" sz="1050" dirty="0" err="1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Venkatachalam</a:t>
            </a:r>
            <a:r>
              <a:rPr lang="es-E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MD  Mayo </a:t>
            </a:r>
            <a:r>
              <a:rPr lang="es-ES" sz="1050" dirty="0" err="1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Clinic</a:t>
            </a:r>
            <a:r>
              <a:rPr lang="es-E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Florida</a:t>
            </a:r>
            <a:endParaRPr lang="en-US" sz="1050" dirty="0">
              <a:solidFill>
                <a:srgbClr val="002060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Peter Noseworthy, MD  Mayo Clinic Hospital – St. Mary’s Campus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Blandine </a:t>
            </a:r>
            <a:r>
              <a:rPr lang="en-US" sz="1050" dirty="0" err="1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Mondésert</a:t>
            </a: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MD  Montreal Heart Institute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Atul Verma, MD PACE (Partners in Advanced Cardiac Evaluation)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Douglas Gerald Friars, MD, FCFP  Dawson Road Family Medical Clinic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Thomas Ryan </a:t>
            </a:r>
            <a:r>
              <a:rPr lang="en-US" sz="1050" dirty="0" err="1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Kambur</a:t>
            </a: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MD  Novant Health Heart and Vascular Institute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Evan Lockwood, MD  Royal Alexandra Hospital, CK Hui Heart Centre	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Glenn </a:t>
            </a:r>
            <a:r>
              <a:rPr lang="en-US" sz="1050" dirty="0" err="1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Meininger</a:t>
            </a:r>
            <a:r>
              <a:rPr lang="en-US" sz="105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MD, FACC  Section of Cardiac Electrophysiology, MedStar Heart and Vascular 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050" dirty="0">
              <a:solidFill>
                <a:srgbClr val="002060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endParaRPr lang="en-US" sz="105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B1E5FE-DAC8-4A2A-9DCF-BF7E7D200B2D}"/>
              </a:ext>
            </a:extLst>
          </p:cNvPr>
          <p:cNvSpPr txBox="1"/>
          <p:nvPr/>
        </p:nvSpPr>
        <p:spPr>
          <a:xfrm>
            <a:off x="2730500" y="-28799"/>
            <a:ext cx="7505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Principal Investigators and Study Sites</a:t>
            </a:r>
          </a:p>
        </p:txBody>
      </p:sp>
    </p:spTree>
    <p:extLst>
      <p:ext uri="{BB962C8B-B14F-4D97-AF65-F5344CB8AC3E}">
        <p14:creationId xmlns:p14="http://schemas.microsoft.com/office/powerpoint/2010/main" val="2420461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673CD6-9630-4BFB-810E-857A7597C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738C6-BF77-E347-9CF6-296CA3974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James E. Ip, MD</a:t>
            </a:r>
          </a:p>
        </p:txBody>
      </p:sp>
    </p:spTree>
    <p:extLst>
      <p:ext uri="{BB962C8B-B14F-4D97-AF65-F5344CB8AC3E}">
        <p14:creationId xmlns:p14="http://schemas.microsoft.com/office/powerpoint/2010/main" val="400519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4E39C-36BB-7244-B9EA-6DDD5560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Introduction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EC101-55AA-AE4B-8DF5-4CEDEB5C1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04863" cy="4144479"/>
          </a:xfrm>
        </p:spPr>
        <p:txBody>
          <a:bodyPr>
            <a:normAutofit/>
          </a:bodyPr>
          <a:lstStyle/>
          <a:p>
            <a:pPr rtl="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205C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There is an unmet </a:t>
            </a:r>
            <a:r>
              <a:rPr lang="en-US" sz="2400" b="0" i="0" u="none" strike="noStrike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need for a safe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,</a:t>
            </a:r>
            <a:r>
              <a:rPr lang="en-US" sz="2400" b="0" i="0" u="none" strike="noStrike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rapid self-treatment of paroxysmal supraventricular tachycardia (PSVT) in a medically unsupervised setting</a:t>
            </a:r>
            <a:r>
              <a:rPr lang="en-US" sz="2400" b="0" i="0" u="none" baseline="3000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en-US" sz="2400" b="0" i="0" strike="sngStrike" baseline="3000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​</a:t>
            </a:r>
          </a:p>
          <a:p>
            <a:pPr rtl="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0" i="0" dirty="0">
              <a:solidFill>
                <a:srgbClr val="000000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rtl="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0" i="0" u="none" strike="noStrike" dirty="0">
                <a:solidFill>
                  <a:srgbClr val="00205C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Etripamil</a:t>
            </a:r>
            <a:endParaRPr lang="en-US" sz="2200" b="0" i="0" u="none" strike="noStrike" dirty="0">
              <a:solidFill>
                <a:srgbClr val="00205C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rtl="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Novel, fast-acting, non-dihydropyridine, L-type calcium channel blocker </a:t>
            </a:r>
            <a:r>
              <a:rPr lang="en-US" sz="22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​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0" i="0" u="none" strike="noStrike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In development as a self-administered nasal spray to treat PSVT</a:t>
            </a:r>
            <a:r>
              <a:rPr lang="en-US" sz="20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​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Terminates AV node-dependent PSVT episodes when vagal maneuvers are ineffective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T</a:t>
            </a:r>
            <a:r>
              <a:rPr lang="en-US" sz="2000" b="0" i="0" baseline="-2500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max</a:t>
            </a:r>
            <a:r>
              <a:rPr lang="en-US" sz="20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=7.9 minutes</a:t>
            </a:r>
            <a:r>
              <a:rPr lang="en-US" sz="2000" b="0" i="0" baseline="3000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Pharmacodynamic effects occur 30–40 minutes after administration</a:t>
            </a:r>
            <a:r>
              <a:rPr lang="en-US" sz="20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  <a:endParaRPr lang="en-US" sz="2000" b="0" i="0" baseline="30000" dirty="0"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56DB1D-4468-0D49-A322-C2BF7FCFB68C}"/>
              </a:ext>
            </a:extLst>
          </p:cNvPr>
          <p:cNvSpPr txBox="1"/>
          <p:nvPr/>
        </p:nvSpPr>
        <p:spPr>
          <a:xfrm>
            <a:off x="833482" y="6257836"/>
            <a:ext cx="8046720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AV, atrioventricular; </a:t>
            </a:r>
            <a:r>
              <a:rPr kumimoji="0" lang="en-US" sz="1100" b="0" i="0" u="none" strike="noStrike" kern="1200" cap="none" spc="0" normalizeH="0" baseline="0" dirty="0" err="1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</a:t>
            </a:r>
            <a:r>
              <a:rPr kumimoji="0" lang="en-US" sz="1100" b="0" i="0" u="none" strike="noStrike" kern="1200" cap="none" spc="0" normalizeH="0" baseline="-25000" dirty="0" err="1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max</a:t>
            </a:r>
            <a:r>
              <a:rPr kumimoji="0" lang="en-US" sz="1100" b="0" i="0" u="none" strike="noStrike" kern="1200" cap="none" spc="0" normalizeH="0" baseline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, time to maximum concentration.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1. Page RL, et al. </a:t>
            </a:r>
            <a:r>
              <a:rPr kumimoji="0" lang="en-US" sz="1100" b="0" i="1" u="none" strike="noStrike" kern="1200" cap="none" spc="0" normalizeH="0" baseline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Hearth Rhythm. </a:t>
            </a:r>
            <a:r>
              <a:rPr kumimoji="0" lang="en-US" sz="1100" b="0" i="0" u="none" strike="noStrike" kern="1200" cap="none" spc="0" normalizeH="0" baseline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2016;13(4):e136-e221. 2. Wight D, et al. </a:t>
            </a:r>
            <a:r>
              <a:rPr kumimoji="0" lang="en-US" sz="1100" b="0" i="1" u="none" strike="noStrike" kern="1200" cap="none" spc="0" normalizeH="0" baseline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J Am Coll Cardiol</a:t>
            </a:r>
            <a:r>
              <a:rPr kumimoji="0" lang="en-US" sz="1100" b="0" i="0" u="none" strike="noStrike" kern="1200" cap="none" spc="0" normalizeH="0" baseline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. 2022;79(9 Suppl):43. </a:t>
            </a:r>
            <a:br>
              <a:rPr kumimoji="0" lang="en-US" sz="1100" b="0" i="0" u="none" strike="noStrike" kern="1200" cap="none" spc="0" normalizeH="0" baseline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3. Stambler BS, et al. </a:t>
            </a:r>
            <a:r>
              <a:rPr kumimoji="0" lang="en-US" sz="1100" b="0" i="1" u="none" strike="noStrike" kern="1200" cap="none" spc="0" normalizeH="0" baseline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Heart Rhythm</a:t>
            </a:r>
            <a:r>
              <a:rPr kumimoji="0" lang="en-US" sz="1100" b="0" i="0" u="none" strike="noStrike" kern="1200" cap="none" spc="0" normalizeH="0" baseline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. 2020;17:1200. Abstract D-LBCT01-01.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EDC192-460F-48C7-80E1-519131C47A13}"/>
              </a:ext>
            </a:extLst>
          </p:cNvPr>
          <p:cNvSpPr txBox="1"/>
          <p:nvPr/>
        </p:nvSpPr>
        <p:spPr>
          <a:xfrm>
            <a:off x="0" y="6627168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2279501-97DE-4760-870C-CEDECC9847E5}" type="slidenum">
              <a:rPr lang="en-US" sz="900" smtClean="0">
                <a:solidFill>
                  <a:srgbClr val="00205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fld>
            <a:endParaRPr lang="en-US" sz="900" dirty="0">
              <a:solidFill>
                <a:srgbClr val="00205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201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5">
            <a:extLst>
              <a:ext uri="{FF2B5EF4-FFF2-40B4-BE49-F238E27FC236}">
                <a16:creationId xmlns:a16="http://schemas.microsoft.com/office/drawing/2014/main" id="{8327E74E-FD82-47A8-980D-8619DC8CF3F9}"/>
              </a:ext>
            </a:extLst>
          </p:cNvPr>
          <p:cNvSpPr/>
          <p:nvPr/>
        </p:nvSpPr>
        <p:spPr>
          <a:xfrm>
            <a:off x="2661766" y="1321537"/>
            <a:ext cx="6961809" cy="3853260"/>
          </a:xfrm>
          <a:custGeom>
            <a:avLst/>
            <a:gdLst/>
            <a:ahLst/>
            <a:cxnLst/>
            <a:rect l="l" t="t" r="r" b="b"/>
            <a:pathLst>
              <a:path w="4346575" h="2788920">
                <a:moveTo>
                  <a:pt x="4303776" y="2788919"/>
                </a:moveTo>
                <a:lnTo>
                  <a:pt x="4303776" y="0"/>
                </a:lnTo>
              </a:path>
              <a:path w="4346575" h="2788920">
                <a:moveTo>
                  <a:pt x="4271772" y="2788919"/>
                </a:moveTo>
                <a:lnTo>
                  <a:pt x="4335780" y="2788919"/>
                </a:lnTo>
              </a:path>
              <a:path w="4346575" h="2788920">
                <a:moveTo>
                  <a:pt x="4271772" y="2628900"/>
                </a:moveTo>
                <a:lnTo>
                  <a:pt x="4335780" y="2628900"/>
                </a:lnTo>
              </a:path>
              <a:path w="4346575" h="2788920">
                <a:moveTo>
                  <a:pt x="4271772" y="2470404"/>
                </a:moveTo>
                <a:lnTo>
                  <a:pt x="4335780" y="2470404"/>
                </a:lnTo>
              </a:path>
              <a:path w="4346575" h="2788920">
                <a:moveTo>
                  <a:pt x="4271772" y="2310384"/>
                </a:moveTo>
                <a:lnTo>
                  <a:pt x="4335780" y="2310384"/>
                </a:lnTo>
              </a:path>
              <a:path w="4346575" h="2788920">
                <a:moveTo>
                  <a:pt x="4271772" y="2151888"/>
                </a:moveTo>
                <a:lnTo>
                  <a:pt x="4335780" y="2151888"/>
                </a:lnTo>
              </a:path>
              <a:path w="4346575" h="2788920">
                <a:moveTo>
                  <a:pt x="4271772" y="1991867"/>
                </a:moveTo>
                <a:lnTo>
                  <a:pt x="4335780" y="1991867"/>
                </a:lnTo>
              </a:path>
              <a:path w="4346575" h="2788920">
                <a:moveTo>
                  <a:pt x="4271772" y="1833371"/>
                </a:moveTo>
                <a:lnTo>
                  <a:pt x="4335780" y="1833371"/>
                </a:lnTo>
              </a:path>
              <a:path w="4346575" h="2788920">
                <a:moveTo>
                  <a:pt x="4271772" y="1673352"/>
                </a:moveTo>
                <a:lnTo>
                  <a:pt x="4335780" y="1673352"/>
                </a:lnTo>
              </a:path>
              <a:path w="4346575" h="2788920">
                <a:moveTo>
                  <a:pt x="4271772" y="1513332"/>
                </a:moveTo>
                <a:lnTo>
                  <a:pt x="4335780" y="1513332"/>
                </a:lnTo>
              </a:path>
              <a:path w="4346575" h="2788920">
                <a:moveTo>
                  <a:pt x="4271772" y="1354835"/>
                </a:moveTo>
                <a:lnTo>
                  <a:pt x="4335780" y="1354835"/>
                </a:lnTo>
              </a:path>
              <a:path w="4346575" h="2788920">
                <a:moveTo>
                  <a:pt x="4271772" y="1194815"/>
                </a:moveTo>
                <a:lnTo>
                  <a:pt x="4335780" y="1194815"/>
                </a:lnTo>
              </a:path>
              <a:path w="4346575" h="2788920">
                <a:moveTo>
                  <a:pt x="4271772" y="1036319"/>
                </a:moveTo>
                <a:lnTo>
                  <a:pt x="4335780" y="1036319"/>
                </a:lnTo>
              </a:path>
              <a:path w="4346575" h="2788920">
                <a:moveTo>
                  <a:pt x="4271772" y="876299"/>
                </a:moveTo>
                <a:lnTo>
                  <a:pt x="4335780" y="876299"/>
                </a:lnTo>
              </a:path>
              <a:path w="4346575" h="2788920">
                <a:moveTo>
                  <a:pt x="4271772" y="716279"/>
                </a:moveTo>
                <a:lnTo>
                  <a:pt x="4335780" y="716279"/>
                </a:lnTo>
              </a:path>
              <a:path w="4346575" h="2788920">
                <a:moveTo>
                  <a:pt x="4271772" y="557783"/>
                </a:moveTo>
                <a:lnTo>
                  <a:pt x="4335780" y="557783"/>
                </a:lnTo>
              </a:path>
              <a:path w="4346575" h="2788920">
                <a:moveTo>
                  <a:pt x="4271772" y="397763"/>
                </a:moveTo>
                <a:lnTo>
                  <a:pt x="4335780" y="397763"/>
                </a:lnTo>
              </a:path>
              <a:path w="4346575" h="2788920">
                <a:moveTo>
                  <a:pt x="4271772" y="239267"/>
                </a:moveTo>
                <a:lnTo>
                  <a:pt x="4335780" y="239267"/>
                </a:lnTo>
              </a:path>
              <a:path w="4346575" h="2788920">
                <a:moveTo>
                  <a:pt x="4271772" y="79248"/>
                </a:moveTo>
                <a:lnTo>
                  <a:pt x="4335780" y="79248"/>
                </a:lnTo>
              </a:path>
              <a:path w="4346575" h="2788920">
                <a:moveTo>
                  <a:pt x="4261104" y="2788919"/>
                </a:moveTo>
                <a:lnTo>
                  <a:pt x="4346448" y="2788919"/>
                </a:lnTo>
              </a:path>
              <a:path w="4346575" h="2788920">
                <a:moveTo>
                  <a:pt x="4261104" y="1991867"/>
                </a:moveTo>
                <a:lnTo>
                  <a:pt x="4346448" y="1991867"/>
                </a:lnTo>
              </a:path>
              <a:path w="4346575" h="2788920">
                <a:moveTo>
                  <a:pt x="4261104" y="1194815"/>
                </a:moveTo>
                <a:lnTo>
                  <a:pt x="4346448" y="1194815"/>
                </a:lnTo>
              </a:path>
              <a:path w="4346575" h="2788920">
                <a:moveTo>
                  <a:pt x="4261104" y="397763"/>
                </a:moveTo>
                <a:lnTo>
                  <a:pt x="4346448" y="397763"/>
                </a:lnTo>
              </a:path>
              <a:path w="4346575" h="2788920">
                <a:moveTo>
                  <a:pt x="42671" y="2788919"/>
                </a:moveTo>
                <a:lnTo>
                  <a:pt x="42671" y="0"/>
                </a:lnTo>
              </a:path>
              <a:path w="4346575" h="2788920">
                <a:moveTo>
                  <a:pt x="10668" y="2788919"/>
                </a:moveTo>
                <a:lnTo>
                  <a:pt x="74675" y="2788919"/>
                </a:lnTo>
              </a:path>
              <a:path w="4346575" h="2788920">
                <a:moveTo>
                  <a:pt x="10668" y="2624328"/>
                </a:moveTo>
                <a:lnTo>
                  <a:pt x="74675" y="2624328"/>
                </a:lnTo>
              </a:path>
              <a:path w="4346575" h="2788920">
                <a:moveTo>
                  <a:pt x="10668" y="2461260"/>
                </a:moveTo>
                <a:lnTo>
                  <a:pt x="74675" y="2461260"/>
                </a:lnTo>
              </a:path>
              <a:path w="4346575" h="2788920">
                <a:moveTo>
                  <a:pt x="10668" y="2296667"/>
                </a:moveTo>
                <a:lnTo>
                  <a:pt x="74675" y="2296667"/>
                </a:lnTo>
              </a:path>
              <a:path w="4346575" h="2788920">
                <a:moveTo>
                  <a:pt x="10668" y="2132076"/>
                </a:moveTo>
                <a:lnTo>
                  <a:pt x="74675" y="2132076"/>
                </a:lnTo>
              </a:path>
              <a:path w="4346575" h="2788920">
                <a:moveTo>
                  <a:pt x="10668" y="1969008"/>
                </a:moveTo>
                <a:lnTo>
                  <a:pt x="74675" y="1969008"/>
                </a:lnTo>
              </a:path>
              <a:path w="4346575" h="2788920">
                <a:moveTo>
                  <a:pt x="10668" y="1804415"/>
                </a:moveTo>
                <a:lnTo>
                  <a:pt x="74675" y="1804415"/>
                </a:lnTo>
              </a:path>
              <a:path w="4346575" h="2788920">
                <a:moveTo>
                  <a:pt x="10668" y="1639823"/>
                </a:moveTo>
                <a:lnTo>
                  <a:pt x="74675" y="1639823"/>
                </a:lnTo>
              </a:path>
              <a:path w="4346575" h="2788920">
                <a:moveTo>
                  <a:pt x="10668" y="1476755"/>
                </a:moveTo>
                <a:lnTo>
                  <a:pt x="74675" y="1476755"/>
                </a:lnTo>
              </a:path>
              <a:path w="4346575" h="2788920">
                <a:moveTo>
                  <a:pt x="10668" y="1312164"/>
                </a:moveTo>
                <a:lnTo>
                  <a:pt x="74675" y="1312164"/>
                </a:lnTo>
              </a:path>
              <a:path w="4346575" h="2788920">
                <a:moveTo>
                  <a:pt x="10668" y="1147571"/>
                </a:moveTo>
                <a:lnTo>
                  <a:pt x="74675" y="1147571"/>
                </a:lnTo>
              </a:path>
              <a:path w="4346575" h="2788920">
                <a:moveTo>
                  <a:pt x="10668" y="984503"/>
                </a:moveTo>
                <a:lnTo>
                  <a:pt x="74675" y="984503"/>
                </a:lnTo>
              </a:path>
              <a:path w="4346575" h="2788920">
                <a:moveTo>
                  <a:pt x="10668" y="819911"/>
                </a:moveTo>
                <a:lnTo>
                  <a:pt x="74675" y="819911"/>
                </a:lnTo>
              </a:path>
              <a:path w="4346575" h="2788920">
                <a:moveTo>
                  <a:pt x="10668" y="656843"/>
                </a:moveTo>
                <a:lnTo>
                  <a:pt x="74675" y="656843"/>
                </a:lnTo>
              </a:path>
              <a:path w="4346575" h="2788920">
                <a:moveTo>
                  <a:pt x="10668" y="492251"/>
                </a:moveTo>
                <a:lnTo>
                  <a:pt x="74675" y="492251"/>
                </a:lnTo>
              </a:path>
              <a:path w="4346575" h="2788920">
                <a:moveTo>
                  <a:pt x="10668" y="327660"/>
                </a:moveTo>
                <a:lnTo>
                  <a:pt x="74675" y="327660"/>
                </a:lnTo>
              </a:path>
              <a:path w="4346575" h="2788920">
                <a:moveTo>
                  <a:pt x="10668" y="164591"/>
                </a:moveTo>
                <a:lnTo>
                  <a:pt x="74675" y="164591"/>
                </a:lnTo>
              </a:path>
              <a:path w="4346575" h="2788920">
                <a:moveTo>
                  <a:pt x="10668" y="0"/>
                </a:moveTo>
                <a:lnTo>
                  <a:pt x="74675" y="0"/>
                </a:lnTo>
              </a:path>
              <a:path w="4346575" h="2788920">
                <a:moveTo>
                  <a:pt x="0" y="2788919"/>
                </a:moveTo>
                <a:lnTo>
                  <a:pt x="85343" y="2788919"/>
                </a:lnTo>
              </a:path>
              <a:path w="4346575" h="2788920">
                <a:moveTo>
                  <a:pt x="0" y="2461260"/>
                </a:moveTo>
                <a:lnTo>
                  <a:pt x="85343" y="2461260"/>
                </a:lnTo>
              </a:path>
              <a:path w="4346575" h="2788920">
                <a:moveTo>
                  <a:pt x="0" y="2132076"/>
                </a:moveTo>
                <a:lnTo>
                  <a:pt x="85343" y="2132076"/>
                </a:lnTo>
              </a:path>
              <a:path w="4346575" h="2788920">
                <a:moveTo>
                  <a:pt x="0" y="1804415"/>
                </a:moveTo>
                <a:lnTo>
                  <a:pt x="85343" y="1804415"/>
                </a:lnTo>
              </a:path>
              <a:path w="4346575" h="2788920">
                <a:moveTo>
                  <a:pt x="0" y="1476755"/>
                </a:moveTo>
                <a:lnTo>
                  <a:pt x="85343" y="1476755"/>
                </a:lnTo>
              </a:path>
              <a:path w="4346575" h="2788920">
                <a:moveTo>
                  <a:pt x="0" y="1147571"/>
                </a:moveTo>
                <a:lnTo>
                  <a:pt x="85343" y="1147571"/>
                </a:lnTo>
              </a:path>
              <a:path w="4346575" h="2788920">
                <a:moveTo>
                  <a:pt x="0" y="819911"/>
                </a:moveTo>
                <a:lnTo>
                  <a:pt x="85343" y="819911"/>
                </a:lnTo>
              </a:path>
              <a:path w="4346575" h="2788920">
                <a:moveTo>
                  <a:pt x="0" y="492251"/>
                </a:moveTo>
                <a:lnTo>
                  <a:pt x="85343" y="492251"/>
                </a:lnTo>
              </a:path>
              <a:path w="4346575" h="2788920">
                <a:moveTo>
                  <a:pt x="0" y="164591"/>
                </a:moveTo>
                <a:lnTo>
                  <a:pt x="85343" y="164591"/>
                </a:lnTo>
              </a:path>
              <a:path w="4346575" h="2788920">
                <a:moveTo>
                  <a:pt x="42671" y="2788919"/>
                </a:moveTo>
                <a:lnTo>
                  <a:pt x="4303776" y="2788919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AF529775-9119-4C50-C7FA-D4DFDF093C85}"/>
              </a:ext>
            </a:extLst>
          </p:cNvPr>
          <p:cNvGrpSpPr/>
          <p:nvPr/>
        </p:nvGrpSpPr>
        <p:grpSpPr>
          <a:xfrm>
            <a:off x="2675981" y="1498408"/>
            <a:ext cx="6254823" cy="3731933"/>
            <a:chOff x="2675981" y="1498408"/>
            <a:chExt cx="6254823" cy="3731933"/>
          </a:xfrm>
        </p:grpSpPr>
        <p:sp>
          <p:nvSpPr>
            <p:cNvPr id="134" name="object 9">
              <a:extLst>
                <a:ext uri="{FF2B5EF4-FFF2-40B4-BE49-F238E27FC236}">
                  <a16:creationId xmlns:a16="http://schemas.microsoft.com/office/drawing/2014/main" id="{73DDD1D1-706B-7C0D-1525-E8042257C239}"/>
                </a:ext>
              </a:extLst>
            </p:cNvPr>
            <p:cNvSpPr/>
            <p:nvPr/>
          </p:nvSpPr>
          <p:spPr>
            <a:xfrm>
              <a:off x="2786255" y="1498408"/>
              <a:ext cx="3403099" cy="3540051"/>
            </a:xfrm>
            <a:custGeom>
              <a:avLst/>
              <a:gdLst/>
              <a:ahLst/>
              <a:cxnLst/>
              <a:rect l="l" t="t" r="r" b="b"/>
              <a:pathLst>
                <a:path w="2124710" h="2562225">
                  <a:moveTo>
                    <a:pt x="28956" y="2506980"/>
                  </a:moveTo>
                  <a:lnTo>
                    <a:pt x="28956" y="2561844"/>
                  </a:lnTo>
                </a:path>
                <a:path w="2124710" h="2562225">
                  <a:moveTo>
                    <a:pt x="28956" y="2506980"/>
                  </a:moveTo>
                  <a:lnTo>
                    <a:pt x="28956" y="2452116"/>
                  </a:lnTo>
                </a:path>
                <a:path w="2124710" h="2562225">
                  <a:moveTo>
                    <a:pt x="0" y="2561844"/>
                  </a:moveTo>
                  <a:lnTo>
                    <a:pt x="57912" y="2561844"/>
                  </a:lnTo>
                </a:path>
                <a:path w="2124710" h="2562225">
                  <a:moveTo>
                    <a:pt x="0" y="2452116"/>
                  </a:moveTo>
                  <a:lnTo>
                    <a:pt x="57912" y="2452116"/>
                  </a:lnTo>
                </a:path>
                <a:path w="2124710" h="2562225">
                  <a:moveTo>
                    <a:pt x="92963" y="1368552"/>
                  </a:moveTo>
                  <a:lnTo>
                    <a:pt x="92963" y="1680972"/>
                  </a:lnTo>
                </a:path>
                <a:path w="2124710" h="2562225">
                  <a:moveTo>
                    <a:pt x="92963" y="1368552"/>
                  </a:moveTo>
                  <a:lnTo>
                    <a:pt x="92963" y="1056132"/>
                  </a:lnTo>
                </a:path>
                <a:path w="2124710" h="2562225">
                  <a:moveTo>
                    <a:pt x="64007" y="1680972"/>
                  </a:moveTo>
                  <a:lnTo>
                    <a:pt x="121919" y="1680972"/>
                  </a:lnTo>
                </a:path>
                <a:path w="2124710" h="2562225">
                  <a:moveTo>
                    <a:pt x="64007" y="1056132"/>
                  </a:moveTo>
                  <a:lnTo>
                    <a:pt x="121919" y="1056132"/>
                  </a:lnTo>
                </a:path>
                <a:path w="2124710" h="2562225">
                  <a:moveTo>
                    <a:pt x="178307" y="365760"/>
                  </a:moveTo>
                  <a:lnTo>
                    <a:pt x="178307" y="733044"/>
                  </a:lnTo>
                </a:path>
                <a:path w="2124710" h="2562225">
                  <a:moveTo>
                    <a:pt x="178307" y="365760"/>
                  </a:moveTo>
                  <a:lnTo>
                    <a:pt x="178307" y="0"/>
                  </a:lnTo>
                </a:path>
                <a:path w="2124710" h="2562225">
                  <a:moveTo>
                    <a:pt x="149351" y="733044"/>
                  </a:moveTo>
                  <a:lnTo>
                    <a:pt x="207263" y="733044"/>
                  </a:lnTo>
                </a:path>
                <a:path w="2124710" h="2562225">
                  <a:moveTo>
                    <a:pt x="149351" y="0"/>
                  </a:moveTo>
                  <a:lnTo>
                    <a:pt x="207263" y="0"/>
                  </a:lnTo>
                </a:path>
                <a:path w="2124710" h="2562225">
                  <a:moveTo>
                    <a:pt x="263651" y="437388"/>
                  </a:moveTo>
                  <a:lnTo>
                    <a:pt x="263651" y="755904"/>
                  </a:lnTo>
                </a:path>
                <a:path w="2124710" h="2562225">
                  <a:moveTo>
                    <a:pt x="263651" y="437388"/>
                  </a:moveTo>
                  <a:lnTo>
                    <a:pt x="263651" y="118872"/>
                  </a:lnTo>
                </a:path>
                <a:path w="2124710" h="2562225">
                  <a:moveTo>
                    <a:pt x="234695" y="755904"/>
                  </a:moveTo>
                  <a:lnTo>
                    <a:pt x="292607" y="755904"/>
                  </a:lnTo>
                </a:path>
                <a:path w="2124710" h="2562225">
                  <a:moveTo>
                    <a:pt x="234695" y="118872"/>
                  </a:moveTo>
                  <a:lnTo>
                    <a:pt x="292607" y="118872"/>
                  </a:lnTo>
                </a:path>
                <a:path w="2124710" h="2562225">
                  <a:moveTo>
                    <a:pt x="391668" y="934212"/>
                  </a:moveTo>
                  <a:lnTo>
                    <a:pt x="391668" y="1162812"/>
                  </a:lnTo>
                </a:path>
                <a:path w="2124710" h="2562225">
                  <a:moveTo>
                    <a:pt x="391668" y="934212"/>
                  </a:moveTo>
                  <a:lnTo>
                    <a:pt x="391668" y="705612"/>
                  </a:lnTo>
                </a:path>
                <a:path w="2124710" h="2562225">
                  <a:moveTo>
                    <a:pt x="362712" y="1162812"/>
                  </a:moveTo>
                  <a:lnTo>
                    <a:pt x="419100" y="1162812"/>
                  </a:lnTo>
                </a:path>
                <a:path w="2124710" h="2562225">
                  <a:moveTo>
                    <a:pt x="362712" y="705612"/>
                  </a:moveTo>
                  <a:lnTo>
                    <a:pt x="419100" y="705612"/>
                  </a:lnTo>
                </a:path>
                <a:path w="2124710" h="2562225">
                  <a:moveTo>
                    <a:pt x="605027" y="1303020"/>
                  </a:moveTo>
                  <a:lnTo>
                    <a:pt x="605027" y="1446276"/>
                  </a:lnTo>
                </a:path>
                <a:path w="2124710" h="2562225">
                  <a:moveTo>
                    <a:pt x="605027" y="1303020"/>
                  </a:moveTo>
                  <a:lnTo>
                    <a:pt x="605027" y="1161288"/>
                  </a:lnTo>
                </a:path>
                <a:path w="2124710" h="2562225">
                  <a:moveTo>
                    <a:pt x="576071" y="1446276"/>
                  </a:moveTo>
                  <a:lnTo>
                    <a:pt x="632459" y="1446276"/>
                  </a:lnTo>
                </a:path>
                <a:path w="2124710" h="2562225">
                  <a:moveTo>
                    <a:pt x="576071" y="1161288"/>
                  </a:moveTo>
                  <a:lnTo>
                    <a:pt x="632459" y="1161288"/>
                  </a:lnTo>
                </a:path>
                <a:path w="2124710" h="2562225">
                  <a:moveTo>
                    <a:pt x="1030223" y="1795272"/>
                  </a:moveTo>
                  <a:lnTo>
                    <a:pt x="1030223" y="1860804"/>
                  </a:lnTo>
                </a:path>
                <a:path w="2124710" h="2562225">
                  <a:moveTo>
                    <a:pt x="1030223" y="1795272"/>
                  </a:moveTo>
                  <a:lnTo>
                    <a:pt x="1030223" y="1729739"/>
                  </a:lnTo>
                </a:path>
                <a:path w="2124710" h="2562225">
                  <a:moveTo>
                    <a:pt x="1001268" y="1860804"/>
                  </a:moveTo>
                  <a:lnTo>
                    <a:pt x="1059180" y="1860804"/>
                  </a:lnTo>
                </a:path>
                <a:path w="2124710" h="2562225">
                  <a:moveTo>
                    <a:pt x="1001268" y="1729739"/>
                  </a:moveTo>
                  <a:lnTo>
                    <a:pt x="1059180" y="1729739"/>
                  </a:lnTo>
                </a:path>
                <a:path w="2124710" h="2562225">
                  <a:moveTo>
                    <a:pt x="2095499" y="2183891"/>
                  </a:moveTo>
                  <a:lnTo>
                    <a:pt x="2095499" y="2218944"/>
                  </a:lnTo>
                </a:path>
                <a:path w="2124710" h="2562225">
                  <a:moveTo>
                    <a:pt x="2095499" y="2183891"/>
                  </a:moveTo>
                  <a:lnTo>
                    <a:pt x="2095499" y="2147316"/>
                  </a:lnTo>
                </a:path>
                <a:path w="2124710" h="2562225">
                  <a:moveTo>
                    <a:pt x="2066544" y="2218944"/>
                  </a:moveTo>
                  <a:lnTo>
                    <a:pt x="2124456" y="2218944"/>
                  </a:lnTo>
                </a:path>
                <a:path w="2124710" h="2562225">
                  <a:moveTo>
                    <a:pt x="2066544" y="2147316"/>
                  </a:moveTo>
                  <a:lnTo>
                    <a:pt x="2124456" y="2147316"/>
                  </a:lnTo>
                </a:path>
              </a:pathLst>
            </a:custGeom>
            <a:ln w="12700">
              <a:solidFill>
                <a:srgbClr val="548235"/>
              </a:solidFill>
            </a:ln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1A7AD651-635C-3015-8D52-919E099270B9}"/>
                </a:ext>
              </a:extLst>
            </p:cNvPr>
            <p:cNvGrpSpPr/>
            <p:nvPr/>
          </p:nvGrpSpPr>
          <p:grpSpPr>
            <a:xfrm>
              <a:off x="2731333" y="2004807"/>
              <a:ext cx="6186806" cy="3171570"/>
              <a:chOff x="2731333" y="2004807"/>
              <a:chExt cx="6186806" cy="3171570"/>
            </a:xfrm>
          </p:grpSpPr>
          <p:sp>
            <p:nvSpPr>
              <p:cNvPr id="148" name="object 10">
                <a:extLst>
                  <a:ext uri="{FF2B5EF4-FFF2-40B4-BE49-F238E27FC236}">
                    <a16:creationId xmlns:a16="http://schemas.microsoft.com/office/drawing/2014/main" id="{AE904A9D-51D6-3880-C775-7ED2970A689E}"/>
                  </a:ext>
                </a:extLst>
              </p:cNvPr>
              <p:cNvSpPr/>
              <p:nvPr/>
            </p:nvSpPr>
            <p:spPr>
              <a:xfrm>
                <a:off x="8863829" y="4778943"/>
                <a:ext cx="20341" cy="658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47625">
                    <a:moveTo>
                      <a:pt x="12700" y="0"/>
                    </a:moveTo>
                    <a:lnTo>
                      <a:pt x="0" y="0"/>
                    </a:lnTo>
                    <a:lnTo>
                      <a:pt x="0" y="22860"/>
                    </a:lnTo>
                    <a:lnTo>
                      <a:pt x="0" y="47244"/>
                    </a:lnTo>
                    <a:lnTo>
                      <a:pt x="12700" y="47244"/>
                    </a:lnTo>
                    <a:lnTo>
                      <a:pt x="12700" y="22860"/>
                    </a:lnTo>
                    <a:lnTo>
                      <a:pt x="12700" y="0"/>
                    </a:lnTo>
                    <a:close/>
                  </a:path>
                </a:pathLst>
              </a:custGeom>
              <a:solidFill>
                <a:srgbClr val="548235"/>
              </a:solidFill>
              <a:ln>
                <a:noFill/>
              </a:ln>
            </p:spPr>
            <p:txBody>
              <a:bodyPr wrap="none" lIns="0" tIns="0" rIns="0" bIns="0" rtlCol="0">
                <a:noAutofit/>
              </a:bodyPr>
              <a:lstStyle/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9" name="object 12">
                <a:extLst>
                  <a:ext uri="{FF2B5EF4-FFF2-40B4-BE49-F238E27FC236}">
                    <a16:creationId xmlns:a16="http://schemas.microsoft.com/office/drawing/2014/main" id="{1B376211-F449-D8E5-6F0A-B583D82DEA55}"/>
                  </a:ext>
                </a:extLst>
              </p:cNvPr>
              <p:cNvSpPr/>
              <p:nvPr/>
            </p:nvSpPr>
            <p:spPr>
              <a:xfrm>
                <a:off x="2731333" y="2004807"/>
                <a:ext cx="6142055" cy="3171570"/>
              </a:xfrm>
              <a:custGeom>
                <a:avLst/>
                <a:gdLst/>
                <a:ahLst/>
                <a:cxnLst/>
                <a:rect l="l" t="t" r="r" b="b"/>
                <a:pathLst>
                  <a:path w="3834765" h="2295525">
                    <a:moveTo>
                      <a:pt x="0" y="2295143"/>
                    </a:moveTo>
                    <a:lnTo>
                      <a:pt x="21336" y="2289047"/>
                    </a:lnTo>
                    <a:lnTo>
                      <a:pt x="64008" y="2139696"/>
                    </a:lnTo>
                    <a:lnTo>
                      <a:pt x="128016" y="1001267"/>
                    </a:lnTo>
                    <a:lnTo>
                      <a:pt x="211836" y="0"/>
                    </a:lnTo>
                    <a:lnTo>
                      <a:pt x="297180" y="70103"/>
                    </a:lnTo>
                    <a:lnTo>
                      <a:pt x="425196" y="566927"/>
                    </a:lnTo>
                    <a:lnTo>
                      <a:pt x="638556" y="937259"/>
                    </a:lnTo>
                    <a:lnTo>
                      <a:pt x="1065276" y="1427988"/>
                    </a:lnTo>
                    <a:lnTo>
                      <a:pt x="2130552" y="1816608"/>
                    </a:lnTo>
                    <a:lnTo>
                      <a:pt x="3834384" y="2031491"/>
                    </a:lnTo>
                  </a:path>
                </a:pathLst>
              </a:custGeom>
              <a:ln w="31750">
                <a:solidFill>
                  <a:srgbClr val="548235"/>
                </a:solidFill>
              </a:ln>
            </p:spPr>
            <p:txBody>
              <a:bodyPr wrap="none" lIns="0" tIns="0" rIns="0" bIns="0" rtlCol="0">
                <a:noAutofit/>
              </a:bodyPr>
              <a:lstStyle/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0" name="object 11">
                <a:extLst>
                  <a:ext uri="{FF2B5EF4-FFF2-40B4-BE49-F238E27FC236}">
                    <a16:creationId xmlns:a16="http://schemas.microsoft.com/office/drawing/2014/main" id="{171B44B8-EB7D-169E-38F5-4C70D9422909}"/>
                  </a:ext>
                </a:extLst>
              </p:cNvPr>
              <p:cNvSpPr/>
              <p:nvPr/>
            </p:nvSpPr>
            <p:spPr>
              <a:xfrm>
                <a:off x="8827620" y="4778943"/>
                <a:ext cx="90519" cy="65800"/>
              </a:xfrm>
              <a:custGeom>
                <a:avLst/>
                <a:gdLst/>
                <a:ahLst/>
                <a:cxnLst/>
                <a:rect l="l" t="t" r="r" b="b"/>
                <a:pathLst>
                  <a:path w="56514" h="47625">
                    <a:moveTo>
                      <a:pt x="0" y="47244"/>
                    </a:moveTo>
                    <a:lnTo>
                      <a:pt x="56387" y="47244"/>
                    </a:lnTo>
                  </a:path>
                  <a:path w="56514" h="47625">
                    <a:moveTo>
                      <a:pt x="0" y="0"/>
                    </a:moveTo>
                    <a:lnTo>
                      <a:pt x="56387" y="0"/>
                    </a:lnTo>
                  </a:path>
                </a:pathLst>
              </a:custGeom>
              <a:ln w="12700">
                <a:solidFill>
                  <a:srgbClr val="548235"/>
                </a:solidFill>
              </a:ln>
            </p:spPr>
            <p:txBody>
              <a:bodyPr wrap="none" lIns="0" tIns="0" rIns="0" bIns="0" rtlCol="0">
                <a:noAutofit/>
              </a:bodyPr>
              <a:lstStyle/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A62A803E-B818-77B1-7280-CA9F98273431}"/>
                </a:ext>
              </a:extLst>
            </p:cNvPr>
            <p:cNvGrpSpPr/>
            <p:nvPr/>
          </p:nvGrpSpPr>
          <p:grpSpPr>
            <a:xfrm>
              <a:off x="2675981" y="1952625"/>
              <a:ext cx="6254823" cy="3277716"/>
              <a:chOff x="2675981" y="1952625"/>
              <a:chExt cx="6254823" cy="3277716"/>
            </a:xfrm>
          </p:grpSpPr>
          <p:sp>
            <p:nvSpPr>
              <p:cNvPr id="137" name="object 62">
                <a:extLst>
                  <a:ext uri="{FF2B5EF4-FFF2-40B4-BE49-F238E27FC236}">
                    <a16:creationId xmlns:a16="http://schemas.microsoft.com/office/drawing/2014/main" id="{C91C90FE-DD39-80A3-4460-5076FEE88A24}"/>
                  </a:ext>
                </a:extLst>
              </p:cNvPr>
              <p:cNvSpPr/>
              <p:nvPr/>
            </p:nvSpPr>
            <p:spPr>
              <a:xfrm>
                <a:off x="2675981" y="5124450"/>
                <a:ext cx="105892" cy="105891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25145" y="0"/>
                    </a:moveTo>
                    <a:lnTo>
                      <a:pt x="15376" y="1982"/>
                    </a:lnTo>
                    <a:lnTo>
                      <a:pt x="7381" y="7381"/>
                    </a:lnTo>
                    <a:lnTo>
                      <a:pt x="1982" y="15376"/>
                    </a:lnTo>
                    <a:lnTo>
                      <a:pt x="0" y="25146"/>
                    </a:lnTo>
                    <a:lnTo>
                      <a:pt x="1982" y="34915"/>
                    </a:lnTo>
                    <a:lnTo>
                      <a:pt x="7381" y="42910"/>
                    </a:lnTo>
                    <a:lnTo>
                      <a:pt x="15376" y="48309"/>
                    </a:lnTo>
                    <a:lnTo>
                      <a:pt x="25145" y="50291"/>
                    </a:lnTo>
                    <a:lnTo>
                      <a:pt x="34915" y="48309"/>
                    </a:lnTo>
                    <a:lnTo>
                      <a:pt x="42910" y="42910"/>
                    </a:lnTo>
                    <a:lnTo>
                      <a:pt x="48309" y="34915"/>
                    </a:lnTo>
                    <a:lnTo>
                      <a:pt x="50291" y="25146"/>
                    </a:lnTo>
                    <a:lnTo>
                      <a:pt x="48309" y="15376"/>
                    </a:lnTo>
                    <a:lnTo>
                      <a:pt x="42910" y="7381"/>
                    </a:lnTo>
                    <a:lnTo>
                      <a:pt x="34915" y="1982"/>
                    </a:lnTo>
                    <a:lnTo>
                      <a:pt x="25145" y="0"/>
                    </a:lnTo>
                    <a:close/>
                  </a:path>
                </a:pathLst>
              </a:custGeom>
              <a:solidFill>
                <a:srgbClr val="548235"/>
              </a:solidFill>
            </p:spPr>
            <p:txBody>
              <a:bodyPr wrap="none" lIns="0" tIns="0" rIns="0" bIns="0" rtlCol="0">
                <a:noAutofit/>
              </a:bodyPr>
              <a:lstStyle/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8" name="object 62">
                <a:extLst>
                  <a:ext uri="{FF2B5EF4-FFF2-40B4-BE49-F238E27FC236}">
                    <a16:creationId xmlns:a16="http://schemas.microsoft.com/office/drawing/2014/main" id="{91CF5128-05EC-7248-748A-3FB4CD26952A}"/>
                  </a:ext>
                </a:extLst>
              </p:cNvPr>
              <p:cNvSpPr/>
              <p:nvPr/>
            </p:nvSpPr>
            <p:spPr>
              <a:xfrm>
                <a:off x="2719387" y="5114925"/>
                <a:ext cx="105892" cy="105891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25145" y="0"/>
                    </a:moveTo>
                    <a:lnTo>
                      <a:pt x="15376" y="1982"/>
                    </a:lnTo>
                    <a:lnTo>
                      <a:pt x="7381" y="7381"/>
                    </a:lnTo>
                    <a:lnTo>
                      <a:pt x="1982" y="15376"/>
                    </a:lnTo>
                    <a:lnTo>
                      <a:pt x="0" y="25146"/>
                    </a:lnTo>
                    <a:lnTo>
                      <a:pt x="1982" y="34915"/>
                    </a:lnTo>
                    <a:lnTo>
                      <a:pt x="7381" y="42910"/>
                    </a:lnTo>
                    <a:lnTo>
                      <a:pt x="15376" y="48309"/>
                    </a:lnTo>
                    <a:lnTo>
                      <a:pt x="25145" y="50291"/>
                    </a:lnTo>
                    <a:lnTo>
                      <a:pt x="34915" y="48309"/>
                    </a:lnTo>
                    <a:lnTo>
                      <a:pt x="42910" y="42910"/>
                    </a:lnTo>
                    <a:lnTo>
                      <a:pt x="48309" y="34915"/>
                    </a:lnTo>
                    <a:lnTo>
                      <a:pt x="50291" y="25146"/>
                    </a:lnTo>
                    <a:lnTo>
                      <a:pt x="48309" y="15376"/>
                    </a:lnTo>
                    <a:lnTo>
                      <a:pt x="42910" y="7381"/>
                    </a:lnTo>
                    <a:lnTo>
                      <a:pt x="34915" y="1982"/>
                    </a:lnTo>
                    <a:lnTo>
                      <a:pt x="25145" y="0"/>
                    </a:lnTo>
                    <a:close/>
                  </a:path>
                </a:pathLst>
              </a:custGeom>
              <a:solidFill>
                <a:srgbClr val="548235"/>
              </a:solidFill>
            </p:spPr>
            <p:txBody>
              <a:bodyPr wrap="none" lIns="0" tIns="0" rIns="0" bIns="0" rtlCol="0">
                <a:noAutofit/>
              </a:bodyPr>
              <a:lstStyle/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9" name="object 62">
                <a:extLst>
                  <a:ext uri="{FF2B5EF4-FFF2-40B4-BE49-F238E27FC236}">
                    <a16:creationId xmlns:a16="http://schemas.microsoft.com/office/drawing/2014/main" id="{39F2EB31-38A4-275F-5512-5453646D1BB8}"/>
                  </a:ext>
                </a:extLst>
              </p:cNvPr>
              <p:cNvSpPr/>
              <p:nvPr/>
            </p:nvSpPr>
            <p:spPr>
              <a:xfrm>
                <a:off x="2781300" y="4905375"/>
                <a:ext cx="105892" cy="105891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25145" y="0"/>
                    </a:moveTo>
                    <a:lnTo>
                      <a:pt x="15376" y="1982"/>
                    </a:lnTo>
                    <a:lnTo>
                      <a:pt x="7381" y="7381"/>
                    </a:lnTo>
                    <a:lnTo>
                      <a:pt x="1982" y="15376"/>
                    </a:lnTo>
                    <a:lnTo>
                      <a:pt x="0" y="25146"/>
                    </a:lnTo>
                    <a:lnTo>
                      <a:pt x="1982" y="34915"/>
                    </a:lnTo>
                    <a:lnTo>
                      <a:pt x="7381" y="42910"/>
                    </a:lnTo>
                    <a:lnTo>
                      <a:pt x="15376" y="48309"/>
                    </a:lnTo>
                    <a:lnTo>
                      <a:pt x="25145" y="50291"/>
                    </a:lnTo>
                    <a:lnTo>
                      <a:pt x="34915" y="48309"/>
                    </a:lnTo>
                    <a:lnTo>
                      <a:pt x="42910" y="42910"/>
                    </a:lnTo>
                    <a:lnTo>
                      <a:pt x="48309" y="34915"/>
                    </a:lnTo>
                    <a:lnTo>
                      <a:pt x="50291" y="25146"/>
                    </a:lnTo>
                    <a:lnTo>
                      <a:pt x="48309" y="15376"/>
                    </a:lnTo>
                    <a:lnTo>
                      <a:pt x="42910" y="7381"/>
                    </a:lnTo>
                    <a:lnTo>
                      <a:pt x="34915" y="1982"/>
                    </a:lnTo>
                    <a:lnTo>
                      <a:pt x="25145" y="0"/>
                    </a:lnTo>
                    <a:close/>
                  </a:path>
                </a:pathLst>
              </a:custGeom>
              <a:solidFill>
                <a:srgbClr val="548235"/>
              </a:solidFill>
            </p:spPr>
            <p:txBody>
              <a:bodyPr wrap="none" lIns="0" tIns="0" rIns="0" bIns="0" rtlCol="0">
                <a:noAutofit/>
              </a:bodyPr>
              <a:lstStyle/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0" name="object 62">
                <a:extLst>
                  <a:ext uri="{FF2B5EF4-FFF2-40B4-BE49-F238E27FC236}">
                    <a16:creationId xmlns:a16="http://schemas.microsoft.com/office/drawing/2014/main" id="{2AB06369-7CAB-3303-30C9-9929719AE0F1}"/>
                  </a:ext>
                </a:extLst>
              </p:cNvPr>
              <p:cNvSpPr/>
              <p:nvPr/>
            </p:nvSpPr>
            <p:spPr>
              <a:xfrm>
                <a:off x="2881313" y="3348038"/>
                <a:ext cx="105892" cy="105891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25145" y="0"/>
                    </a:moveTo>
                    <a:lnTo>
                      <a:pt x="15376" y="1982"/>
                    </a:lnTo>
                    <a:lnTo>
                      <a:pt x="7381" y="7381"/>
                    </a:lnTo>
                    <a:lnTo>
                      <a:pt x="1982" y="15376"/>
                    </a:lnTo>
                    <a:lnTo>
                      <a:pt x="0" y="25146"/>
                    </a:lnTo>
                    <a:lnTo>
                      <a:pt x="1982" y="34915"/>
                    </a:lnTo>
                    <a:lnTo>
                      <a:pt x="7381" y="42910"/>
                    </a:lnTo>
                    <a:lnTo>
                      <a:pt x="15376" y="48309"/>
                    </a:lnTo>
                    <a:lnTo>
                      <a:pt x="25145" y="50291"/>
                    </a:lnTo>
                    <a:lnTo>
                      <a:pt x="34915" y="48309"/>
                    </a:lnTo>
                    <a:lnTo>
                      <a:pt x="42910" y="42910"/>
                    </a:lnTo>
                    <a:lnTo>
                      <a:pt x="48309" y="34915"/>
                    </a:lnTo>
                    <a:lnTo>
                      <a:pt x="50291" y="25146"/>
                    </a:lnTo>
                    <a:lnTo>
                      <a:pt x="48309" y="15376"/>
                    </a:lnTo>
                    <a:lnTo>
                      <a:pt x="42910" y="7381"/>
                    </a:lnTo>
                    <a:lnTo>
                      <a:pt x="34915" y="1982"/>
                    </a:lnTo>
                    <a:lnTo>
                      <a:pt x="25145" y="0"/>
                    </a:lnTo>
                    <a:close/>
                  </a:path>
                </a:pathLst>
              </a:custGeom>
              <a:solidFill>
                <a:srgbClr val="548235"/>
              </a:solidFill>
            </p:spPr>
            <p:txBody>
              <a:bodyPr wrap="none" lIns="0" tIns="0" rIns="0" bIns="0" rtlCol="0">
                <a:noAutofit/>
              </a:bodyPr>
              <a:lstStyle/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1" name="object 62">
                <a:extLst>
                  <a:ext uri="{FF2B5EF4-FFF2-40B4-BE49-F238E27FC236}">
                    <a16:creationId xmlns:a16="http://schemas.microsoft.com/office/drawing/2014/main" id="{03B1C92A-73B9-D745-CC53-E239FE8CEBD9}"/>
                  </a:ext>
                </a:extLst>
              </p:cNvPr>
              <p:cNvSpPr/>
              <p:nvPr/>
            </p:nvSpPr>
            <p:spPr>
              <a:xfrm>
                <a:off x="3019425" y="1952625"/>
                <a:ext cx="105892" cy="105891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25145" y="0"/>
                    </a:moveTo>
                    <a:lnTo>
                      <a:pt x="15376" y="1982"/>
                    </a:lnTo>
                    <a:lnTo>
                      <a:pt x="7381" y="7381"/>
                    </a:lnTo>
                    <a:lnTo>
                      <a:pt x="1982" y="15376"/>
                    </a:lnTo>
                    <a:lnTo>
                      <a:pt x="0" y="25146"/>
                    </a:lnTo>
                    <a:lnTo>
                      <a:pt x="1982" y="34915"/>
                    </a:lnTo>
                    <a:lnTo>
                      <a:pt x="7381" y="42910"/>
                    </a:lnTo>
                    <a:lnTo>
                      <a:pt x="15376" y="48309"/>
                    </a:lnTo>
                    <a:lnTo>
                      <a:pt x="25145" y="50291"/>
                    </a:lnTo>
                    <a:lnTo>
                      <a:pt x="34915" y="48309"/>
                    </a:lnTo>
                    <a:lnTo>
                      <a:pt x="42910" y="42910"/>
                    </a:lnTo>
                    <a:lnTo>
                      <a:pt x="48309" y="34915"/>
                    </a:lnTo>
                    <a:lnTo>
                      <a:pt x="50291" y="25146"/>
                    </a:lnTo>
                    <a:lnTo>
                      <a:pt x="48309" y="15376"/>
                    </a:lnTo>
                    <a:lnTo>
                      <a:pt x="42910" y="7381"/>
                    </a:lnTo>
                    <a:lnTo>
                      <a:pt x="34915" y="1982"/>
                    </a:lnTo>
                    <a:lnTo>
                      <a:pt x="25145" y="0"/>
                    </a:lnTo>
                    <a:close/>
                  </a:path>
                </a:pathLst>
              </a:custGeom>
              <a:solidFill>
                <a:srgbClr val="548235"/>
              </a:solidFill>
            </p:spPr>
            <p:txBody>
              <a:bodyPr wrap="none" lIns="0" tIns="0" rIns="0" bIns="0" rtlCol="0">
                <a:noAutofit/>
              </a:bodyPr>
              <a:lstStyle/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2" name="object 62">
                <a:extLst>
                  <a:ext uri="{FF2B5EF4-FFF2-40B4-BE49-F238E27FC236}">
                    <a16:creationId xmlns:a16="http://schemas.microsoft.com/office/drawing/2014/main" id="{1ECC68A6-6220-E6F4-475F-F3990CF79835}"/>
                  </a:ext>
                </a:extLst>
              </p:cNvPr>
              <p:cNvSpPr/>
              <p:nvPr/>
            </p:nvSpPr>
            <p:spPr>
              <a:xfrm>
                <a:off x="3157537" y="2047875"/>
                <a:ext cx="105892" cy="105891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25145" y="0"/>
                    </a:moveTo>
                    <a:lnTo>
                      <a:pt x="15376" y="1982"/>
                    </a:lnTo>
                    <a:lnTo>
                      <a:pt x="7381" y="7381"/>
                    </a:lnTo>
                    <a:lnTo>
                      <a:pt x="1982" y="15376"/>
                    </a:lnTo>
                    <a:lnTo>
                      <a:pt x="0" y="25146"/>
                    </a:lnTo>
                    <a:lnTo>
                      <a:pt x="1982" y="34915"/>
                    </a:lnTo>
                    <a:lnTo>
                      <a:pt x="7381" y="42910"/>
                    </a:lnTo>
                    <a:lnTo>
                      <a:pt x="15376" y="48309"/>
                    </a:lnTo>
                    <a:lnTo>
                      <a:pt x="25145" y="50291"/>
                    </a:lnTo>
                    <a:lnTo>
                      <a:pt x="34915" y="48309"/>
                    </a:lnTo>
                    <a:lnTo>
                      <a:pt x="42910" y="42910"/>
                    </a:lnTo>
                    <a:lnTo>
                      <a:pt x="48309" y="34915"/>
                    </a:lnTo>
                    <a:lnTo>
                      <a:pt x="50291" y="25146"/>
                    </a:lnTo>
                    <a:lnTo>
                      <a:pt x="48309" y="15376"/>
                    </a:lnTo>
                    <a:lnTo>
                      <a:pt x="42910" y="7381"/>
                    </a:lnTo>
                    <a:lnTo>
                      <a:pt x="34915" y="1982"/>
                    </a:lnTo>
                    <a:lnTo>
                      <a:pt x="25145" y="0"/>
                    </a:lnTo>
                    <a:close/>
                  </a:path>
                </a:pathLst>
              </a:custGeom>
              <a:solidFill>
                <a:srgbClr val="548235"/>
              </a:solidFill>
            </p:spPr>
            <p:txBody>
              <a:bodyPr wrap="none" lIns="0" tIns="0" rIns="0" bIns="0" rtlCol="0">
                <a:noAutofit/>
              </a:bodyPr>
              <a:lstStyle/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3" name="object 62">
                <a:extLst>
                  <a:ext uri="{FF2B5EF4-FFF2-40B4-BE49-F238E27FC236}">
                    <a16:creationId xmlns:a16="http://schemas.microsoft.com/office/drawing/2014/main" id="{1B274266-0773-B92F-C39B-95EFB73C3852}"/>
                  </a:ext>
                </a:extLst>
              </p:cNvPr>
              <p:cNvSpPr/>
              <p:nvPr/>
            </p:nvSpPr>
            <p:spPr>
              <a:xfrm>
                <a:off x="3367088" y="2738437"/>
                <a:ext cx="105892" cy="105891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25145" y="0"/>
                    </a:moveTo>
                    <a:lnTo>
                      <a:pt x="15376" y="1982"/>
                    </a:lnTo>
                    <a:lnTo>
                      <a:pt x="7381" y="7381"/>
                    </a:lnTo>
                    <a:lnTo>
                      <a:pt x="1982" y="15376"/>
                    </a:lnTo>
                    <a:lnTo>
                      <a:pt x="0" y="25146"/>
                    </a:lnTo>
                    <a:lnTo>
                      <a:pt x="1982" y="34915"/>
                    </a:lnTo>
                    <a:lnTo>
                      <a:pt x="7381" y="42910"/>
                    </a:lnTo>
                    <a:lnTo>
                      <a:pt x="15376" y="48309"/>
                    </a:lnTo>
                    <a:lnTo>
                      <a:pt x="25145" y="50291"/>
                    </a:lnTo>
                    <a:lnTo>
                      <a:pt x="34915" y="48309"/>
                    </a:lnTo>
                    <a:lnTo>
                      <a:pt x="42910" y="42910"/>
                    </a:lnTo>
                    <a:lnTo>
                      <a:pt x="48309" y="34915"/>
                    </a:lnTo>
                    <a:lnTo>
                      <a:pt x="50291" y="25146"/>
                    </a:lnTo>
                    <a:lnTo>
                      <a:pt x="48309" y="15376"/>
                    </a:lnTo>
                    <a:lnTo>
                      <a:pt x="42910" y="7381"/>
                    </a:lnTo>
                    <a:lnTo>
                      <a:pt x="34915" y="1982"/>
                    </a:lnTo>
                    <a:lnTo>
                      <a:pt x="25145" y="0"/>
                    </a:lnTo>
                    <a:close/>
                  </a:path>
                </a:pathLst>
              </a:custGeom>
              <a:solidFill>
                <a:srgbClr val="548235"/>
              </a:solidFill>
            </p:spPr>
            <p:txBody>
              <a:bodyPr wrap="none" lIns="0" tIns="0" rIns="0" bIns="0" rtlCol="0">
                <a:noAutofit/>
              </a:bodyPr>
              <a:lstStyle/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4" name="object 62">
                <a:extLst>
                  <a:ext uri="{FF2B5EF4-FFF2-40B4-BE49-F238E27FC236}">
                    <a16:creationId xmlns:a16="http://schemas.microsoft.com/office/drawing/2014/main" id="{6359FE6B-95D4-CEEE-F932-B0744F4A62B6}"/>
                  </a:ext>
                </a:extLst>
              </p:cNvPr>
              <p:cNvSpPr/>
              <p:nvPr/>
            </p:nvSpPr>
            <p:spPr>
              <a:xfrm>
                <a:off x="3705225" y="3248025"/>
                <a:ext cx="105892" cy="105891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25145" y="0"/>
                    </a:moveTo>
                    <a:lnTo>
                      <a:pt x="15376" y="1982"/>
                    </a:lnTo>
                    <a:lnTo>
                      <a:pt x="7381" y="7381"/>
                    </a:lnTo>
                    <a:lnTo>
                      <a:pt x="1982" y="15376"/>
                    </a:lnTo>
                    <a:lnTo>
                      <a:pt x="0" y="25146"/>
                    </a:lnTo>
                    <a:lnTo>
                      <a:pt x="1982" y="34915"/>
                    </a:lnTo>
                    <a:lnTo>
                      <a:pt x="7381" y="42910"/>
                    </a:lnTo>
                    <a:lnTo>
                      <a:pt x="15376" y="48309"/>
                    </a:lnTo>
                    <a:lnTo>
                      <a:pt x="25145" y="50291"/>
                    </a:lnTo>
                    <a:lnTo>
                      <a:pt x="34915" y="48309"/>
                    </a:lnTo>
                    <a:lnTo>
                      <a:pt x="42910" y="42910"/>
                    </a:lnTo>
                    <a:lnTo>
                      <a:pt x="48309" y="34915"/>
                    </a:lnTo>
                    <a:lnTo>
                      <a:pt x="50291" y="25146"/>
                    </a:lnTo>
                    <a:lnTo>
                      <a:pt x="48309" y="15376"/>
                    </a:lnTo>
                    <a:lnTo>
                      <a:pt x="42910" y="7381"/>
                    </a:lnTo>
                    <a:lnTo>
                      <a:pt x="34915" y="1982"/>
                    </a:lnTo>
                    <a:lnTo>
                      <a:pt x="25145" y="0"/>
                    </a:lnTo>
                    <a:close/>
                  </a:path>
                </a:pathLst>
              </a:custGeom>
              <a:solidFill>
                <a:srgbClr val="548235"/>
              </a:solidFill>
            </p:spPr>
            <p:txBody>
              <a:bodyPr wrap="none" lIns="0" tIns="0" rIns="0" bIns="0" rtlCol="0">
                <a:noAutofit/>
              </a:bodyPr>
              <a:lstStyle/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5" name="object 62">
                <a:extLst>
                  <a:ext uri="{FF2B5EF4-FFF2-40B4-BE49-F238E27FC236}">
                    <a16:creationId xmlns:a16="http://schemas.microsoft.com/office/drawing/2014/main" id="{D069DF53-5D75-9FB3-AC7C-997C435E320B}"/>
                  </a:ext>
                </a:extLst>
              </p:cNvPr>
              <p:cNvSpPr/>
              <p:nvPr/>
            </p:nvSpPr>
            <p:spPr>
              <a:xfrm>
                <a:off x="4386262" y="3929062"/>
                <a:ext cx="105892" cy="105891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25145" y="0"/>
                    </a:moveTo>
                    <a:lnTo>
                      <a:pt x="15376" y="1982"/>
                    </a:lnTo>
                    <a:lnTo>
                      <a:pt x="7381" y="7381"/>
                    </a:lnTo>
                    <a:lnTo>
                      <a:pt x="1982" y="15376"/>
                    </a:lnTo>
                    <a:lnTo>
                      <a:pt x="0" y="25146"/>
                    </a:lnTo>
                    <a:lnTo>
                      <a:pt x="1982" y="34915"/>
                    </a:lnTo>
                    <a:lnTo>
                      <a:pt x="7381" y="42910"/>
                    </a:lnTo>
                    <a:lnTo>
                      <a:pt x="15376" y="48309"/>
                    </a:lnTo>
                    <a:lnTo>
                      <a:pt x="25145" y="50291"/>
                    </a:lnTo>
                    <a:lnTo>
                      <a:pt x="34915" y="48309"/>
                    </a:lnTo>
                    <a:lnTo>
                      <a:pt x="42910" y="42910"/>
                    </a:lnTo>
                    <a:lnTo>
                      <a:pt x="48309" y="34915"/>
                    </a:lnTo>
                    <a:lnTo>
                      <a:pt x="50291" y="25146"/>
                    </a:lnTo>
                    <a:lnTo>
                      <a:pt x="48309" y="15376"/>
                    </a:lnTo>
                    <a:lnTo>
                      <a:pt x="42910" y="7381"/>
                    </a:lnTo>
                    <a:lnTo>
                      <a:pt x="34915" y="1982"/>
                    </a:lnTo>
                    <a:lnTo>
                      <a:pt x="25145" y="0"/>
                    </a:lnTo>
                    <a:close/>
                  </a:path>
                </a:pathLst>
              </a:custGeom>
              <a:solidFill>
                <a:srgbClr val="548235"/>
              </a:solidFill>
            </p:spPr>
            <p:txBody>
              <a:bodyPr wrap="none" lIns="0" tIns="0" rIns="0" bIns="0" rtlCol="0">
                <a:noAutofit/>
              </a:bodyPr>
              <a:lstStyle/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6" name="object 62">
                <a:extLst>
                  <a:ext uri="{FF2B5EF4-FFF2-40B4-BE49-F238E27FC236}">
                    <a16:creationId xmlns:a16="http://schemas.microsoft.com/office/drawing/2014/main" id="{CB89098B-EE84-421A-B675-E795ADA30703}"/>
                  </a:ext>
                </a:extLst>
              </p:cNvPr>
              <p:cNvSpPr/>
              <p:nvPr/>
            </p:nvSpPr>
            <p:spPr>
              <a:xfrm>
                <a:off x="6091237" y="4467225"/>
                <a:ext cx="105892" cy="105891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25145" y="0"/>
                    </a:moveTo>
                    <a:lnTo>
                      <a:pt x="15376" y="1982"/>
                    </a:lnTo>
                    <a:lnTo>
                      <a:pt x="7381" y="7381"/>
                    </a:lnTo>
                    <a:lnTo>
                      <a:pt x="1982" y="15376"/>
                    </a:lnTo>
                    <a:lnTo>
                      <a:pt x="0" y="25146"/>
                    </a:lnTo>
                    <a:lnTo>
                      <a:pt x="1982" y="34915"/>
                    </a:lnTo>
                    <a:lnTo>
                      <a:pt x="7381" y="42910"/>
                    </a:lnTo>
                    <a:lnTo>
                      <a:pt x="15376" y="48309"/>
                    </a:lnTo>
                    <a:lnTo>
                      <a:pt x="25145" y="50291"/>
                    </a:lnTo>
                    <a:lnTo>
                      <a:pt x="34915" y="48309"/>
                    </a:lnTo>
                    <a:lnTo>
                      <a:pt x="42910" y="42910"/>
                    </a:lnTo>
                    <a:lnTo>
                      <a:pt x="48309" y="34915"/>
                    </a:lnTo>
                    <a:lnTo>
                      <a:pt x="50291" y="25146"/>
                    </a:lnTo>
                    <a:lnTo>
                      <a:pt x="48309" y="15376"/>
                    </a:lnTo>
                    <a:lnTo>
                      <a:pt x="42910" y="7381"/>
                    </a:lnTo>
                    <a:lnTo>
                      <a:pt x="34915" y="1982"/>
                    </a:lnTo>
                    <a:lnTo>
                      <a:pt x="25145" y="0"/>
                    </a:lnTo>
                    <a:close/>
                  </a:path>
                </a:pathLst>
              </a:custGeom>
              <a:solidFill>
                <a:srgbClr val="548235"/>
              </a:solidFill>
            </p:spPr>
            <p:txBody>
              <a:bodyPr wrap="none" lIns="0" tIns="0" rIns="0" bIns="0" rtlCol="0">
                <a:noAutofit/>
              </a:bodyPr>
              <a:lstStyle/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7" name="object 62">
                <a:extLst>
                  <a:ext uri="{FF2B5EF4-FFF2-40B4-BE49-F238E27FC236}">
                    <a16:creationId xmlns:a16="http://schemas.microsoft.com/office/drawing/2014/main" id="{32C3E041-4DC0-471E-8303-96D81A673AD2}"/>
                  </a:ext>
                </a:extLst>
              </p:cNvPr>
              <p:cNvSpPr/>
              <p:nvPr/>
            </p:nvSpPr>
            <p:spPr>
              <a:xfrm>
                <a:off x="8824912" y="4762500"/>
                <a:ext cx="105892" cy="105891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25145" y="0"/>
                    </a:moveTo>
                    <a:lnTo>
                      <a:pt x="15376" y="1982"/>
                    </a:lnTo>
                    <a:lnTo>
                      <a:pt x="7381" y="7381"/>
                    </a:lnTo>
                    <a:lnTo>
                      <a:pt x="1982" y="15376"/>
                    </a:lnTo>
                    <a:lnTo>
                      <a:pt x="0" y="25146"/>
                    </a:lnTo>
                    <a:lnTo>
                      <a:pt x="1982" y="34915"/>
                    </a:lnTo>
                    <a:lnTo>
                      <a:pt x="7381" y="42910"/>
                    </a:lnTo>
                    <a:lnTo>
                      <a:pt x="15376" y="48309"/>
                    </a:lnTo>
                    <a:lnTo>
                      <a:pt x="25145" y="50291"/>
                    </a:lnTo>
                    <a:lnTo>
                      <a:pt x="34915" y="48309"/>
                    </a:lnTo>
                    <a:lnTo>
                      <a:pt x="42910" y="42910"/>
                    </a:lnTo>
                    <a:lnTo>
                      <a:pt x="48309" y="34915"/>
                    </a:lnTo>
                    <a:lnTo>
                      <a:pt x="50291" y="25146"/>
                    </a:lnTo>
                    <a:lnTo>
                      <a:pt x="48309" y="15376"/>
                    </a:lnTo>
                    <a:lnTo>
                      <a:pt x="42910" y="7381"/>
                    </a:lnTo>
                    <a:lnTo>
                      <a:pt x="34915" y="1982"/>
                    </a:lnTo>
                    <a:lnTo>
                      <a:pt x="25145" y="0"/>
                    </a:lnTo>
                    <a:close/>
                  </a:path>
                </a:pathLst>
              </a:custGeom>
              <a:solidFill>
                <a:srgbClr val="548235"/>
              </a:solidFill>
            </p:spPr>
            <p:txBody>
              <a:bodyPr wrap="none" lIns="0" tIns="0" rIns="0" bIns="0" rtlCol="0">
                <a:noAutofit/>
              </a:bodyPr>
              <a:lstStyle/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ED4E39C-36BB-7244-B9EA-6DDD5560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Etripamil</a:t>
            </a:r>
            <a:r>
              <a:rPr lang="en-US" sz="2400" spc="-33" dirty="0">
                <a:solidFill>
                  <a:srgbClr val="002060"/>
                </a:solidFill>
              </a:rPr>
              <a:t> </a:t>
            </a:r>
            <a:r>
              <a:rPr lang="en-US" sz="2400" spc="-7" dirty="0">
                <a:solidFill>
                  <a:srgbClr val="002060"/>
                </a:solidFill>
              </a:rPr>
              <a:t>Nasal</a:t>
            </a:r>
            <a:r>
              <a:rPr lang="en-US" sz="2400" spc="-33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Spray</a:t>
            </a:r>
            <a:r>
              <a:rPr lang="en-US" sz="2400" spc="-13" dirty="0">
                <a:solidFill>
                  <a:srgbClr val="002060"/>
                </a:solidFill>
              </a:rPr>
              <a:t> </a:t>
            </a:r>
            <a:r>
              <a:rPr lang="en-US" sz="2400" spc="-7" dirty="0">
                <a:solidFill>
                  <a:srgbClr val="002060"/>
                </a:solidFill>
              </a:rPr>
              <a:t>Pharmacological</a:t>
            </a:r>
            <a:r>
              <a:rPr lang="en-US" sz="2400" spc="-33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Results</a:t>
            </a:r>
            <a:r>
              <a:rPr lang="en-US" sz="2400" spc="-40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(Phase 1)</a:t>
            </a:r>
          </a:p>
        </p:txBody>
      </p:sp>
      <p:sp>
        <p:nvSpPr>
          <p:cNvPr id="76" name="object 3">
            <a:extLst>
              <a:ext uri="{FF2B5EF4-FFF2-40B4-BE49-F238E27FC236}">
                <a16:creationId xmlns:a16="http://schemas.microsoft.com/office/drawing/2014/main" id="{E9C97301-B188-42A9-A511-381BCBE4B6F5}"/>
              </a:ext>
            </a:extLst>
          </p:cNvPr>
          <p:cNvSpPr txBox="1"/>
          <p:nvPr/>
        </p:nvSpPr>
        <p:spPr>
          <a:xfrm>
            <a:off x="2751909" y="5803626"/>
            <a:ext cx="6856530" cy="638272"/>
          </a:xfrm>
          <a:prstGeom prst="rect">
            <a:avLst/>
          </a:prstGeom>
          <a:ln w="25400">
            <a:solidFill>
              <a:schemeClr val="accent4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600" b="1" i="0">
                <a:solidFill>
                  <a:srgbClr val="002060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b="0" dirty="0">
                <a:solidFill>
                  <a:schemeClr val="tx1"/>
                </a:solidFill>
              </a:rPr>
              <a:t>Anticipated therapeutic effect within 45 minutes; peak within 10 minutes</a:t>
            </a:r>
          </a:p>
          <a:p>
            <a:pPr>
              <a:lnSpc>
                <a:spcPct val="110000"/>
              </a:lnSpc>
            </a:pPr>
            <a:r>
              <a:rPr lang="en-US" b="0" dirty="0">
                <a:solidFill>
                  <a:schemeClr val="tx1"/>
                </a:solidFill>
              </a:rPr>
              <a:t>PR interval prolongation is a marker of AV conduction time</a:t>
            </a:r>
          </a:p>
        </p:txBody>
      </p:sp>
      <p:sp>
        <p:nvSpPr>
          <p:cNvPr id="42" name="object 39">
            <a:extLst>
              <a:ext uri="{FF2B5EF4-FFF2-40B4-BE49-F238E27FC236}">
                <a16:creationId xmlns:a16="http://schemas.microsoft.com/office/drawing/2014/main" id="{B7DBC3AB-BA7A-48CD-9449-17BE262284A7}"/>
              </a:ext>
            </a:extLst>
          </p:cNvPr>
          <p:cNvSpPr txBox="1"/>
          <p:nvPr/>
        </p:nvSpPr>
        <p:spPr>
          <a:xfrm>
            <a:off x="9699006" y="5046017"/>
            <a:ext cx="474969" cy="241852"/>
          </a:xfrm>
          <a:prstGeom prst="rect">
            <a:avLst/>
          </a:prstGeom>
        </p:spPr>
        <p:txBody>
          <a:bodyPr vert="horz" wrap="none" lIns="0" tIns="45720" rIns="91440" bIns="4572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400" b="0" i="0"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-10%</a:t>
            </a:r>
          </a:p>
        </p:txBody>
      </p:sp>
      <p:sp>
        <p:nvSpPr>
          <p:cNvPr id="43" name="object 40">
            <a:extLst>
              <a:ext uri="{FF2B5EF4-FFF2-40B4-BE49-F238E27FC236}">
                <a16:creationId xmlns:a16="http://schemas.microsoft.com/office/drawing/2014/main" id="{DF3631D1-C84A-4B4B-A062-7B69AD56B90B}"/>
              </a:ext>
            </a:extLst>
          </p:cNvPr>
          <p:cNvSpPr txBox="1"/>
          <p:nvPr/>
        </p:nvSpPr>
        <p:spPr>
          <a:xfrm>
            <a:off x="9699006" y="3944327"/>
            <a:ext cx="301051" cy="241852"/>
          </a:xfrm>
          <a:prstGeom prst="rect">
            <a:avLst/>
          </a:prstGeom>
        </p:spPr>
        <p:txBody>
          <a:bodyPr vert="horz" wrap="none" lIns="0" tIns="45720" rIns="91440" bIns="4572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400" b="0" i="0"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0%</a:t>
            </a:r>
          </a:p>
        </p:txBody>
      </p:sp>
      <p:sp>
        <p:nvSpPr>
          <p:cNvPr id="44" name="object 41">
            <a:extLst>
              <a:ext uri="{FF2B5EF4-FFF2-40B4-BE49-F238E27FC236}">
                <a16:creationId xmlns:a16="http://schemas.microsoft.com/office/drawing/2014/main" id="{C0E8089D-991C-4FEA-87EF-89AEF01575E3}"/>
              </a:ext>
            </a:extLst>
          </p:cNvPr>
          <p:cNvSpPr txBox="1"/>
          <p:nvPr/>
        </p:nvSpPr>
        <p:spPr>
          <a:xfrm>
            <a:off x="9699006" y="2843096"/>
            <a:ext cx="411911" cy="241852"/>
          </a:xfrm>
          <a:prstGeom prst="rect">
            <a:avLst/>
          </a:prstGeom>
        </p:spPr>
        <p:txBody>
          <a:bodyPr vert="horz" wrap="none" lIns="0" tIns="45720" rIns="91440" bIns="4572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400" b="0" i="0"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10%</a:t>
            </a:r>
          </a:p>
        </p:txBody>
      </p:sp>
      <p:sp>
        <p:nvSpPr>
          <p:cNvPr id="45" name="object 42">
            <a:extLst>
              <a:ext uri="{FF2B5EF4-FFF2-40B4-BE49-F238E27FC236}">
                <a16:creationId xmlns:a16="http://schemas.microsoft.com/office/drawing/2014/main" id="{FC619534-C14F-4577-8F84-4D0E9A6BE159}"/>
              </a:ext>
            </a:extLst>
          </p:cNvPr>
          <p:cNvSpPr txBox="1"/>
          <p:nvPr/>
        </p:nvSpPr>
        <p:spPr>
          <a:xfrm>
            <a:off x="9699006" y="1741864"/>
            <a:ext cx="411911" cy="241852"/>
          </a:xfrm>
          <a:prstGeom prst="rect">
            <a:avLst/>
          </a:prstGeom>
        </p:spPr>
        <p:txBody>
          <a:bodyPr vert="horz" wrap="none" lIns="0" tIns="45720" rIns="91440" bIns="45720" rtlCol="0" anchor="ctr">
            <a:no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1400" b="0" i="0">
                <a:latin typeface="Helvetica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20%</a:t>
            </a:r>
          </a:p>
        </p:txBody>
      </p:sp>
      <p:sp>
        <p:nvSpPr>
          <p:cNvPr id="52" name="object 49">
            <a:extLst>
              <a:ext uri="{FF2B5EF4-FFF2-40B4-BE49-F238E27FC236}">
                <a16:creationId xmlns:a16="http://schemas.microsoft.com/office/drawing/2014/main" id="{444A1A08-426F-4CD4-B431-FEF808BA4DE3}"/>
              </a:ext>
            </a:extLst>
          </p:cNvPr>
          <p:cNvSpPr txBox="1"/>
          <p:nvPr/>
        </p:nvSpPr>
        <p:spPr>
          <a:xfrm>
            <a:off x="2731624" y="989684"/>
            <a:ext cx="6829065" cy="68360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 b="1" i="0">
                <a:solidFill>
                  <a:srgbClr val="002060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>
                <a:solidFill>
                  <a:schemeClr val="tx1"/>
                </a:solidFill>
              </a:rPr>
              <a:t>Comparison of PK and PD Profile of Etripamil 70 mg (N=24)</a:t>
            </a:r>
          </a:p>
        </p:txBody>
      </p:sp>
      <p:sp>
        <p:nvSpPr>
          <p:cNvPr id="60" name="object 57">
            <a:extLst>
              <a:ext uri="{FF2B5EF4-FFF2-40B4-BE49-F238E27FC236}">
                <a16:creationId xmlns:a16="http://schemas.microsoft.com/office/drawing/2014/main" id="{E780311D-586E-4657-816E-D7CB0CD9A1D3}"/>
              </a:ext>
            </a:extLst>
          </p:cNvPr>
          <p:cNvSpPr txBox="1"/>
          <p:nvPr/>
        </p:nvSpPr>
        <p:spPr>
          <a:xfrm rot="16200000">
            <a:off x="8357162" y="3080750"/>
            <a:ext cx="3970272" cy="33321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1400" b="1" i="0">
                <a:solidFill>
                  <a:srgbClr val="548235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2"/>
                </a:solidFill>
              </a:rPr>
              <a:t>PR Interval – Mean Change From Baseline (%)</a:t>
            </a:r>
          </a:p>
        </p:txBody>
      </p:sp>
      <p:sp>
        <p:nvSpPr>
          <p:cNvPr id="61" name="object 58">
            <a:extLst>
              <a:ext uri="{FF2B5EF4-FFF2-40B4-BE49-F238E27FC236}">
                <a16:creationId xmlns:a16="http://schemas.microsoft.com/office/drawing/2014/main" id="{8B87EE98-0074-4030-9EED-F92A134BE3BC}"/>
              </a:ext>
            </a:extLst>
          </p:cNvPr>
          <p:cNvSpPr txBox="1"/>
          <p:nvPr/>
        </p:nvSpPr>
        <p:spPr>
          <a:xfrm rot="16200000">
            <a:off x="-127535" y="3124393"/>
            <a:ext cx="4395316" cy="35197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 b="1" i="0">
                <a:latin typeface="Helvetica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rgbClr val="548235"/>
                </a:solidFill>
              </a:rPr>
              <a:t> Etripamil Plasma Concentration (ng/mL), mean (SEM)</a:t>
            </a:r>
          </a:p>
        </p:txBody>
      </p:sp>
      <p:sp>
        <p:nvSpPr>
          <p:cNvPr id="62" name="object 59">
            <a:extLst>
              <a:ext uri="{FF2B5EF4-FFF2-40B4-BE49-F238E27FC236}">
                <a16:creationId xmlns:a16="http://schemas.microsoft.com/office/drawing/2014/main" id="{8CC87252-94BF-43CE-94AB-4A04F448A372}"/>
              </a:ext>
            </a:extLst>
          </p:cNvPr>
          <p:cNvSpPr txBox="1"/>
          <p:nvPr/>
        </p:nvSpPr>
        <p:spPr>
          <a:xfrm>
            <a:off x="5466019" y="5495794"/>
            <a:ext cx="1356764" cy="2418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600" b="1" i="0">
                <a:solidFill>
                  <a:srgbClr val="002060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chemeClr val="tx1"/>
                </a:solidFill>
              </a:rPr>
              <a:t>Time (minutes)</a:t>
            </a:r>
          </a:p>
        </p:txBody>
      </p:sp>
      <p:grpSp>
        <p:nvGrpSpPr>
          <p:cNvPr id="63" name="object 60">
            <a:extLst>
              <a:ext uri="{FF2B5EF4-FFF2-40B4-BE49-F238E27FC236}">
                <a16:creationId xmlns:a16="http://schemas.microsoft.com/office/drawing/2014/main" id="{6D606139-4EEE-44A7-B61A-377375027895}"/>
              </a:ext>
            </a:extLst>
          </p:cNvPr>
          <p:cNvGrpSpPr/>
          <p:nvPr/>
        </p:nvGrpSpPr>
        <p:grpSpPr>
          <a:xfrm>
            <a:off x="4908669" y="1716553"/>
            <a:ext cx="390553" cy="105891"/>
            <a:chOff x="3528821" y="1786761"/>
            <a:chExt cx="243840" cy="76642"/>
          </a:xfrm>
        </p:grpSpPr>
        <p:sp>
          <p:nvSpPr>
            <p:cNvPr id="64" name="object 61">
              <a:extLst>
                <a:ext uri="{FF2B5EF4-FFF2-40B4-BE49-F238E27FC236}">
                  <a16:creationId xmlns:a16="http://schemas.microsoft.com/office/drawing/2014/main" id="{4AEE02D7-D1D1-48E6-9E3E-A7C9061058C0}"/>
                </a:ext>
              </a:extLst>
            </p:cNvPr>
            <p:cNvSpPr/>
            <p:nvPr/>
          </p:nvSpPr>
          <p:spPr>
            <a:xfrm>
              <a:off x="3528821" y="1825083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>
                  <a:moveTo>
                    <a:pt x="0" y="0"/>
                  </a:moveTo>
                  <a:lnTo>
                    <a:pt x="243839" y="0"/>
                  </a:lnTo>
                </a:path>
              </a:pathLst>
            </a:custGeom>
            <a:ln w="31750">
              <a:solidFill>
                <a:srgbClr val="548235"/>
              </a:solidFill>
            </a:ln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65" name="object 62">
              <a:extLst>
                <a:ext uri="{FF2B5EF4-FFF2-40B4-BE49-F238E27FC236}">
                  <a16:creationId xmlns:a16="http://schemas.microsoft.com/office/drawing/2014/main" id="{67BE28DE-1D8F-4851-B79E-8BB158A149CA}"/>
                </a:ext>
              </a:extLst>
            </p:cNvPr>
            <p:cNvSpPr/>
            <p:nvPr/>
          </p:nvSpPr>
          <p:spPr>
            <a:xfrm>
              <a:off x="3617685" y="1786761"/>
              <a:ext cx="66113" cy="76642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145" y="0"/>
                  </a:moveTo>
                  <a:lnTo>
                    <a:pt x="15376" y="1982"/>
                  </a:lnTo>
                  <a:lnTo>
                    <a:pt x="7381" y="7381"/>
                  </a:lnTo>
                  <a:lnTo>
                    <a:pt x="1982" y="15376"/>
                  </a:lnTo>
                  <a:lnTo>
                    <a:pt x="0" y="25146"/>
                  </a:lnTo>
                  <a:lnTo>
                    <a:pt x="1982" y="34915"/>
                  </a:lnTo>
                  <a:lnTo>
                    <a:pt x="7381" y="42910"/>
                  </a:lnTo>
                  <a:lnTo>
                    <a:pt x="15376" y="48309"/>
                  </a:lnTo>
                  <a:lnTo>
                    <a:pt x="25145" y="50291"/>
                  </a:lnTo>
                  <a:lnTo>
                    <a:pt x="34915" y="48309"/>
                  </a:lnTo>
                  <a:lnTo>
                    <a:pt x="42910" y="42910"/>
                  </a:lnTo>
                  <a:lnTo>
                    <a:pt x="48309" y="34915"/>
                  </a:lnTo>
                  <a:lnTo>
                    <a:pt x="50291" y="25146"/>
                  </a:lnTo>
                  <a:lnTo>
                    <a:pt x="48309" y="15376"/>
                  </a:lnTo>
                  <a:lnTo>
                    <a:pt x="42910" y="7381"/>
                  </a:lnTo>
                  <a:lnTo>
                    <a:pt x="34915" y="1982"/>
                  </a:lnTo>
                  <a:lnTo>
                    <a:pt x="25145" y="0"/>
                  </a:lnTo>
                  <a:close/>
                </a:path>
              </a:pathLst>
            </a:custGeom>
            <a:solidFill>
              <a:srgbClr val="548235"/>
            </a:solidFill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</p:grpSp>
      <p:sp>
        <p:nvSpPr>
          <p:cNvPr id="67" name="object 64">
            <a:extLst>
              <a:ext uri="{FF2B5EF4-FFF2-40B4-BE49-F238E27FC236}">
                <a16:creationId xmlns:a16="http://schemas.microsoft.com/office/drawing/2014/main" id="{CB6F229D-7F89-478F-9F26-C634470EE459}"/>
              </a:ext>
            </a:extLst>
          </p:cNvPr>
          <p:cNvSpPr txBox="1"/>
          <p:nvPr/>
        </p:nvSpPr>
        <p:spPr>
          <a:xfrm>
            <a:off x="5322002" y="1643977"/>
            <a:ext cx="3074587" cy="26476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000" b="0" i="0"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Mean Etripamil Plasma Concentration (ng/mL)</a:t>
            </a:r>
          </a:p>
        </p:txBody>
      </p:sp>
      <p:sp>
        <p:nvSpPr>
          <p:cNvPr id="72" name="object 69">
            <a:extLst>
              <a:ext uri="{FF2B5EF4-FFF2-40B4-BE49-F238E27FC236}">
                <a16:creationId xmlns:a16="http://schemas.microsoft.com/office/drawing/2014/main" id="{0ED7B2E6-7CBD-4997-A8CD-E096F53B27FE}"/>
              </a:ext>
            </a:extLst>
          </p:cNvPr>
          <p:cNvSpPr txBox="1"/>
          <p:nvPr/>
        </p:nvSpPr>
        <p:spPr>
          <a:xfrm>
            <a:off x="5322001" y="1894248"/>
            <a:ext cx="3439714" cy="4602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600" b="1" i="0">
                <a:solidFill>
                  <a:srgbClr val="002060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en-US" sz="1000" b="0" dirty="0">
                <a:solidFill>
                  <a:schemeClr val="tx1"/>
                </a:solidFill>
              </a:rPr>
              <a:t>Mean Percentage Change From Baseline PR Interval</a:t>
            </a:r>
          </a:p>
        </p:txBody>
      </p:sp>
      <p:sp>
        <p:nvSpPr>
          <p:cNvPr id="73" name="object 70">
            <a:extLst>
              <a:ext uri="{FF2B5EF4-FFF2-40B4-BE49-F238E27FC236}">
                <a16:creationId xmlns:a16="http://schemas.microsoft.com/office/drawing/2014/main" id="{3566CBC8-E59B-45B9-AE80-2035FB0CE8C5}"/>
              </a:ext>
            </a:extLst>
          </p:cNvPr>
          <p:cNvSpPr/>
          <p:nvPr/>
        </p:nvSpPr>
        <p:spPr>
          <a:xfrm>
            <a:off x="3027910" y="2963911"/>
            <a:ext cx="6424799" cy="0"/>
          </a:xfrm>
          <a:custGeom>
            <a:avLst/>
            <a:gdLst/>
            <a:ahLst/>
            <a:cxnLst/>
            <a:rect l="l" t="t" r="r" b="b"/>
            <a:pathLst>
              <a:path w="4011295">
                <a:moveTo>
                  <a:pt x="4011168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accent2"/>
            </a:solidFill>
            <a:prstDash val="sysDash"/>
          </a:ln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74" name="object 71">
            <a:extLst>
              <a:ext uri="{FF2B5EF4-FFF2-40B4-BE49-F238E27FC236}">
                <a16:creationId xmlns:a16="http://schemas.microsoft.com/office/drawing/2014/main" id="{B169511E-E716-44E2-ABD5-BD2AA30EE1F1}"/>
              </a:ext>
            </a:extLst>
          </p:cNvPr>
          <p:cNvSpPr txBox="1"/>
          <p:nvPr/>
        </p:nvSpPr>
        <p:spPr>
          <a:xfrm>
            <a:off x="6707040" y="2652457"/>
            <a:ext cx="2487741" cy="18787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000" b="0" i="0"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2"/>
                </a:solidFill>
              </a:rPr>
              <a:t>Target Threshold for PR Prolongation</a:t>
            </a:r>
          </a:p>
        </p:txBody>
      </p:sp>
      <p:grpSp>
        <p:nvGrpSpPr>
          <p:cNvPr id="77" name="object 60">
            <a:extLst>
              <a:ext uri="{FF2B5EF4-FFF2-40B4-BE49-F238E27FC236}">
                <a16:creationId xmlns:a16="http://schemas.microsoft.com/office/drawing/2014/main" id="{22B28085-9F40-9406-D3C4-78527E4AFA80}"/>
              </a:ext>
            </a:extLst>
          </p:cNvPr>
          <p:cNvGrpSpPr/>
          <p:nvPr/>
        </p:nvGrpSpPr>
        <p:grpSpPr>
          <a:xfrm>
            <a:off x="4908669" y="2071155"/>
            <a:ext cx="390553" cy="105891"/>
            <a:chOff x="3528821" y="1786761"/>
            <a:chExt cx="243840" cy="76642"/>
          </a:xfrm>
        </p:grpSpPr>
        <p:sp>
          <p:nvSpPr>
            <p:cNvPr id="78" name="object 61">
              <a:extLst>
                <a:ext uri="{FF2B5EF4-FFF2-40B4-BE49-F238E27FC236}">
                  <a16:creationId xmlns:a16="http://schemas.microsoft.com/office/drawing/2014/main" id="{CC5095ED-131C-F736-6720-2D562E0FF2FF}"/>
                </a:ext>
              </a:extLst>
            </p:cNvPr>
            <p:cNvSpPr/>
            <p:nvPr/>
          </p:nvSpPr>
          <p:spPr>
            <a:xfrm>
              <a:off x="3528821" y="1825083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>
                  <a:moveTo>
                    <a:pt x="0" y="0"/>
                  </a:moveTo>
                  <a:lnTo>
                    <a:pt x="243839" y="0"/>
                  </a:lnTo>
                </a:path>
              </a:pathLst>
            </a:custGeom>
            <a:ln w="31750">
              <a:solidFill>
                <a:schemeClr val="accent2"/>
              </a:solidFill>
            </a:ln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79" name="object 62">
              <a:extLst>
                <a:ext uri="{FF2B5EF4-FFF2-40B4-BE49-F238E27FC236}">
                  <a16:creationId xmlns:a16="http://schemas.microsoft.com/office/drawing/2014/main" id="{31CC64BC-4AD2-5F01-D856-094BBF983A9B}"/>
                </a:ext>
              </a:extLst>
            </p:cNvPr>
            <p:cNvSpPr/>
            <p:nvPr/>
          </p:nvSpPr>
          <p:spPr>
            <a:xfrm>
              <a:off x="3617685" y="1786761"/>
              <a:ext cx="66113" cy="76642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145" y="0"/>
                  </a:moveTo>
                  <a:lnTo>
                    <a:pt x="15376" y="1982"/>
                  </a:lnTo>
                  <a:lnTo>
                    <a:pt x="7381" y="7381"/>
                  </a:lnTo>
                  <a:lnTo>
                    <a:pt x="1982" y="15376"/>
                  </a:lnTo>
                  <a:lnTo>
                    <a:pt x="0" y="25146"/>
                  </a:lnTo>
                  <a:lnTo>
                    <a:pt x="1982" y="34915"/>
                  </a:lnTo>
                  <a:lnTo>
                    <a:pt x="7381" y="42910"/>
                  </a:lnTo>
                  <a:lnTo>
                    <a:pt x="15376" y="48309"/>
                  </a:lnTo>
                  <a:lnTo>
                    <a:pt x="25145" y="50291"/>
                  </a:lnTo>
                  <a:lnTo>
                    <a:pt x="34915" y="48309"/>
                  </a:lnTo>
                  <a:lnTo>
                    <a:pt x="42910" y="42910"/>
                  </a:lnTo>
                  <a:lnTo>
                    <a:pt x="48309" y="34915"/>
                  </a:lnTo>
                  <a:lnTo>
                    <a:pt x="50291" y="25146"/>
                  </a:lnTo>
                  <a:lnTo>
                    <a:pt x="48309" y="15376"/>
                  </a:lnTo>
                  <a:lnTo>
                    <a:pt x="42910" y="7381"/>
                  </a:lnTo>
                  <a:lnTo>
                    <a:pt x="34915" y="1982"/>
                  </a:lnTo>
                  <a:lnTo>
                    <a:pt x="25145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DA18BA54-3F12-CDA9-43A4-622002B4EF80}"/>
              </a:ext>
            </a:extLst>
          </p:cNvPr>
          <p:cNvGrpSpPr/>
          <p:nvPr/>
        </p:nvGrpSpPr>
        <p:grpSpPr>
          <a:xfrm>
            <a:off x="2678287" y="2231159"/>
            <a:ext cx="6250788" cy="2607268"/>
            <a:chOff x="2678287" y="2231159"/>
            <a:chExt cx="6250788" cy="2607268"/>
          </a:xfrm>
        </p:grpSpPr>
        <p:sp>
          <p:nvSpPr>
            <p:cNvPr id="27" name="object 24">
              <a:extLst>
                <a:ext uri="{FF2B5EF4-FFF2-40B4-BE49-F238E27FC236}">
                  <a16:creationId xmlns:a16="http://schemas.microsoft.com/office/drawing/2014/main" id="{35D47FAE-19DF-4470-B7DA-D4F717066134}"/>
                </a:ext>
              </a:extLst>
            </p:cNvPr>
            <p:cNvSpPr/>
            <p:nvPr/>
          </p:nvSpPr>
          <p:spPr>
            <a:xfrm>
              <a:off x="2730115" y="4064792"/>
              <a:ext cx="46783" cy="17547"/>
            </a:xfrm>
            <a:custGeom>
              <a:avLst/>
              <a:gdLst/>
              <a:ahLst/>
              <a:cxnLst/>
              <a:rect l="l" t="t" r="r" b="b"/>
              <a:pathLst>
                <a:path w="29210" h="12700">
                  <a:moveTo>
                    <a:pt x="28956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28956" y="12700"/>
                  </a:lnTo>
                  <a:lnTo>
                    <a:pt x="28956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21A3308-5B5C-42B0-CBA5-D3B449F6F389}"/>
                </a:ext>
              </a:extLst>
            </p:cNvPr>
            <p:cNvGrpSpPr/>
            <p:nvPr/>
          </p:nvGrpSpPr>
          <p:grpSpPr>
            <a:xfrm>
              <a:off x="2730113" y="2231159"/>
              <a:ext cx="6188026" cy="2607268"/>
              <a:chOff x="2730113" y="2231159"/>
              <a:chExt cx="6188026" cy="2607268"/>
            </a:xfrm>
          </p:grpSpPr>
          <p:sp>
            <p:nvSpPr>
              <p:cNvPr id="28" name="object 25">
                <a:extLst>
                  <a:ext uri="{FF2B5EF4-FFF2-40B4-BE49-F238E27FC236}">
                    <a16:creationId xmlns:a16="http://schemas.microsoft.com/office/drawing/2014/main" id="{FC4AF12D-6972-4F92-8788-5B7013949580}"/>
                  </a:ext>
                </a:extLst>
              </p:cNvPr>
              <p:cNvSpPr/>
              <p:nvPr/>
            </p:nvSpPr>
            <p:spPr>
              <a:xfrm>
                <a:off x="2730113" y="4246225"/>
                <a:ext cx="81365" cy="592202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428625">
                    <a:moveTo>
                      <a:pt x="21336" y="214883"/>
                    </a:moveTo>
                    <a:lnTo>
                      <a:pt x="21336" y="428243"/>
                    </a:lnTo>
                  </a:path>
                  <a:path w="50800" h="428625">
                    <a:moveTo>
                      <a:pt x="21336" y="214883"/>
                    </a:moveTo>
                    <a:lnTo>
                      <a:pt x="21336" y="0"/>
                    </a:lnTo>
                  </a:path>
                  <a:path w="50800" h="428625">
                    <a:moveTo>
                      <a:pt x="0" y="428243"/>
                    </a:moveTo>
                    <a:lnTo>
                      <a:pt x="50292" y="428243"/>
                    </a:lnTo>
                  </a:path>
                  <a:path w="50800" h="428625">
                    <a:moveTo>
                      <a:pt x="0" y="0"/>
                    </a:moveTo>
                    <a:lnTo>
                      <a:pt x="50292" y="0"/>
                    </a:lnTo>
                  </a:path>
                </a:pathLst>
              </a:custGeom>
              <a:ln w="12700">
                <a:solidFill>
                  <a:schemeClr val="accent2"/>
                </a:solidFill>
              </a:ln>
            </p:spPr>
            <p:txBody>
              <a:bodyPr wrap="none" lIns="0" tIns="0" rIns="0" bIns="0" rtlCol="0">
                <a:noAutofit/>
              </a:bodyPr>
              <a:lstStyle/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9" name="object 26">
                <a:extLst>
                  <a:ext uri="{FF2B5EF4-FFF2-40B4-BE49-F238E27FC236}">
                    <a16:creationId xmlns:a16="http://schemas.microsoft.com/office/drawing/2014/main" id="{7A9A7D94-E4BC-44BD-84F7-36C467D38605}"/>
                  </a:ext>
                </a:extLst>
              </p:cNvPr>
              <p:cNvSpPr/>
              <p:nvPr/>
            </p:nvSpPr>
            <p:spPr>
              <a:xfrm>
                <a:off x="2786255" y="2231159"/>
                <a:ext cx="6131884" cy="2350382"/>
              </a:xfrm>
              <a:custGeom>
                <a:avLst/>
                <a:gdLst/>
                <a:ahLst/>
                <a:cxnLst/>
                <a:rect l="l" t="t" r="r" b="b"/>
                <a:pathLst>
                  <a:path w="3828415" h="1701164">
                    <a:moveTo>
                      <a:pt x="28956" y="1542288"/>
                    </a:moveTo>
                    <a:lnTo>
                      <a:pt x="28956" y="1700784"/>
                    </a:lnTo>
                  </a:path>
                  <a:path w="3828415" h="1701164">
                    <a:moveTo>
                      <a:pt x="28956" y="1542288"/>
                    </a:moveTo>
                    <a:lnTo>
                      <a:pt x="28956" y="1382268"/>
                    </a:lnTo>
                  </a:path>
                  <a:path w="3828415" h="1701164">
                    <a:moveTo>
                      <a:pt x="0" y="1700784"/>
                    </a:moveTo>
                    <a:lnTo>
                      <a:pt x="57912" y="1700784"/>
                    </a:lnTo>
                  </a:path>
                  <a:path w="3828415" h="1701164">
                    <a:moveTo>
                      <a:pt x="0" y="1382268"/>
                    </a:moveTo>
                    <a:lnTo>
                      <a:pt x="57912" y="1382268"/>
                    </a:lnTo>
                  </a:path>
                  <a:path w="3828415" h="1701164">
                    <a:moveTo>
                      <a:pt x="92963" y="813816"/>
                    </a:moveTo>
                    <a:lnTo>
                      <a:pt x="92963" y="1014984"/>
                    </a:lnTo>
                  </a:path>
                  <a:path w="3828415" h="1701164">
                    <a:moveTo>
                      <a:pt x="92963" y="813816"/>
                    </a:moveTo>
                    <a:lnTo>
                      <a:pt x="92963" y="611124"/>
                    </a:lnTo>
                  </a:path>
                  <a:path w="3828415" h="1701164">
                    <a:moveTo>
                      <a:pt x="64007" y="1014984"/>
                    </a:moveTo>
                    <a:lnTo>
                      <a:pt x="121919" y="1014984"/>
                    </a:lnTo>
                  </a:path>
                  <a:path w="3828415" h="1701164">
                    <a:moveTo>
                      <a:pt x="64007" y="611124"/>
                    </a:moveTo>
                    <a:lnTo>
                      <a:pt x="121919" y="611124"/>
                    </a:lnTo>
                  </a:path>
                  <a:path w="3828415" h="1701164">
                    <a:moveTo>
                      <a:pt x="178307" y="609600"/>
                    </a:moveTo>
                    <a:lnTo>
                      <a:pt x="178307" y="848868"/>
                    </a:lnTo>
                  </a:path>
                  <a:path w="3828415" h="1701164">
                    <a:moveTo>
                      <a:pt x="178307" y="609600"/>
                    </a:moveTo>
                    <a:lnTo>
                      <a:pt x="178307" y="368808"/>
                    </a:lnTo>
                  </a:path>
                  <a:path w="3828415" h="1701164">
                    <a:moveTo>
                      <a:pt x="149351" y="848868"/>
                    </a:moveTo>
                    <a:lnTo>
                      <a:pt x="207263" y="848868"/>
                    </a:lnTo>
                  </a:path>
                  <a:path w="3828415" h="1701164">
                    <a:moveTo>
                      <a:pt x="149351" y="368808"/>
                    </a:moveTo>
                    <a:lnTo>
                      <a:pt x="207263" y="368808"/>
                    </a:lnTo>
                  </a:path>
                  <a:path w="3828415" h="1701164">
                    <a:moveTo>
                      <a:pt x="263651" y="210312"/>
                    </a:moveTo>
                    <a:lnTo>
                      <a:pt x="263651" y="420624"/>
                    </a:lnTo>
                  </a:path>
                  <a:path w="3828415" h="1701164">
                    <a:moveTo>
                      <a:pt x="263651" y="210312"/>
                    </a:moveTo>
                    <a:lnTo>
                      <a:pt x="263651" y="0"/>
                    </a:lnTo>
                  </a:path>
                  <a:path w="3828415" h="1701164">
                    <a:moveTo>
                      <a:pt x="234695" y="420624"/>
                    </a:moveTo>
                    <a:lnTo>
                      <a:pt x="292607" y="420624"/>
                    </a:lnTo>
                  </a:path>
                  <a:path w="3828415" h="1701164">
                    <a:moveTo>
                      <a:pt x="234695" y="0"/>
                    </a:moveTo>
                    <a:lnTo>
                      <a:pt x="292607" y="0"/>
                    </a:lnTo>
                  </a:path>
                  <a:path w="3828415" h="1701164">
                    <a:moveTo>
                      <a:pt x="391668" y="295656"/>
                    </a:moveTo>
                    <a:lnTo>
                      <a:pt x="391668" y="539496"/>
                    </a:lnTo>
                  </a:path>
                  <a:path w="3828415" h="1701164">
                    <a:moveTo>
                      <a:pt x="391668" y="295656"/>
                    </a:moveTo>
                    <a:lnTo>
                      <a:pt x="391668" y="51816"/>
                    </a:lnTo>
                  </a:path>
                  <a:path w="3828415" h="1701164">
                    <a:moveTo>
                      <a:pt x="362712" y="539496"/>
                    </a:moveTo>
                    <a:lnTo>
                      <a:pt x="419100" y="539496"/>
                    </a:lnTo>
                  </a:path>
                  <a:path w="3828415" h="1701164">
                    <a:moveTo>
                      <a:pt x="362712" y="51816"/>
                    </a:moveTo>
                    <a:lnTo>
                      <a:pt x="419100" y="51816"/>
                    </a:lnTo>
                  </a:path>
                  <a:path w="3828415" h="1701164">
                    <a:moveTo>
                      <a:pt x="605027" y="336804"/>
                    </a:moveTo>
                    <a:lnTo>
                      <a:pt x="605027" y="530352"/>
                    </a:lnTo>
                  </a:path>
                  <a:path w="3828415" h="1701164">
                    <a:moveTo>
                      <a:pt x="605027" y="336804"/>
                    </a:moveTo>
                    <a:lnTo>
                      <a:pt x="605027" y="143256"/>
                    </a:lnTo>
                  </a:path>
                  <a:path w="3828415" h="1701164">
                    <a:moveTo>
                      <a:pt x="576071" y="530352"/>
                    </a:moveTo>
                    <a:lnTo>
                      <a:pt x="632459" y="530352"/>
                    </a:lnTo>
                  </a:path>
                  <a:path w="3828415" h="1701164">
                    <a:moveTo>
                      <a:pt x="576071" y="143256"/>
                    </a:moveTo>
                    <a:lnTo>
                      <a:pt x="632459" y="143256"/>
                    </a:lnTo>
                  </a:path>
                  <a:path w="3828415" h="1701164">
                    <a:moveTo>
                      <a:pt x="1030223" y="428244"/>
                    </a:moveTo>
                    <a:lnTo>
                      <a:pt x="1030223" y="597408"/>
                    </a:lnTo>
                  </a:path>
                  <a:path w="3828415" h="1701164">
                    <a:moveTo>
                      <a:pt x="1030223" y="428244"/>
                    </a:moveTo>
                    <a:lnTo>
                      <a:pt x="1030223" y="259080"/>
                    </a:lnTo>
                  </a:path>
                  <a:path w="3828415" h="1701164">
                    <a:moveTo>
                      <a:pt x="1001268" y="597408"/>
                    </a:moveTo>
                    <a:lnTo>
                      <a:pt x="1059180" y="597408"/>
                    </a:lnTo>
                  </a:path>
                  <a:path w="3828415" h="1701164">
                    <a:moveTo>
                      <a:pt x="1001268" y="259080"/>
                    </a:moveTo>
                    <a:lnTo>
                      <a:pt x="1059180" y="259080"/>
                    </a:lnTo>
                  </a:path>
                  <a:path w="3828415" h="1701164">
                    <a:moveTo>
                      <a:pt x="2095499" y="592836"/>
                    </a:moveTo>
                    <a:lnTo>
                      <a:pt x="2095499" y="708660"/>
                    </a:lnTo>
                  </a:path>
                  <a:path w="3828415" h="1701164">
                    <a:moveTo>
                      <a:pt x="2095499" y="592836"/>
                    </a:moveTo>
                    <a:lnTo>
                      <a:pt x="2095499" y="478536"/>
                    </a:lnTo>
                  </a:path>
                  <a:path w="3828415" h="1701164">
                    <a:moveTo>
                      <a:pt x="2066544" y="708660"/>
                    </a:moveTo>
                    <a:lnTo>
                      <a:pt x="2124456" y="708660"/>
                    </a:lnTo>
                  </a:path>
                  <a:path w="3828415" h="1701164">
                    <a:moveTo>
                      <a:pt x="2066544" y="478536"/>
                    </a:moveTo>
                    <a:lnTo>
                      <a:pt x="2124456" y="478536"/>
                    </a:lnTo>
                  </a:path>
                  <a:path w="3828415" h="1701164">
                    <a:moveTo>
                      <a:pt x="3800855" y="1094232"/>
                    </a:moveTo>
                    <a:lnTo>
                      <a:pt x="3800855" y="1199388"/>
                    </a:lnTo>
                  </a:path>
                  <a:path w="3828415" h="1701164">
                    <a:moveTo>
                      <a:pt x="3800855" y="1094232"/>
                    </a:moveTo>
                    <a:lnTo>
                      <a:pt x="3800855" y="989076"/>
                    </a:lnTo>
                  </a:path>
                  <a:path w="3828415" h="1701164">
                    <a:moveTo>
                      <a:pt x="3771900" y="1199388"/>
                    </a:moveTo>
                    <a:lnTo>
                      <a:pt x="3828287" y="1199388"/>
                    </a:lnTo>
                  </a:path>
                  <a:path w="3828415" h="1701164">
                    <a:moveTo>
                      <a:pt x="3771900" y="989076"/>
                    </a:moveTo>
                    <a:lnTo>
                      <a:pt x="3828287" y="989076"/>
                    </a:lnTo>
                  </a:path>
                </a:pathLst>
              </a:custGeom>
              <a:ln w="12700">
                <a:solidFill>
                  <a:schemeClr val="accent2"/>
                </a:solidFill>
              </a:ln>
            </p:spPr>
            <p:txBody>
              <a:bodyPr wrap="none" lIns="0" tIns="0" rIns="0" bIns="0" rtlCol="0">
                <a:noAutofit/>
              </a:bodyPr>
              <a:lstStyle/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</p:grpSp>
        <p:sp>
          <p:nvSpPr>
            <p:cNvPr id="30" name="object 27">
              <a:extLst>
                <a:ext uri="{FF2B5EF4-FFF2-40B4-BE49-F238E27FC236}">
                  <a16:creationId xmlns:a16="http://schemas.microsoft.com/office/drawing/2014/main" id="{11829E93-A4AF-4C63-BF33-FE97306FAD18}"/>
                </a:ext>
              </a:extLst>
            </p:cNvPr>
            <p:cNvSpPr/>
            <p:nvPr/>
          </p:nvSpPr>
          <p:spPr>
            <a:xfrm>
              <a:off x="2731333" y="2520680"/>
              <a:ext cx="6142055" cy="2021382"/>
            </a:xfrm>
            <a:custGeom>
              <a:avLst/>
              <a:gdLst/>
              <a:ahLst/>
              <a:cxnLst/>
              <a:rect l="l" t="t" r="r" b="b"/>
              <a:pathLst>
                <a:path w="3834765" h="1463039">
                  <a:moveTo>
                    <a:pt x="0" y="1124712"/>
                  </a:moveTo>
                  <a:lnTo>
                    <a:pt x="21336" y="1463040"/>
                  </a:lnTo>
                  <a:lnTo>
                    <a:pt x="64008" y="1331976"/>
                  </a:lnTo>
                  <a:lnTo>
                    <a:pt x="128016" y="603504"/>
                  </a:lnTo>
                  <a:lnTo>
                    <a:pt x="211836" y="399288"/>
                  </a:lnTo>
                  <a:lnTo>
                    <a:pt x="297180" y="0"/>
                  </a:lnTo>
                  <a:lnTo>
                    <a:pt x="425196" y="86868"/>
                  </a:lnTo>
                  <a:lnTo>
                    <a:pt x="638556" y="126492"/>
                  </a:lnTo>
                  <a:lnTo>
                    <a:pt x="1065276" y="217931"/>
                  </a:lnTo>
                  <a:lnTo>
                    <a:pt x="2130552" y="384048"/>
                  </a:lnTo>
                  <a:lnTo>
                    <a:pt x="3834384" y="883920"/>
                  </a:lnTo>
                </a:path>
              </a:pathLst>
            </a:custGeom>
            <a:ln w="31749">
              <a:solidFill>
                <a:schemeClr val="accent2"/>
              </a:solidFill>
            </a:ln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21" name="object 62">
              <a:extLst>
                <a:ext uri="{FF2B5EF4-FFF2-40B4-BE49-F238E27FC236}">
                  <a16:creationId xmlns:a16="http://schemas.microsoft.com/office/drawing/2014/main" id="{F7B04C0A-A527-9E58-4B05-ED7043026B20}"/>
                </a:ext>
              </a:extLst>
            </p:cNvPr>
            <p:cNvSpPr/>
            <p:nvPr/>
          </p:nvSpPr>
          <p:spPr>
            <a:xfrm>
              <a:off x="2678287" y="4017540"/>
              <a:ext cx="105892" cy="105891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145" y="0"/>
                  </a:moveTo>
                  <a:lnTo>
                    <a:pt x="15376" y="1982"/>
                  </a:lnTo>
                  <a:lnTo>
                    <a:pt x="7381" y="7381"/>
                  </a:lnTo>
                  <a:lnTo>
                    <a:pt x="1982" y="15376"/>
                  </a:lnTo>
                  <a:lnTo>
                    <a:pt x="0" y="25146"/>
                  </a:lnTo>
                  <a:lnTo>
                    <a:pt x="1982" y="34915"/>
                  </a:lnTo>
                  <a:lnTo>
                    <a:pt x="7381" y="42910"/>
                  </a:lnTo>
                  <a:lnTo>
                    <a:pt x="15376" y="48309"/>
                  </a:lnTo>
                  <a:lnTo>
                    <a:pt x="25145" y="50291"/>
                  </a:lnTo>
                  <a:lnTo>
                    <a:pt x="34915" y="48309"/>
                  </a:lnTo>
                  <a:lnTo>
                    <a:pt x="42910" y="42910"/>
                  </a:lnTo>
                  <a:lnTo>
                    <a:pt x="48309" y="34915"/>
                  </a:lnTo>
                  <a:lnTo>
                    <a:pt x="50291" y="25146"/>
                  </a:lnTo>
                  <a:lnTo>
                    <a:pt x="48309" y="15376"/>
                  </a:lnTo>
                  <a:lnTo>
                    <a:pt x="42910" y="7381"/>
                  </a:lnTo>
                  <a:lnTo>
                    <a:pt x="34915" y="1982"/>
                  </a:lnTo>
                  <a:lnTo>
                    <a:pt x="25145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22" name="object 62">
              <a:extLst>
                <a:ext uri="{FF2B5EF4-FFF2-40B4-BE49-F238E27FC236}">
                  <a16:creationId xmlns:a16="http://schemas.microsoft.com/office/drawing/2014/main" id="{7D7B7B0D-5307-CAD8-6D1D-014A8F4EDCF3}"/>
                </a:ext>
              </a:extLst>
            </p:cNvPr>
            <p:cNvSpPr/>
            <p:nvPr/>
          </p:nvSpPr>
          <p:spPr>
            <a:xfrm>
              <a:off x="2714079" y="4489491"/>
              <a:ext cx="105892" cy="105891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145" y="0"/>
                  </a:moveTo>
                  <a:lnTo>
                    <a:pt x="15376" y="1982"/>
                  </a:lnTo>
                  <a:lnTo>
                    <a:pt x="7381" y="7381"/>
                  </a:lnTo>
                  <a:lnTo>
                    <a:pt x="1982" y="15376"/>
                  </a:lnTo>
                  <a:lnTo>
                    <a:pt x="0" y="25146"/>
                  </a:lnTo>
                  <a:lnTo>
                    <a:pt x="1982" y="34915"/>
                  </a:lnTo>
                  <a:lnTo>
                    <a:pt x="7381" y="42910"/>
                  </a:lnTo>
                  <a:lnTo>
                    <a:pt x="15376" y="48309"/>
                  </a:lnTo>
                  <a:lnTo>
                    <a:pt x="25145" y="50291"/>
                  </a:lnTo>
                  <a:lnTo>
                    <a:pt x="34915" y="48309"/>
                  </a:lnTo>
                  <a:lnTo>
                    <a:pt x="42910" y="42910"/>
                  </a:lnTo>
                  <a:lnTo>
                    <a:pt x="48309" y="34915"/>
                  </a:lnTo>
                  <a:lnTo>
                    <a:pt x="50291" y="25146"/>
                  </a:lnTo>
                  <a:lnTo>
                    <a:pt x="48309" y="15376"/>
                  </a:lnTo>
                  <a:lnTo>
                    <a:pt x="42910" y="7381"/>
                  </a:lnTo>
                  <a:lnTo>
                    <a:pt x="34915" y="1982"/>
                  </a:lnTo>
                  <a:lnTo>
                    <a:pt x="25145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23" name="object 62">
              <a:extLst>
                <a:ext uri="{FF2B5EF4-FFF2-40B4-BE49-F238E27FC236}">
                  <a16:creationId xmlns:a16="http://schemas.microsoft.com/office/drawing/2014/main" id="{6D8F6E90-C44B-3412-FE46-C4B3F6F7EA86}"/>
                </a:ext>
              </a:extLst>
            </p:cNvPr>
            <p:cNvSpPr/>
            <p:nvPr/>
          </p:nvSpPr>
          <p:spPr>
            <a:xfrm>
              <a:off x="2784940" y="4307969"/>
              <a:ext cx="105892" cy="105891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145" y="0"/>
                  </a:moveTo>
                  <a:lnTo>
                    <a:pt x="15376" y="1982"/>
                  </a:lnTo>
                  <a:lnTo>
                    <a:pt x="7381" y="7381"/>
                  </a:lnTo>
                  <a:lnTo>
                    <a:pt x="1982" y="15376"/>
                  </a:lnTo>
                  <a:lnTo>
                    <a:pt x="0" y="25146"/>
                  </a:lnTo>
                  <a:lnTo>
                    <a:pt x="1982" y="34915"/>
                  </a:lnTo>
                  <a:lnTo>
                    <a:pt x="7381" y="42910"/>
                  </a:lnTo>
                  <a:lnTo>
                    <a:pt x="15376" y="48309"/>
                  </a:lnTo>
                  <a:lnTo>
                    <a:pt x="25145" y="50291"/>
                  </a:lnTo>
                  <a:lnTo>
                    <a:pt x="34915" y="48309"/>
                  </a:lnTo>
                  <a:lnTo>
                    <a:pt x="42910" y="42910"/>
                  </a:lnTo>
                  <a:lnTo>
                    <a:pt x="48309" y="34915"/>
                  </a:lnTo>
                  <a:lnTo>
                    <a:pt x="50291" y="25146"/>
                  </a:lnTo>
                  <a:lnTo>
                    <a:pt x="48309" y="15376"/>
                  </a:lnTo>
                  <a:lnTo>
                    <a:pt x="42910" y="7381"/>
                  </a:lnTo>
                  <a:lnTo>
                    <a:pt x="34915" y="1982"/>
                  </a:lnTo>
                  <a:lnTo>
                    <a:pt x="25145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24" name="object 62">
              <a:extLst>
                <a:ext uri="{FF2B5EF4-FFF2-40B4-BE49-F238E27FC236}">
                  <a16:creationId xmlns:a16="http://schemas.microsoft.com/office/drawing/2014/main" id="{D6027664-6D29-8002-2426-89D884857C2A}"/>
                </a:ext>
              </a:extLst>
            </p:cNvPr>
            <p:cNvSpPr/>
            <p:nvPr/>
          </p:nvSpPr>
          <p:spPr>
            <a:xfrm>
              <a:off x="2878128" y="3300382"/>
              <a:ext cx="105892" cy="105891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145" y="0"/>
                  </a:moveTo>
                  <a:lnTo>
                    <a:pt x="15376" y="1982"/>
                  </a:lnTo>
                  <a:lnTo>
                    <a:pt x="7381" y="7381"/>
                  </a:lnTo>
                  <a:lnTo>
                    <a:pt x="1982" y="15376"/>
                  </a:lnTo>
                  <a:lnTo>
                    <a:pt x="0" y="25146"/>
                  </a:lnTo>
                  <a:lnTo>
                    <a:pt x="1982" y="34915"/>
                  </a:lnTo>
                  <a:lnTo>
                    <a:pt x="7381" y="42910"/>
                  </a:lnTo>
                  <a:lnTo>
                    <a:pt x="15376" y="48309"/>
                  </a:lnTo>
                  <a:lnTo>
                    <a:pt x="25145" y="50291"/>
                  </a:lnTo>
                  <a:lnTo>
                    <a:pt x="34915" y="48309"/>
                  </a:lnTo>
                  <a:lnTo>
                    <a:pt x="42910" y="42910"/>
                  </a:lnTo>
                  <a:lnTo>
                    <a:pt x="48309" y="34915"/>
                  </a:lnTo>
                  <a:lnTo>
                    <a:pt x="50291" y="25146"/>
                  </a:lnTo>
                  <a:lnTo>
                    <a:pt x="48309" y="15376"/>
                  </a:lnTo>
                  <a:lnTo>
                    <a:pt x="42910" y="7381"/>
                  </a:lnTo>
                  <a:lnTo>
                    <a:pt x="34915" y="1982"/>
                  </a:lnTo>
                  <a:lnTo>
                    <a:pt x="25145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25" name="object 62">
              <a:extLst>
                <a:ext uri="{FF2B5EF4-FFF2-40B4-BE49-F238E27FC236}">
                  <a16:creationId xmlns:a16="http://schemas.microsoft.com/office/drawing/2014/main" id="{7895C202-4912-B7BF-B75E-7CB5CDE1E727}"/>
                </a:ext>
              </a:extLst>
            </p:cNvPr>
            <p:cNvSpPr/>
            <p:nvPr/>
          </p:nvSpPr>
          <p:spPr>
            <a:xfrm>
              <a:off x="3014025" y="3024703"/>
              <a:ext cx="105892" cy="105891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145" y="0"/>
                  </a:moveTo>
                  <a:lnTo>
                    <a:pt x="15376" y="1982"/>
                  </a:lnTo>
                  <a:lnTo>
                    <a:pt x="7381" y="7381"/>
                  </a:lnTo>
                  <a:lnTo>
                    <a:pt x="1982" y="15376"/>
                  </a:lnTo>
                  <a:lnTo>
                    <a:pt x="0" y="25146"/>
                  </a:lnTo>
                  <a:lnTo>
                    <a:pt x="1982" y="34915"/>
                  </a:lnTo>
                  <a:lnTo>
                    <a:pt x="7381" y="42910"/>
                  </a:lnTo>
                  <a:lnTo>
                    <a:pt x="15376" y="48309"/>
                  </a:lnTo>
                  <a:lnTo>
                    <a:pt x="25145" y="50291"/>
                  </a:lnTo>
                  <a:lnTo>
                    <a:pt x="34915" y="48309"/>
                  </a:lnTo>
                  <a:lnTo>
                    <a:pt x="42910" y="42910"/>
                  </a:lnTo>
                  <a:lnTo>
                    <a:pt x="48309" y="34915"/>
                  </a:lnTo>
                  <a:lnTo>
                    <a:pt x="50291" y="25146"/>
                  </a:lnTo>
                  <a:lnTo>
                    <a:pt x="48309" y="15376"/>
                  </a:lnTo>
                  <a:lnTo>
                    <a:pt x="42910" y="7381"/>
                  </a:lnTo>
                  <a:lnTo>
                    <a:pt x="34915" y="1982"/>
                  </a:lnTo>
                  <a:lnTo>
                    <a:pt x="25145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26" name="object 62">
              <a:extLst>
                <a:ext uri="{FF2B5EF4-FFF2-40B4-BE49-F238E27FC236}">
                  <a16:creationId xmlns:a16="http://schemas.microsoft.com/office/drawing/2014/main" id="{09FAF83E-71C3-BAC7-9636-BC219F16E236}"/>
                </a:ext>
              </a:extLst>
            </p:cNvPr>
            <p:cNvSpPr/>
            <p:nvPr/>
          </p:nvSpPr>
          <p:spPr>
            <a:xfrm>
              <a:off x="3153321" y="2467521"/>
              <a:ext cx="105892" cy="105891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145" y="0"/>
                  </a:moveTo>
                  <a:lnTo>
                    <a:pt x="15376" y="1982"/>
                  </a:lnTo>
                  <a:lnTo>
                    <a:pt x="7381" y="7381"/>
                  </a:lnTo>
                  <a:lnTo>
                    <a:pt x="1982" y="15376"/>
                  </a:lnTo>
                  <a:lnTo>
                    <a:pt x="0" y="25146"/>
                  </a:lnTo>
                  <a:lnTo>
                    <a:pt x="1982" y="34915"/>
                  </a:lnTo>
                  <a:lnTo>
                    <a:pt x="7381" y="42910"/>
                  </a:lnTo>
                  <a:lnTo>
                    <a:pt x="15376" y="48309"/>
                  </a:lnTo>
                  <a:lnTo>
                    <a:pt x="25145" y="50291"/>
                  </a:lnTo>
                  <a:lnTo>
                    <a:pt x="34915" y="48309"/>
                  </a:lnTo>
                  <a:lnTo>
                    <a:pt x="42910" y="42910"/>
                  </a:lnTo>
                  <a:lnTo>
                    <a:pt x="48309" y="34915"/>
                  </a:lnTo>
                  <a:lnTo>
                    <a:pt x="50291" y="25146"/>
                  </a:lnTo>
                  <a:lnTo>
                    <a:pt x="48309" y="15376"/>
                  </a:lnTo>
                  <a:lnTo>
                    <a:pt x="42910" y="7381"/>
                  </a:lnTo>
                  <a:lnTo>
                    <a:pt x="34915" y="1982"/>
                  </a:lnTo>
                  <a:lnTo>
                    <a:pt x="25145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27" name="object 62">
              <a:extLst>
                <a:ext uri="{FF2B5EF4-FFF2-40B4-BE49-F238E27FC236}">
                  <a16:creationId xmlns:a16="http://schemas.microsoft.com/office/drawing/2014/main" id="{B3EE85EC-8639-AA22-A7CF-C8E2A7BEA255}"/>
                </a:ext>
              </a:extLst>
            </p:cNvPr>
            <p:cNvSpPr/>
            <p:nvPr/>
          </p:nvSpPr>
          <p:spPr>
            <a:xfrm>
              <a:off x="3359595" y="2584975"/>
              <a:ext cx="105892" cy="105891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145" y="0"/>
                  </a:moveTo>
                  <a:lnTo>
                    <a:pt x="15376" y="1982"/>
                  </a:lnTo>
                  <a:lnTo>
                    <a:pt x="7381" y="7381"/>
                  </a:lnTo>
                  <a:lnTo>
                    <a:pt x="1982" y="15376"/>
                  </a:lnTo>
                  <a:lnTo>
                    <a:pt x="0" y="25146"/>
                  </a:lnTo>
                  <a:lnTo>
                    <a:pt x="1982" y="34915"/>
                  </a:lnTo>
                  <a:lnTo>
                    <a:pt x="7381" y="42910"/>
                  </a:lnTo>
                  <a:lnTo>
                    <a:pt x="15376" y="48309"/>
                  </a:lnTo>
                  <a:lnTo>
                    <a:pt x="25145" y="50291"/>
                  </a:lnTo>
                  <a:lnTo>
                    <a:pt x="34915" y="48309"/>
                  </a:lnTo>
                  <a:lnTo>
                    <a:pt x="42910" y="42910"/>
                  </a:lnTo>
                  <a:lnTo>
                    <a:pt x="48309" y="34915"/>
                  </a:lnTo>
                  <a:lnTo>
                    <a:pt x="50291" y="25146"/>
                  </a:lnTo>
                  <a:lnTo>
                    <a:pt x="48309" y="15376"/>
                  </a:lnTo>
                  <a:lnTo>
                    <a:pt x="42910" y="7381"/>
                  </a:lnTo>
                  <a:lnTo>
                    <a:pt x="34915" y="1982"/>
                  </a:lnTo>
                  <a:lnTo>
                    <a:pt x="25145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28" name="object 62">
              <a:extLst>
                <a:ext uri="{FF2B5EF4-FFF2-40B4-BE49-F238E27FC236}">
                  <a16:creationId xmlns:a16="http://schemas.microsoft.com/office/drawing/2014/main" id="{08F685CA-36A2-7D22-4506-68BE61A2B75C}"/>
                </a:ext>
              </a:extLst>
            </p:cNvPr>
            <p:cNvSpPr/>
            <p:nvPr/>
          </p:nvSpPr>
          <p:spPr>
            <a:xfrm>
              <a:off x="3704679" y="2649528"/>
              <a:ext cx="105892" cy="105891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145" y="0"/>
                  </a:moveTo>
                  <a:lnTo>
                    <a:pt x="15376" y="1982"/>
                  </a:lnTo>
                  <a:lnTo>
                    <a:pt x="7381" y="7381"/>
                  </a:lnTo>
                  <a:lnTo>
                    <a:pt x="1982" y="15376"/>
                  </a:lnTo>
                  <a:lnTo>
                    <a:pt x="0" y="25146"/>
                  </a:lnTo>
                  <a:lnTo>
                    <a:pt x="1982" y="34915"/>
                  </a:lnTo>
                  <a:lnTo>
                    <a:pt x="7381" y="42910"/>
                  </a:lnTo>
                  <a:lnTo>
                    <a:pt x="15376" y="48309"/>
                  </a:lnTo>
                  <a:lnTo>
                    <a:pt x="25145" y="50291"/>
                  </a:lnTo>
                  <a:lnTo>
                    <a:pt x="34915" y="48309"/>
                  </a:lnTo>
                  <a:lnTo>
                    <a:pt x="42910" y="42910"/>
                  </a:lnTo>
                  <a:lnTo>
                    <a:pt x="48309" y="34915"/>
                  </a:lnTo>
                  <a:lnTo>
                    <a:pt x="50291" y="25146"/>
                  </a:lnTo>
                  <a:lnTo>
                    <a:pt x="48309" y="15376"/>
                  </a:lnTo>
                  <a:lnTo>
                    <a:pt x="42910" y="7381"/>
                  </a:lnTo>
                  <a:lnTo>
                    <a:pt x="34915" y="1982"/>
                  </a:lnTo>
                  <a:lnTo>
                    <a:pt x="25145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29" name="object 62">
              <a:extLst>
                <a:ext uri="{FF2B5EF4-FFF2-40B4-BE49-F238E27FC236}">
                  <a16:creationId xmlns:a16="http://schemas.microsoft.com/office/drawing/2014/main" id="{C8FE9CE8-B2D1-88BA-AB84-CC658C9F401E}"/>
                </a:ext>
              </a:extLst>
            </p:cNvPr>
            <p:cNvSpPr/>
            <p:nvPr/>
          </p:nvSpPr>
          <p:spPr>
            <a:xfrm>
              <a:off x="4386596" y="2772321"/>
              <a:ext cx="105892" cy="105891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145" y="0"/>
                  </a:moveTo>
                  <a:lnTo>
                    <a:pt x="15376" y="1982"/>
                  </a:lnTo>
                  <a:lnTo>
                    <a:pt x="7381" y="7381"/>
                  </a:lnTo>
                  <a:lnTo>
                    <a:pt x="1982" y="15376"/>
                  </a:lnTo>
                  <a:lnTo>
                    <a:pt x="0" y="25146"/>
                  </a:lnTo>
                  <a:lnTo>
                    <a:pt x="1982" y="34915"/>
                  </a:lnTo>
                  <a:lnTo>
                    <a:pt x="7381" y="42910"/>
                  </a:lnTo>
                  <a:lnTo>
                    <a:pt x="15376" y="48309"/>
                  </a:lnTo>
                  <a:lnTo>
                    <a:pt x="25145" y="50291"/>
                  </a:lnTo>
                  <a:lnTo>
                    <a:pt x="34915" y="48309"/>
                  </a:lnTo>
                  <a:lnTo>
                    <a:pt x="42910" y="42910"/>
                  </a:lnTo>
                  <a:lnTo>
                    <a:pt x="48309" y="34915"/>
                  </a:lnTo>
                  <a:lnTo>
                    <a:pt x="50291" y="25146"/>
                  </a:lnTo>
                  <a:lnTo>
                    <a:pt x="48309" y="15376"/>
                  </a:lnTo>
                  <a:lnTo>
                    <a:pt x="42910" y="7381"/>
                  </a:lnTo>
                  <a:lnTo>
                    <a:pt x="34915" y="1982"/>
                  </a:lnTo>
                  <a:lnTo>
                    <a:pt x="25145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30" name="object 62">
              <a:extLst>
                <a:ext uri="{FF2B5EF4-FFF2-40B4-BE49-F238E27FC236}">
                  <a16:creationId xmlns:a16="http://schemas.microsoft.com/office/drawing/2014/main" id="{E045A38C-4663-77AB-794C-39E5C016BAC0}"/>
                </a:ext>
              </a:extLst>
            </p:cNvPr>
            <p:cNvSpPr/>
            <p:nvPr/>
          </p:nvSpPr>
          <p:spPr>
            <a:xfrm>
              <a:off x="6090176" y="2994127"/>
              <a:ext cx="105892" cy="105891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145" y="0"/>
                  </a:moveTo>
                  <a:lnTo>
                    <a:pt x="15376" y="1982"/>
                  </a:lnTo>
                  <a:lnTo>
                    <a:pt x="7381" y="7381"/>
                  </a:lnTo>
                  <a:lnTo>
                    <a:pt x="1982" y="15376"/>
                  </a:lnTo>
                  <a:lnTo>
                    <a:pt x="0" y="25146"/>
                  </a:lnTo>
                  <a:lnTo>
                    <a:pt x="1982" y="34915"/>
                  </a:lnTo>
                  <a:lnTo>
                    <a:pt x="7381" y="42910"/>
                  </a:lnTo>
                  <a:lnTo>
                    <a:pt x="15376" y="48309"/>
                  </a:lnTo>
                  <a:lnTo>
                    <a:pt x="25145" y="50291"/>
                  </a:lnTo>
                  <a:lnTo>
                    <a:pt x="34915" y="48309"/>
                  </a:lnTo>
                  <a:lnTo>
                    <a:pt x="42910" y="42910"/>
                  </a:lnTo>
                  <a:lnTo>
                    <a:pt x="48309" y="34915"/>
                  </a:lnTo>
                  <a:lnTo>
                    <a:pt x="50291" y="25146"/>
                  </a:lnTo>
                  <a:lnTo>
                    <a:pt x="48309" y="15376"/>
                  </a:lnTo>
                  <a:lnTo>
                    <a:pt x="42910" y="7381"/>
                  </a:lnTo>
                  <a:lnTo>
                    <a:pt x="34915" y="1982"/>
                  </a:lnTo>
                  <a:lnTo>
                    <a:pt x="25145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31" name="object 62">
              <a:extLst>
                <a:ext uri="{FF2B5EF4-FFF2-40B4-BE49-F238E27FC236}">
                  <a16:creationId xmlns:a16="http://schemas.microsoft.com/office/drawing/2014/main" id="{2B92B867-90CB-DF0D-2375-A2A8F0308994}"/>
                </a:ext>
              </a:extLst>
            </p:cNvPr>
            <p:cNvSpPr/>
            <p:nvPr/>
          </p:nvSpPr>
          <p:spPr>
            <a:xfrm>
              <a:off x="8823183" y="3691089"/>
              <a:ext cx="105892" cy="105891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145" y="0"/>
                  </a:moveTo>
                  <a:lnTo>
                    <a:pt x="15376" y="1982"/>
                  </a:lnTo>
                  <a:lnTo>
                    <a:pt x="7381" y="7381"/>
                  </a:lnTo>
                  <a:lnTo>
                    <a:pt x="1982" y="15376"/>
                  </a:lnTo>
                  <a:lnTo>
                    <a:pt x="0" y="25146"/>
                  </a:lnTo>
                  <a:lnTo>
                    <a:pt x="1982" y="34915"/>
                  </a:lnTo>
                  <a:lnTo>
                    <a:pt x="7381" y="42910"/>
                  </a:lnTo>
                  <a:lnTo>
                    <a:pt x="15376" y="48309"/>
                  </a:lnTo>
                  <a:lnTo>
                    <a:pt x="25145" y="50291"/>
                  </a:lnTo>
                  <a:lnTo>
                    <a:pt x="34915" y="48309"/>
                  </a:lnTo>
                  <a:lnTo>
                    <a:pt x="42910" y="42910"/>
                  </a:lnTo>
                  <a:lnTo>
                    <a:pt x="48309" y="34915"/>
                  </a:lnTo>
                  <a:lnTo>
                    <a:pt x="50291" y="25146"/>
                  </a:lnTo>
                  <a:lnTo>
                    <a:pt x="48309" y="15376"/>
                  </a:lnTo>
                  <a:lnTo>
                    <a:pt x="42910" y="7381"/>
                  </a:lnTo>
                  <a:lnTo>
                    <a:pt x="34915" y="1982"/>
                  </a:lnTo>
                  <a:lnTo>
                    <a:pt x="25145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</p:grpSp>
      <p:sp>
        <p:nvSpPr>
          <p:cNvPr id="46" name="object 43">
            <a:extLst>
              <a:ext uri="{FF2B5EF4-FFF2-40B4-BE49-F238E27FC236}">
                <a16:creationId xmlns:a16="http://schemas.microsoft.com/office/drawing/2014/main" id="{52C63BB4-8894-47FD-992B-44A7E632FC33}"/>
              </a:ext>
            </a:extLst>
          </p:cNvPr>
          <p:cNvSpPr txBox="1"/>
          <p:nvPr/>
        </p:nvSpPr>
        <p:spPr>
          <a:xfrm>
            <a:off x="2147512" y="5056511"/>
            <a:ext cx="457200" cy="241852"/>
          </a:xfrm>
          <a:prstGeom prst="rect">
            <a:avLst/>
          </a:prstGeom>
        </p:spPr>
        <p:txBody>
          <a:bodyPr vert="horz" wrap="none" lIns="0" tIns="17780" rIns="0" bIns="0" rtlCol="0">
            <a:noAutofit/>
          </a:bodyPr>
          <a:lstStyle>
            <a:defPPr>
              <a:defRPr lang="en-US"/>
            </a:defPPr>
            <a:lvl1pPr marL="16933" marR="0" lvl="0" indent="0" algn="r" defTabSz="1219170" fontAlgn="base">
              <a:lnSpc>
                <a:spcPct val="100000"/>
              </a:lnSpc>
              <a:spcBef>
                <a:spcPts val="14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0</a:t>
            </a:r>
          </a:p>
        </p:txBody>
      </p:sp>
      <p:sp>
        <p:nvSpPr>
          <p:cNvPr id="49" name="object 46">
            <a:extLst>
              <a:ext uri="{FF2B5EF4-FFF2-40B4-BE49-F238E27FC236}">
                <a16:creationId xmlns:a16="http://schemas.microsoft.com/office/drawing/2014/main" id="{8B554899-0884-4E3A-8C40-A6D1A2D82DBD}"/>
              </a:ext>
            </a:extLst>
          </p:cNvPr>
          <p:cNvSpPr txBox="1"/>
          <p:nvPr/>
        </p:nvSpPr>
        <p:spPr>
          <a:xfrm>
            <a:off x="2147512" y="2791620"/>
            <a:ext cx="457200" cy="241852"/>
          </a:xfrm>
          <a:prstGeom prst="rect">
            <a:avLst/>
          </a:prstGeom>
        </p:spPr>
        <p:txBody>
          <a:bodyPr vert="horz" wrap="none" lIns="91440" tIns="45720" rIns="0" bIns="45720" rtlCol="0" anchor="ctr">
            <a:no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1400" b="0" i="0"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100</a:t>
            </a:r>
          </a:p>
        </p:txBody>
      </p:sp>
      <p:sp>
        <p:nvSpPr>
          <p:cNvPr id="50" name="object 47">
            <a:extLst>
              <a:ext uri="{FF2B5EF4-FFF2-40B4-BE49-F238E27FC236}">
                <a16:creationId xmlns:a16="http://schemas.microsoft.com/office/drawing/2014/main" id="{C60DA642-D51E-44EF-BDB4-93712A794823}"/>
              </a:ext>
            </a:extLst>
          </p:cNvPr>
          <p:cNvSpPr txBox="1"/>
          <p:nvPr/>
        </p:nvSpPr>
        <p:spPr>
          <a:xfrm>
            <a:off x="2147512" y="2338642"/>
            <a:ext cx="457200" cy="241852"/>
          </a:xfrm>
          <a:prstGeom prst="rect">
            <a:avLst/>
          </a:prstGeom>
        </p:spPr>
        <p:txBody>
          <a:bodyPr vert="horz" wrap="none" lIns="91440" tIns="45720" rIns="0" bIns="45720" rtlCol="0" anchor="ctr">
            <a:no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1400" b="0" i="0"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120</a:t>
            </a:r>
          </a:p>
        </p:txBody>
      </p:sp>
      <p:sp>
        <p:nvSpPr>
          <p:cNvPr id="51" name="object 48">
            <a:extLst>
              <a:ext uri="{FF2B5EF4-FFF2-40B4-BE49-F238E27FC236}">
                <a16:creationId xmlns:a16="http://schemas.microsoft.com/office/drawing/2014/main" id="{2D4588F2-0DFC-4DCD-9442-F87E0FA23A44}"/>
              </a:ext>
            </a:extLst>
          </p:cNvPr>
          <p:cNvSpPr txBox="1"/>
          <p:nvPr/>
        </p:nvSpPr>
        <p:spPr>
          <a:xfrm>
            <a:off x="2147512" y="1885664"/>
            <a:ext cx="457200" cy="241852"/>
          </a:xfrm>
          <a:prstGeom prst="rect">
            <a:avLst/>
          </a:prstGeom>
        </p:spPr>
        <p:txBody>
          <a:bodyPr vert="horz" wrap="none" lIns="91440" tIns="45720" rIns="0" bIns="45720" rtlCol="0" anchor="ctr">
            <a:no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1400" b="0" i="0"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140</a:t>
            </a:r>
          </a:p>
        </p:txBody>
      </p:sp>
      <p:sp>
        <p:nvSpPr>
          <p:cNvPr id="151" name="object 48">
            <a:extLst>
              <a:ext uri="{FF2B5EF4-FFF2-40B4-BE49-F238E27FC236}">
                <a16:creationId xmlns:a16="http://schemas.microsoft.com/office/drawing/2014/main" id="{E09D608A-F3C3-9048-BF42-78475CCB7FFA}"/>
              </a:ext>
            </a:extLst>
          </p:cNvPr>
          <p:cNvSpPr txBox="1"/>
          <p:nvPr/>
        </p:nvSpPr>
        <p:spPr>
          <a:xfrm>
            <a:off x="2147512" y="1432686"/>
            <a:ext cx="457200" cy="241852"/>
          </a:xfrm>
          <a:prstGeom prst="rect">
            <a:avLst/>
          </a:prstGeom>
        </p:spPr>
        <p:txBody>
          <a:bodyPr vert="horz" wrap="none" lIns="91440" tIns="45720" rIns="0" bIns="4572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000" b="0" i="0">
                <a:latin typeface="Helvetica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en-US" sz="1400" dirty="0"/>
              <a:t>160</a:t>
            </a:r>
          </a:p>
        </p:txBody>
      </p:sp>
      <p:sp>
        <p:nvSpPr>
          <p:cNvPr id="152" name="object 46">
            <a:extLst>
              <a:ext uri="{FF2B5EF4-FFF2-40B4-BE49-F238E27FC236}">
                <a16:creationId xmlns:a16="http://schemas.microsoft.com/office/drawing/2014/main" id="{0FC21752-A613-DCEC-F7D6-1C7626D392CD}"/>
              </a:ext>
            </a:extLst>
          </p:cNvPr>
          <p:cNvSpPr txBox="1"/>
          <p:nvPr/>
        </p:nvSpPr>
        <p:spPr>
          <a:xfrm>
            <a:off x="2147512" y="3244598"/>
            <a:ext cx="457200" cy="241852"/>
          </a:xfrm>
          <a:prstGeom prst="rect">
            <a:avLst/>
          </a:prstGeom>
        </p:spPr>
        <p:txBody>
          <a:bodyPr vert="horz" wrap="none" lIns="91440" tIns="45720" rIns="0" bIns="45720" rtlCol="0" anchor="ctr">
            <a:no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1400" b="0" i="0"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80</a:t>
            </a:r>
          </a:p>
        </p:txBody>
      </p:sp>
      <p:sp>
        <p:nvSpPr>
          <p:cNvPr id="153" name="object 46">
            <a:extLst>
              <a:ext uri="{FF2B5EF4-FFF2-40B4-BE49-F238E27FC236}">
                <a16:creationId xmlns:a16="http://schemas.microsoft.com/office/drawing/2014/main" id="{C07F6D2C-6311-F7ED-1C31-1EB02390BBBC}"/>
              </a:ext>
            </a:extLst>
          </p:cNvPr>
          <p:cNvSpPr txBox="1"/>
          <p:nvPr/>
        </p:nvSpPr>
        <p:spPr>
          <a:xfrm>
            <a:off x="2147512" y="3697576"/>
            <a:ext cx="457200" cy="241852"/>
          </a:xfrm>
          <a:prstGeom prst="rect">
            <a:avLst/>
          </a:prstGeom>
        </p:spPr>
        <p:txBody>
          <a:bodyPr vert="horz" wrap="none" lIns="91440" tIns="45720" rIns="0" bIns="45720" rtlCol="0" anchor="ctr">
            <a:no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1400" b="0" i="0"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60</a:t>
            </a:r>
          </a:p>
        </p:txBody>
      </p:sp>
      <p:sp>
        <p:nvSpPr>
          <p:cNvPr id="154" name="object 46">
            <a:extLst>
              <a:ext uri="{FF2B5EF4-FFF2-40B4-BE49-F238E27FC236}">
                <a16:creationId xmlns:a16="http://schemas.microsoft.com/office/drawing/2014/main" id="{5E8BEABC-879D-3F09-849E-6C8813502463}"/>
              </a:ext>
            </a:extLst>
          </p:cNvPr>
          <p:cNvSpPr txBox="1"/>
          <p:nvPr/>
        </p:nvSpPr>
        <p:spPr>
          <a:xfrm>
            <a:off x="2147512" y="4150554"/>
            <a:ext cx="457200" cy="241852"/>
          </a:xfrm>
          <a:prstGeom prst="rect">
            <a:avLst/>
          </a:prstGeom>
        </p:spPr>
        <p:txBody>
          <a:bodyPr vert="horz" wrap="none" lIns="0" tIns="17780" rIns="0" bIns="0" rtlCol="0">
            <a:noAutofit/>
          </a:bodyPr>
          <a:lstStyle/>
          <a:p>
            <a:pPr marL="16933" marR="0" lvl="0" indent="0" algn="r" defTabSz="1219170" rtl="0" eaLnBrk="1" fontAlgn="base" latinLnBrk="0" hangingPunct="1">
              <a:lnSpc>
                <a:spcPct val="100000"/>
              </a:lnSpc>
              <a:spcBef>
                <a:spcPts val="14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latin typeface="Helvetica" pitchFamily="2" charset="0"/>
                <a:ea typeface="+mj-ea"/>
                <a:cs typeface="+mj-cs"/>
              </a:rPr>
              <a:t>40</a:t>
            </a:r>
          </a:p>
        </p:txBody>
      </p:sp>
      <p:sp>
        <p:nvSpPr>
          <p:cNvPr id="155" name="object 46">
            <a:extLst>
              <a:ext uri="{FF2B5EF4-FFF2-40B4-BE49-F238E27FC236}">
                <a16:creationId xmlns:a16="http://schemas.microsoft.com/office/drawing/2014/main" id="{D3DAC51F-8264-BBC3-C3B2-8BAFE5426F38}"/>
              </a:ext>
            </a:extLst>
          </p:cNvPr>
          <p:cNvSpPr txBox="1"/>
          <p:nvPr/>
        </p:nvSpPr>
        <p:spPr>
          <a:xfrm>
            <a:off x="2147512" y="4603532"/>
            <a:ext cx="457200" cy="241852"/>
          </a:xfrm>
          <a:prstGeom prst="rect">
            <a:avLst/>
          </a:prstGeom>
        </p:spPr>
        <p:txBody>
          <a:bodyPr vert="horz" wrap="none" lIns="0" tIns="17780" rIns="0" bIns="0" rtlCol="0">
            <a:noAutofit/>
          </a:bodyPr>
          <a:lstStyle>
            <a:defPPr>
              <a:defRPr lang="en-US"/>
            </a:defPPr>
            <a:lvl1pPr marL="16933" marR="0" lvl="0" indent="0" algn="r" defTabSz="1219170" fontAlgn="base">
              <a:lnSpc>
                <a:spcPct val="100000"/>
              </a:lnSpc>
              <a:spcBef>
                <a:spcPts val="14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20</a:t>
            </a:r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94E3C45F-081C-124C-3148-2AC083A013DC}"/>
              </a:ext>
            </a:extLst>
          </p:cNvPr>
          <p:cNvGrpSpPr/>
          <p:nvPr/>
        </p:nvGrpSpPr>
        <p:grpSpPr>
          <a:xfrm>
            <a:off x="2514600" y="5210175"/>
            <a:ext cx="7277100" cy="241852"/>
            <a:chOff x="2514600" y="5257800"/>
            <a:chExt cx="7277100" cy="241852"/>
          </a:xfrm>
        </p:grpSpPr>
        <p:sp>
          <p:nvSpPr>
            <p:cNvPr id="158" name="object 46">
              <a:extLst>
                <a:ext uri="{FF2B5EF4-FFF2-40B4-BE49-F238E27FC236}">
                  <a16:creationId xmlns:a16="http://schemas.microsoft.com/office/drawing/2014/main" id="{CDCCEBAC-7434-73FB-4CEB-CB1E8A68C8E0}"/>
                </a:ext>
              </a:extLst>
            </p:cNvPr>
            <p:cNvSpPr txBox="1"/>
            <p:nvPr/>
          </p:nvSpPr>
          <p:spPr>
            <a:xfrm>
              <a:off x="2514600" y="5257800"/>
              <a:ext cx="457200" cy="241852"/>
            </a:xfrm>
            <a:prstGeom prst="rect">
              <a:avLst/>
            </a:prstGeom>
          </p:spPr>
          <p:txBody>
            <a:bodyPr vert="horz" wrap="none" lIns="0" tIns="17780" rIns="0" bIns="0" rtlCol="0">
              <a:noAutofit/>
            </a:bodyPr>
            <a:lstStyle/>
            <a:p>
              <a:pPr marL="16933" marR="0" lvl="0" indent="0" algn="ctr" defTabSz="1219170" rtl="0" eaLnBrk="1" fontAlgn="base" latinLnBrk="0" hangingPunct="1">
                <a:lnSpc>
                  <a:spcPct val="100000"/>
                </a:lnSpc>
                <a:spcBef>
                  <a:spcPts val="14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latin typeface="Helvetica" pitchFamily="2" charset="0"/>
                  <a:ea typeface="+mj-ea"/>
                  <a:cs typeface="+mj-cs"/>
                </a:rPr>
                <a:t>0</a:t>
              </a:r>
            </a:p>
          </p:txBody>
        </p:sp>
        <p:sp>
          <p:nvSpPr>
            <p:cNvPr id="159" name="object 46">
              <a:extLst>
                <a:ext uri="{FF2B5EF4-FFF2-40B4-BE49-F238E27FC236}">
                  <a16:creationId xmlns:a16="http://schemas.microsoft.com/office/drawing/2014/main" id="{67DA38F8-863F-E7AF-F322-2F416D1FDFA4}"/>
                </a:ext>
              </a:extLst>
            </p:cNvPr>
            <p:cNvSpPr txBox="1"/>
            <p:nvPr/>
          </p:nvSpPr>
          <p:spPr>
            <a:xfrm>
              <a:off x="3196590" y="5257800"/>
              <a:ext cx="457200" cy="241852"/>
            </a:xfrm>
            <a:prstGeom prst="rect">
              <a:avLst/>
            </a:prstGeom>
          </p:spPr>
          <p:txBody>
            <a:bodyPr vert="horz" wrap="none" lIns="0" tIns="17780" rIns="0" bIns="0" rtlCol="0">
              <a:noAutofit/>
            </a:bodyPr>
            <a:lstStyle/>
            <a:p>
              <a:pPr marL="16933" marR="0" lvl="0" indent="0" algn="ctr" defTabSz="1219170" rtl="0" eaLnBrk="1" fontAlgn="base" latinLnBrk="0" hangingPunct="1">
                <a:lnSpc>
                  <a:spcPct val="100000"/>
                </a:lnSpc>
                <a:spcBef>
                  <a:spcPts val="14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latin typeface="Helvetica" pitchFamily="2" charset="0"/>
                  <a:ea typeface="+mj-ea"/>
                  <a:cs typeface="+mj-cs"/>
                </a:rPr>
                <a:t>10</a:t>
              </a:r>
            </a:p>
          </p:txBody>
        </p:sp>
        <p:sp>
          <p:nvSpPr>
            <p:cNvPr id="160" name="object 46">
              <a:extLst>
                <a:ext uri="{FF2B5EF4-FFF2-40B4-BE49-F238E27FC236}">
                  <a16:creationId xmlns:a16="http://schemas.microsoft.com/office/drawing/2014/main" id="{9855FBC6-9933-74E1-CAB6-F4A7680F0A5A}"/>
                </a:ext>
              </a:extLst>
            </p:cNvPr>
            <p:cNvSpPr txBox="1"/>
            <p:nvPr/>
          </p:nvSpPr>
          <p:spPr>
            <a:xfrm>
              <a:off x="3878580" y="5257800"/>
              <a:ext cx="457200" cy="241852"/>
            </a:xfrm>
            <a:prstGeom prst="rect">
              <a:avLst/>
            </a:prstGeom>
          </p:spPr>
          <p:txBody>
            <a:bodyPr vert="horz" wrap="none" lIns="0" tIns="17780" rIns="0" bIns="0" rtlCol="0">
              <a:noAutofit/>
            </a:bodyPr>
            <a:lstStyle/>
            <a:p>
              <a:pPr marL="16933" marR="0" lvl="0" indent="0" algn="ctr" defTabSz="1219170" rtl="0" eaLnBrk="1" fontAlgn="base" latinLnBrk="0" hangingPunct="1">
                <a:lnSpc>
                  <a:spcPct val="100000"/>
                </a:lnSpc>
                <a:spcBef>
                  <a:spcPts val="14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latin typeface="Helvetica" pitchFamily="2" charset="0"/>
                  <a:ea typeface="+mj-ea"/>
                  <a:cs typeface="+mj-cs"/>
                </a:rPr>
                <a:t>20</a:t>
              </a:r>
            </a:p>
          </p:txBody>
        </p:sp>
        <p:sp>
          <p:nvSpPr>
            <p:cNvPr id="161" name="object 46">
              <a:extLst>
                <a:ext uri="{FF2B5EF4-FFF2-40B4-BE49-F238E27FC236}">
                  <a16:creationId xmlns:a16="http://schemas.microsoft.com/office/drawing/2014/main" id="{BADB70D8-439D-1CB9-1D99-FA075A1B6E1D}"/>
                </a:ext>
              </a:extLst>
            </p:cNvPr>
            <p:cNvSpPr txBox="1"/>
            <p:nvPr/>
          </p:nvSpPr>
          <p:spPr>
            <a:xfrm>
              <a:off x="4560570" y="5257800"/>
              <a:ext cx="457200" cy="241852"/>
            </a:xfrm>
            <a:prstGeom prst="rect">
              <a:avLst/>
            </a:prstGeom>
          </p:spPr>
          <p:txBody>
            <a:bodyPr vert="horz" wrap="none" lIns="0" tIns="17780" rIns="0" bIns="0" rtlCol="0">
              <a:noAutofit/>
            </a:bodyPr>
            <a:lstStyle/>
            <a:p>
              <a:pPr marL="16933" marR="0" lvl="0" indent="0" algn="ctr" defTabSz="1219170" rtl="0" eaLnBrk="1" fontAlgn="base" latinLnBrk="0" hangingPunct="1">
                <a:lnSpc>
                  <a:spcPct val="100000"/>
                </a:lnSpc>
                <a:spcBef>
                  <a:spcPts val="14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latin typeface="Helvetica" pitchFamily="2" charset="0"/>
                  <a:ea typeface="+mj-ea"/>
                  <a:cs typeface="+mj-cs"/>
                </a:rPr>
                <a:t>30</a:t>
              </a:r>
            </a:p>
          </p:txBody>
        </p:sp>
        <p:sp>
          <p:nvSpPr>
            <p:cNvPr id="162" name="object 46">
              <a:extLst>
                <a:ext uri="{FF2B5EF4-FFF2-40B4-BE49-F238E27FC236}">
                  <a16:creationId xmlns:a16="http://schemas.microsoft.com/office/drawing/2014/main" id="{5A2D0CC0-2B09-B6F1-F40B-82B5784B269A}"/>
                </a:ext>
              </a:extLst>
            </p:cNvPr>
            <p:cNvSpPr txBox="1"/>
            <p:nvPr/>
          </p:nvSpPr>
          <p:spPr>
            <a:xfrm>
              <a:off x="5242560" y="5257800"/>
              <a:ext cx="457200" cy="241852"/>
            </a:xfrm>
            <a:prstGeom prst="rect">
              <a:avLst/>
            </a:prstGeom>
          </p:spPr>
          <p:txBody>
            <a:bodyPr vert="horz" wrap="none" lIns="0" tIns="17780" rIns="0" bIns="0" rtlCol="0">
              <a:noAutofit/>
            </a:bodyPr>
            <a:lstStyle/>
            <a:p>
              <a:pPr marL="16933" marR="0" lvl="0" indent="0" algn="ctr" defTabSz="1219170" rtl="0" eaLnBrk="1" fontAlgn="base" latinLnBrk="0" hangingPunct="1">
                <a:lnSpc>
                  <a:spcPct val="100000"/>
                </a:lnSpc>
                <a:spcBef>
                  <a:spcPts val="14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latin typeface="Helvetica" pitchFamily="2" charset="0"/>
                  <a:ea typeface="+mj-ea"/>
                  <a:cs typeface="+mj-cs"/>
                </a:rPr>
                <a:t>40</a:t>
              </a:r>
            </a:p>
          </p:txBody>
        </p:sp>
        <p:sp>
          <p:nvSpPr>
            <p:cNvPr id="163" name="object 46">
              <a:extLst>
                <a:ext uri="{FF2B5EF4-FFF2-40B4-BE49-F238E27FC236}">
                  <a16:creationId xmlns:a16="http://schemas.microsoft.com/office/drawing/2014/main" id="{1AEEFC74-2A57-8BAE-2387-B3BCD5DBD770}"/>
                </a:ext>
              </a:extLst>
            </p:cNvPr>
            <p:cNvSpPr txBox="1"/>
            <p:nvPr/>
          </p:nvSpPr>
          <p:spPr>
            <a:xfrm>
              <a:off x="5924550" y="5257800"/>
              <a:ext cx="457200" cy="241852"/>
            </a:xfrm>
            <a:prstGeom prst="rect">
              <a:avLst/>
            </a:prstGeom>
          </p:spPr>
          <p:txBody>
            <a:bodyPr vert="horz" wrap="none" lIns="0" tIns="17780" rIns="0" bIns="0" rtlCol="0">
              <a:noAutofit/>
            </a:bodyPr>
            <a:lstStyle/>
            <a:p>
              <a:pPr marL="16933" marR="0" lvl="0" indent="0" algn="ctr" defTabSz="1219170" rtl="0" eaLnBrk="1" fontAlgn="base" latinLnBrk="0" hangingPunct="1">
                <a:lnSpc>
                  <a:spcPct val="100000"/>
                </a:lnSpc>
                <a:spcBef>
                  <a:spcPts val="14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latin typeface="Helvetica" pitchFamily="2" charset="0"/>
                  <a:ea typeface="+mj-ea"/>
                  <a:cs typeface="+mj-cs"/>
                </a:rPr>
                <a:t>50</a:t>
              </a:r>
            </a:p>
          </p:txBody>
        </p:sp>
        <p:sp>
          <p:nvSpPr>
            <p:cNvPr id="164" name="object 46">
              <a:extLst>
                <a:ext uri="{FF2B5EF4-FFF2-40B4-BE49-F238E27FC236}">
                  <a16:creationId xmlns:a16="http://schemas.microsoft.com/office/drawing/2014/main" id="{5CDB2E94-072D-61D1-BFCF-0F5D7D607DC2}"/>
                </a:ext>
              </a:extLst>
            </p:cNvPr>
            <p:cNvSpPr txBox="1"/>
            <p:nvPr/>
          </p:nvSpPr>
          <p:spPr>
            <a:xfrm>
              <a:off x="6606540" y="5257800"/>
              <a:ext cx="457200" cy="241852"/>
            </a:xfrm>
            <a:prstGeom prst="rect">
              <a:avLst/>
            </a:prstGeom>
          </p:spPr>
          <p:txBody>
            <a:bodyPr vert="horz" wrap="none" lIns="0" tIns="17780" rIns="0" bIns="0" rtlCol="0">
              <a:noAutofit/>
            </a:bodyPr>
            <a:lstStyle/>
            <a:p>
              <a:pPr marL="16933" marR="0" lvl="0" indent="0" algn="ctr" defTabSz="1219170" rtl="0" eaLnBrk="1" fontAlgn="base" latinLnBrk="0" hangingPunct="1">
                <a:lnSpc>
                  <a:spcPct val="100000"/>
                </a:lnSpc>
                <a:spcBef>
                  <a:spcPts val="14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latin typeface="Helvetica" pitchFamily="2" charset="0"/>
                  <a:ea typeface="+mj-ea"/>
                  <a:cs typeface="+mj-cs"/>
                </a:rPr>
                <a:t>60</a:t>
              </a:r>
            </a:p>
          </p:txBody>
        </p:sp>
        <p:sp>
          <p:nvSpPr>
            <p:cNvPr id="165" name="object 46">
              <a:extLst>
                <a:ext uri="{FF2B5EF4-FFF2-40B4-BE49-F238E27FC236}">
                  <a16:creationId xmlns:a16="http://schemas.microsoft.com/office/drawing/2014/main" id="{CAEDFDD7-81B0-FC3D-578B-BA89B2230839}"/>
                </a:ext>
              </a:extLst>
            </p:cNvPr>
            <p:cNvSpPr txBox="1"/>
            <p:nvPr/>
          </p:nvSpPr>
          <p:spPr>
            <a:xfrm>
              <a:off x="7288530" y="5257800"/>
              <a:ext cx="457200" cy="241852"/>
            </a:xfrm>
            <a:prstGeom prst="rect">
              <a:avLst/>
            </a:prstGeom>
          </p:spPr>
          <p:txBody>
            <a:bodyPr vert="horz" wrap="none" lIns="0" tIns="17780" rIns="0" bIns="0" rtlCol="0">
              <a:noAutofit/>
            </a:bodyPr>
            <a:lstStyle/>
            <a:p>
              <a:pPr marL="16933" marR="0" lvl="0" indent="0" algn="ctr" defTabSz="1219170" rtl="0" eaLnBrk="1" fontAlgn="base" latinLnBrk="0" hangingPunct="1">
                <a:lnSpc>
                  <a:spcPct val="100000"/>
                </a:lnSpc>
                <a:spcBef>
                  <a:spcPts val="14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latin typeface="Helvetica" pitchFamily="2" charset="0"/>
                  <a:ea typeface="+mj-ea"/>
                  <a:cs typeface="+mj-cs"/>
                </a:rPr>
                <a:t>70</a:t>
              </a:r>
            </a:p>
          </p:txBody>
        </p:sp>
        <p:sp>
          <p:nvSpPr>
            <p:cNvPr id="166" name="object 46">
              <a:extLst>
                <a:ext uri="{FF2B5EF4-FFF2-40B4-BE49-F238E27FC236}">
                  <a16:creationId xmlns:a16="http://schemas.microsoft.com/office/drawing/2014/main" id="{572184F9-EFF7-7131-98DF-89ABCBD7C9A1}"/>
                </a:ext>
              </a:extLst>
            </p:cNvPr>
            <p:cNvSpPr txBox="1"/>
            <p:nvPr/>
          </p:nvSpPr>
          <p:spPr>
            <a:xfrm>
              <a:off x="7970520" y="5257800"/>
              <a:ext cx="457200" cy="241852"/>
            </a:xfrm>
            <a:prstGeom prst="rect">
              <a:avLst/>
            </a:prstGeom>
          </p:spPr>
          <p:txBody>
            <a:bodyPr vert="horz" wrap="none" lIns="0" tIns="17780" rIns="0" bIns="0" rtlCol="0">
              <a:noAutofit/>
            </a:bodyPr>
            <a:lstStyle/>
            <a:p>
              <a:pPr marL="16933" marR="0" lvl="0" indent="0" algn="ctr" defTabSz="1219170" rtl="0" eaLnBrk="1" fontAlgn="base" latinLnBrk="0" hangingPunct="1">
                <a:lnSpc>
                  <a:spcPct val="100000"/>
                </a:lnSpc>
                <a:spcBef>
                  <a:spcPts val="14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latin typeface="Helvetica" pitchFamily="2" charset="0"/>
                  <a:ea typeface="+mj-ea"/>
                  <a:cs typeface="+mj-cs"/>
                </a:rPr>
                <a:t>80</a:t>
              </a:r>
            </a:p>
          </p:txBody>
        </p:sp>
        <p:sp>
          <p:nvSpPr>
            <p:cNvPr id="167" name="object 46">
              <a:extLst>
                <a:ext uri="{FF2B5EF4-FFF2-40B4-BE49-F238E27FC236}">
                  <a16:creationId xmlns:a16="http://schemas.microsoft.com/office/drawing/2014/main" id="{32871294-1479-51BD-834F-C5ADDCDD1363}"/>
                </a:ext>
              </a:extLst>
            </p:cNvPr>
            <p:cNvSpPr txBox="1"/>
            <p:nvPr/>
          </p:nvSpPr>
          <p:spPr>
            <a:xfrm>
              <a:off x="8652510" y="5257800"/>
              <a:ext cx="457200" cy="241852"/>
            </a:xfrm>
            <a:prstGeom prst="rect">
              <a:avLst/>
            </a:prstGeom>
          </p:spPr>
          <p:txBody>
            <a:bodyPr vert="horz" wrap="none" lIns="0" tIns="17780" rIns="0" bIns="0" rtlCol="0">
              <a:noAutofit/>
            </a:bodyPr>
            <a:lstStyle/>
            <a:p>
              <a:pPr marL="16933" marR="0" lvl="0" indent="0" algn="ctr" defTabSz="1219170" rtl="0" eaLnBrk="1" fontAlgn="base" latinLnBrk="0" hangingPunct="1">
                <a:lnSpc>
                  <a:spcPct val="100000"/>
                </a:lnSpc>
                <a:spcBef>
                  <a:spcPts val="14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latin typeface="Helvetica" pitchFamily="2" charset="0"/>
                  <a:ea typeface="+mj-ea"/>
                  <a:cs typeface="+mj-cs"/>
                </a:rPr>
                <a:t>90</a:t>
              </a:r>
            </a:p>
          </p:txBody>
        </p:sp>
        <p:sp>
          <p:nvSpPr>
            <p:cNvPr id="168" name="object 46">
              <a:extLst>
                <a:ext uri="{FF2B5EF4-FFF2-40B4-BE49-F238E27FC236}">
                  <a16:creationId xmlns:a16="http://schemas.microsoft.com/office/drawing/2014/main" id="{74002392-B287-C726-5BB0-B8D938875540}"/>
                </a:ext>
              </a:extLst>
            </p:cNvPr>
            <p:cNvSpPr txBox="1"/>
            <p:nvPr/>
          </p:nvSpPr>
          <p:spPr>
            <a:xfrm>
              <a:off x="9334500" y="5257800"/>
              <a:ext cx="457200" cy="241852"/>
            </a:xfrm>
            <a:prstGeom prst="rect">
              <a:avLst/>
            </a:prstGeom>
          </p:spPr>
          <p:txBody>
            <a:bodyPr vert="horz" wrap="none" lIns="0" tIns="17780" rIns="0" bIns="0" rtlCol="0">
              <a:noAutofit/>
            </a:bodyPr>
            <a:lstStyle/>
            <a:p>
              <a:pPr marL="16933" marR="0" lvl="0" indent="0" algn="ctr" defTabSz="1219170" rtl="0" eaLnBrk="1" fontAlgn="base" latinLnBrk="0" hangingPunct="1">
                <a:lnSpc>
                  <a:spcPct val="100000"/>
                </a:lnSpc>
                <a:spcBef>
                  <a:spcPts val="14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latin typeface="Helvetica" pitchFamily="2" charset="0"/>
                  <a:ea typeface="+mj-ea"/>
                  <a:cs typeface="+mj-cs"/>
                </a:rPr>
                <a:t>100</a:t>
              </a: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D585A41D-20F1-47FB-9D87-B130C44223EA}"/>
              </a:ext>
            </a:extLst>
          </p:cNvPr>
          <p:cNvSpPr txBox="1"/>
          <p:nvPr/>
        </p:nvSpPr>
        <p:spPr>
          <a:xfrm>
            <a:off x="832539" y="6596390"/>
            <a:ext cx="10512552" cy="2616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AV, atrioventricular; PD, pharmacodynamic; PK, pharmacokinetic; SEM, standard error of the mean.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F8E542F-D920-4800-8856-4C16C6DCE28E}"/>
              </a:ext>
            </a:extLst>
          </p:cNvPr>
          <p:cNvSpPr txBox="1"/>
          <p:nvPr/>
        </p:nvSpPr>
        <p:spPr>
          <a:xfrm>
            <a:off x="0" y="6627168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2279501-97DE-4760-870C-CEDECC9847E5}" type="slidenum">
              <a:rPr lang="en-US" sz="900" smtClean="0">
                <a:solidFill>
                  <a:srgbClr val="00205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</a:t>
            </a:fld>
            <a:endParaRPr lang="en-US" sz="900" dirty="0">
              <a:solidFill>
                <a:srgbClr val="00205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084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4E39C-36BB-7244-B9EA-6DDD5560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600" dirty="0"/>
              <a:t>NODE-301 Efficacy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639B15-6813-44D8-9F48-38D52861170E}"/>
              </a:ext>
            </a:extLst>
          </p:cNvPr>
          <p:cNvSpPr txBox="1"/>
          <p:nvPr/>
        </p:nvSpPr>
        <p:spPr>
          <a:xfrm>
            <a:off x="832539" y="6596390"/>
            <a:ext cx="10512552" cy="2616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CI, confidence interval; HR, hazar</a:t>
            </a:r>
            <a:r>
              <a:rPr lang="en-US" sz="1100" dirty="0">
                <a:solidFill>
                  <a:srgbClr val="00205C"/>
                </a:solidFill>
                <a:latin typeface="Helvetica" pitchFamily="2" charset="0"/>
              </a:rPr>
              <a:t>d ratio; </a:t>
            </a:r>
            <a:r>
              <a:rPr kumimoji="0" lang="en-US" sz="1100" b="0" i="0" u="none" strike="noStrike" kern="1200" cap="none" spc="0" normalizeH="0" baseline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PSVT, paroxysmal supraventricular tachycardia.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09EE3BF9-74B7-48F1-85EE-5022B4B4F060}"/>
              </a:ext>
            </a:extLst>
          </p:cNvPr>
          <p:cNvSpPr txBox="1"/>
          <p:nvPr/>
        </p:nvSpPr>
        <p:spPr>
          <a:xfrm>
            <a:off x="835456" y="4487455"/>
            <a:ext cx="10511223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7013" lvl="1" indent="-227013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205C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Randomized, double-blind, placebo-controlled, phase 3</a:t>
            </a:r>
            <a:endParaRPr lang="en-US" sz="1600" b="0" i="0" u="none" strike="noStrike" dirty="0">
              <a:solidFill>
                <a:srgbClr val="002060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7013" lvl="1" indent="-227013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206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Primary endpoint: Time to PSVT conversion to sinus rhythm </a:t>
            </a:r>
            <a:r>
              <a:rPr lang="en-US" sz="1600" b="0" i="0" dirty="0">
                <a:solidFill>
                  <a:srgbClr val="00206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​</a:t>
            </a:r>
          </a:p>
          <a:p>
            <a:pPr marL="227013" lvl="1" indent="-227013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Did not meet the primary endpoint of conversion of PSVT over 5 hours</a:t>
            </a:r>
          </a:p>
          <a:p>
            <a:pPr marL="227013" lvl="1" indent="-227013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Post hoc efficacy analysis demonstrated </a:t>
            </a:r>
            <a:r>
              <a:rPr lang="en-US" sz="16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clinically meaningful treatment effect, consistent with the </a:t>
            </a:r>
            <a:br>
              <a:rPr lang="en-US" sz="16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16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drug’s pharmacology </a:t>
            </a:r>
          </a:p>
          <a:p>
            <a:pPr marL="227013" lvl="1" indent="-227013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206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Etripamil was safe and well-tolerated when self-administered in a medically unsupervised setting</a:t>
            </a:r>
            <a:endParaRPr lang="en-US" sz="1600" b="0" i="0" dirty="0">
              <a:solidFill>
                <a:srgbClr val="002060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74FAEE6-A51E-440C-8F6A-A0C35F23FC59}"/>
              </a:ext>
            </a:extLst>
          </p:cNvPr>
          <p:cNvGrpSpPr/>
          <p:nvPr/>
        </p:nvGrpSpPr>
        <p:grpSpPr>
          <a:xfrm>
            <a:off x="2948779" y="1294687"/>
            <a:ext cx="6188339" cy="3162000"/>
            <a:chOff x="2948779" y="1294687"/>
            <a:chExt cx="6188339" cy="316200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0D3A0EA-945D-4578-BA44-D1D2C87A8AE1}"/>
                </a:ext>
              </a:extLst>
            </p:cNvPr>
            <p:cNvSpPr txBox="1"/>
            <p:nvPr/>
          </p:nvSpPr>
          <p:spPr>
            <a:xfrm>
              <a:off x="3213177" y="1294687"/>
              <a:ext cx="53232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>
                  <a:solidFill>
                    <a:srgbClr val="548235"/>
                  </a:solidFill>
                  <a:latin typeface="Helvetica" pitchFamily="2" charset="0"/>
                </a:rPr>
                <a:t>Time to PSVT Conversion to Sinus Rhythm</a:t>
              </a:r>
            </a:p>
          </p:txBody>
        </p:sp>
        <p:sp>
          <p:nvSpPr>
            <p:cNvPr id="65" name="Content Placeholder 2">
              <a:extLst>
                <a:ext uri="{FF2B5EF4-FFF2-40B4-BE49-F238E27FC236}">
                  <a16:creationId xmlns:a16="http://schemas.microsoft.com/office/drawing/2014/main" id="{E1A9E63F-70DB-3473-9E56-FA2F117563BB}"/>
                </a:ext>
              </a:extLst>
            </p:cNvPr>
            <p:cNvSpPr txBox="1">
              <a:spLocks/>
            </p:cNvSpPr>
            <p:nvPr/>
          </p:nvSpPr>
          <p:spPr>
            <a:xfrm>
              <a:off x="3667971" y="1721329"/>
              <a:ext cx="725169" cy="20573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800" dirty="0">
                  <a:solidFill>
                    <a:schemeClr val="tx1"/>
                  </a:solidFill>
                </a:rPr>
                <a:t>+ Censored</a:t>
              </a:r>
            </a:p>
          </p:txBody>
        </p:sp>
        <p:sp>
          <p:nvSpPr>
            <p:cNvPr id="73" name="Content Placeholder 2">
              <a:extLst>
                <a:ext uri="{FF2B5EF4-FFF2-40B4-BE49-F238E27FC236}">
                  <a16:creationId xmlns:a16="http://schemas.microsoft.com/office/drawing/2014/main" id="{45286164-80B5-53EC-4B4B-A0D385D365B9}"/>
                </a:ext>
              </a:extLst>
            </p:cNvPr>
            <p:cNvSpPr txBox="1">
              <a:spLocks/>
            </p:cNvSpPr>
            <p:nvPr/>
          </p:nvSpPr>
          <p:spPr>
            <a:xfrm>
              <a:off x="3392002" y="3994266"/>
              <a:ext cx="520140" cy="30508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800" dirty="0">
                  <a:solidFill>
                    <a:schemeClr val="tx1"/>
                  </a:solidFill>
                </a:rPr>
                <a:t>107</a:t>
              </a:r>
            </a:p>
          </p:txBody>
        </p:sp>
        <p:sp>
          <p:nvSpPr>
            <p:cNvPr id="74" name="Content Placeholder 2">
              <a:extLst>
                <a:ext uri="{FF2B5EF4-FFF2-40B4-BE49-F238E27FC236}">
                  <a16:creationId xmlns:a16="http://schemas.microsoft.com/office/drawing/2014/main" id="{DEC24FC5-6871-B716-4920-179FE5D1EF84}"/>
                </a:ext>
              </a:extLst>
            </p:cNvPr>
            <p:cNvSpPr txBox="1">
              <a:spLocks/>
            </p:cNvSpPr>
            <p:nvPr/>
          </p:nvSpPr>
          <p:spPr>
            <a:xfrm>
              <a:off x="4204824" y="3994266"/>
              <a:ext cx="520140" cy="30508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800" dirty="0">
                  <a:solidFill>
                    <a:schemeClr val="tx1"/>
                  </a:solidFill>
                </a:rPr>
                <a:t>71</a:t>
              </a:r>
            </a:p>
          </p:txBody>
        </p:sp>
        <p:sp>
          <p:nvSpPr>
            <p:cNvPr id="75" name="Content Placeholder 2">
              <a:extLst>
                <a:ext uri="{FF2B5EF4-FFF2-40B4-BE49-F238E27FC236}">
                  <a16:creationId xmlns:a16="http://schemas.microsoft.com/office/drawing/2014/main" id="{3CF084E5-832D-17B3-A242-95F40F0BEB50}"/>
                </a:ext>
              </a:extLst>
            </p:cNvPr>
            <p:cNvSpPr txBox="1">
              <a:spLocks/>
            </p:cNvSpPr>
            <p:nvPr/>
          </p:nvSpPr>
          <p:spPr>
            <a:xfrm>
              <a:off x="5017646" y="3994266"/>
              <a:ext cx="520140" cy="30508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800" dirty="0">
                  <a:solidFill>
                    <a:schemeClr val="tx1"/>
                  </a:solidFill>
                </a:rPr>
                <a:t>59</a:t>
              </a:r>
            </a:p>
          </p:txBody>
        </p:sp>
        <p:sp>
          <p:nvSpPr>
            <p:cNvPr id="76" name="Content Placeholder 2">
              <a:extLst>
                <a:ext uri="{FF2B5EF4-FFF2-40B4-BE49-F238E27FC236}">
                  <a16:creationId xmlns:a16="http://schemas.microsoft.com/office/drawing/2014/main" id="{5568F08D-B9A1-9728-0E2D-77B69B10A3BE}"/>
                </a:ext>
              </a:extLst>
            </p:cNvPr>
            <p:cNvSpPr txBox="1">
              <a:spLocks/>
            </p:cNvSpPr>
            <p:nvPr/>
          </p:nvSpPr>
          <p:spPr>
            <a:xfrm>
              <a:off x="5830468" y="3994266"/>
              <a:ext cx="520140" cy="30508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800" dirty="0">
                  <a:solidFill>
                    <a:schemeClr val="tx1"/>
                  </a:solidFill>
                </a:rPr>
                <a:t>47</a:t>
              </a:r>
            </a:p>
          </p:txBody>
        </p:sp>
        <p:sp>
          <p:nvSpPr>
            <p:cNvPr id="77" name="Content Placeholder 2">
              <a:extLst>
                <a:ext uri="{FF2B5EF4-FFF2-40B4-BE49-F238E27FC236}">
                  <a16:creationId xmlns:a16="http://schemas.microsoft.com/office/drawing/2014/main" id="{7026A6D5-E722-D89F-12D9-87395B83713C}"/>
                </a:ext>
              </a:extLst>
            </p:cNvPr>
            <p:cNvSpPr txBox="1">
              <a:spLocks/>
            </p:cNvSpPr>
            <p:nvPr/>
          </p:nvSpPr>
          <p:spPr>
            <a:xfrm>
              <a:off x="6643290" y="3994266"/>
              <a:ext cx="520140" cy="30508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800" dirty="0">
                  <a:solidFill>
                    <a:schemeClr val="tx1"/>
                  </a:solidFill>
                </a:rPr>
                <a:t>43</a:t>
              </a:r>
            </a:p>
          </p:txBody>
        </p:sp>
        <p:sp>
          <p:nvSpPr>
            <p:cNvPr id="78" name="Content Placeholder 2">
              <a:extLst>
                <a:ext uri="{FF2B5EF4-FFF2-40B4-BE49-F238E27FC236}">
                  <a16:creationId xmlns:a16="http://schemas.microsoft.com/office/drawing/2014/main" id="{1B5FC951-C650-93DE-3D40-ED7608589EAF}"/>
                </a:ext>
              </a:extLst>
            </p:cNvPr>
            <p:cNvSpPr txBox="1">
              <a:spLocks/>
            </p:cNvSpPr>
            <p:nvPr/>
          </p:nvSpPr>
          <p:spPr>
            <a:xfrm>
              <a:off x="7456112" y="3994266"/>
              <a:ext cx="520140" cy="30508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800" dirty="0">
                  <a:solidFill>
                    <a:schemeClr val="tx1"/>
                  </a:solidFill>
                </a:rPr>
                <a:t>37</a:t>
              </a:r>
            </a:p>
          </p:txBody>
        </p:sp>
        <p:sp>
          <p:nvSpPr>
            <p:cNvPr id="79" name="Content Placeholder 2">
              <a:extLst>
                <a:ext uri="{FF2B5EF4-FFF2-40B4-BE49-F238E27FC236}">
                  <a16:creationId xmlns:a16="http://schemas.microsoft.com/office/drawing/2014/main" id="{932F1E99-931F-39D9-7E56-AE04C6F11FCC}"/>
                </a:ext>
              </a:extLst>
            </p:cNvPr>
            <p:cNvSpPr txBox="1">
              <a:spLocks/>
            </p:cNvSpPr>
            <p:nvPr/>
          </p:nvSpPr>
          <p:spPr>
            <a:xfrm>
              <a:off x="8268928" y="3994266"/>
              <a:ext cx="520140" cy="30508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800" dirty="0">
                  <a:solidFill>
                    <a:schemeClr val="tx1"/>
                  </a:solidFill>
                </a:rPr>
                <a:t>36</a:t>
              </a:r>
            </a:p>
          </p:txBody>
        </p:sp>
        <p:sp>
          <p:nvSpPr>
            <p:cNvPr id="80" name="Content Placeholder 2">
              <a:extLst>
                <a:ext uri="{FF2B5EF4-FFF2-40B4-BE49-F238E27FC236}">
                  <a16:creationId xmlns:a16="http://schemas.microsoft.com/office/drawing/2014/main" id="{97646BCA-7770-B058-89F8-3D783817B008}"/>
                </a:ext>
              </a:extLst>
            </p:cNvPr>
            <p:cNvSpPr txBox="1">
              <a:spLocks/>
            </p:cNvSpPr>
            <p:nvPr/>
          </p:nvSpPr>
          <p:spPr>
            <a:xfrm>
              <a:off x="2948779" y="3994266"/>
              <a:ext cx="643560" cy="30508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800" dirty="0">
                  <a:solidFill>
                    <a:schemeClr val="tx1"/>
                  </a:solidFill>
                </a:rPr>
                <a:t>Etripamil</a:t>
              </a:r>
            </a:p>
          </p:txBody>
        </p:sp>
        <p:sp>
          <p:nvSpPr>
            <p:cNvPr id="81" name="Content Placeholder 2">
              <a:extLst>
                <a:ext uri="{FF2B5EF4-FFF2-40B4-BE49-F238E27FC236}">
                  <a16:creationId xmlns:a16="http://schemas.microsoft.com/office/drawing/2014/main" id="{C913A7F4-00B8-AD64-5101-A62E04477ADA}"/>
                </a:ext>
              </a:extLst>
            </p:cNvPr>
            <p:cNvSpPr txBox="1">
              <a:spLocks/>
            </p:cNvSpPr>
            <p:nvPr/>
          </p:nvSpPr>
          <p:spPr>
            <a:xfrm>
              <a:off x="3529472" y="4151605"/>
              <a:ext cx="4978335" cy="30508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800" b="1" dirty="0">
                  <a:solidFill>
                    <a:schemeClr val="tx1"/>
                  </a:solidFill>
                </a:rPr>
                <a:t>Number at Risk</a:t>
              </a:r>
            </a:p>
          </p:txBody>
        </p:sp>
        <p:sp>
          <p:nvSpPr>
            <p:cNvPr id="82" name="Content Placeholder 2">
              <a:extLst>
                <a:ext uri="{FF2B5EF4-FFF2-40B4-BE49-F238E27FC236}">
                  <a16:creationId xmlns:a16="http://schemas.microsoft.com/office/drawing/2014/main" id="{0877B214-16BD-3123-D2ED-368C9664D817}"/>
                </a:ext>
              </a:extLst>
            </p:cNvPr>
            <p:cNvSpPr txBox="1">
              <a:spLocks/>
            </p:cNvSpPr>
            <p:nvPr/>
          </p:nvSpPr>
          <p:spPr>
            <a:xfrm>
              <a:off x="3798413" y="3994266"/>
              <a:ext cx="520140" cy="30508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800" dirty="0">
                  <a:solidFill>
                    <a:schemeClr val="tx1"/>
                  </a:solidFill>
                </a:rPr>
                <a:t>82</a:t>
              </a:r>
            </a:p>
          </p:txBody>
        </p:sp>
        <p:sp>
          <p:nvSpPr>
            <p:cNvPr id="83" name="Content Placeholder 2">
              <a:extLst>
                <a:ext uri="{FF2B5EF4-FFF2-40B4-BE49-F238E27FC236}">
                  <a16:creationId xmlns:a16="http://schemas.microsoft.com/office/drawing/2014/main" id="{4C100ED2-3A4F-67F4-0139-12AD83E2FC8B}"/>
                </a:ext>
              </a:extLst>
            </p:cNvPr>
            <p:cNvSpPr txBox="1">
              <a:spLocks/>
            </p:cNvSpPr>
            <p:nvPr/>
          </p:nvSpPr>
          <p:spPr>
            <a:xfrm>
              <a:off x="4611235" y="3994266"/>
              <a:ext cx="520140" cy="30508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800" dirty="0">
                  <a:solidFill>
                    <a:schemeClr val="tx1"/>
                  </a:solidFill>
                </a:rPr>
                <a:t>65</a:t>
              </a:r>
            </a:p>
          </p:txBody>
        </p:sp>
        <p:sp>
          <p:nvSpPr>
            <p:cNvPr id="84" name="Content Placeholder 2">
              <a:extLst>
                <a:ext uri="{FF2B5EF4-FFF2-40B4-BE49-F238E27FC236}">
                  <a16:creationId xmlns:a16="http://schemas.microsoft.com/office/drawing/2014/main" id="{D470F553-9E5B-BB1B-BB25-570E0D8AEBA6}"/>
                </a:ext>
              </a:extLst>
            </p:cNvPr>
            <p:cNvSpPr txBox="1">
              <a:spLocks/>
            </p:cNvSpPr>
            <p:nvPr/>
          </p:nvSpPr>
          <p:spPr>
            <a:xfrm>
              <a:off x="5424057" y="3994266"/>
              <a:ext cx="520140" cy="30508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800" dirty="0">
                  <a:solidFill>
                    <a:schemeClr val="tx1"/>
                  </a:solidFill>
                </a:rPr>
                <a:t>50</a:t>
              </a:r>
            </a:p>
          </p:txBody>
        </p:sp>
        <p:sp>
          <p:nvSpPr>
            <p:cNvPr id="85" name="Content Placeholder 2">
              <a:extLst>
                <a:ext uri="{FF2B5EF4-FFF2-40B4-BE49-F238E27FC236}">
                  <a16:creationId xmlns:a16="http://schemas.microsoft.com/office/drawing/2014/main" id="{624286DF-E99F-5486-8689-21CD831E331B}"/>
                </a:ext>
              </a:extLst>
            </p:cNvPr>
            <p:cNvSpPr txBox="1">
              <a:spLocks/>
            </p:cNvSpPr>
            <p:nvPr/>
          </p:nvSpPr>
          <p:spPr>
            <a:xfrm>
              <a:off x="6236879" y="3994266"/>
              <a:ext cx="520140" cy="30508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800" dirty="0">
                  <a:solidFill>
                    <a:schemeClr val="tx1"/>
                  </a:solidFill>
                </a:rPr>
                <a:t>44</a:t>
              </a:r>
            </a:p>
          </p:txBody>
        </p:sp>
        <p:sp>
          <p:nvSpPr>
            <p:cNvPr id="86" name="Content Placeholder 2">
              <a:extLst>
                <a:ext uri="{FF2B5EF4-FFF2-40B4-BE49-F238E27FC236}">
                  <a16:creationId xmlns:a16="http://schemas.microsoft.com/office/drawing/2014/main" id="{EDE5CEA8-9935-5D24-C7E3-7156A1B6958F}"/>
                </a:ext>
              </a:extLst>
            </p:cNvPr>
            <p:cNvSpPr txBox="1">
              <a:spLocks/>
            </p:cNvSpPr>
            <p:nvPr/>
          </p:nvSpPr>
          <p:spPr>
            <a:xfrm>
              <a:off x="7049701" y="3994266"/>
              <a:ext cx="520140" cy="30508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800" dirty="0">
                  <a:solidFill>
                    <a:schemeClr val="tx1"/>
                  </a:solidFill>
                </a:rPr>
                <a:t>39</a:t>
              </a:r>
            </a:p>
          </p:txBody>
        </p:sp>
        <p:sp>
          <p:nvSpPr>
            <p:cNvPr id="87" name="Content Placeholder 2">
              <a:extLst>
                <a:ext uri="{FF2B5EF4-FFF2-40B4-BE49-F238E27FC236}">
                  <a16:creationId xmlns:a16="http://schemas.microsoft.com/office/drawing/2014/main" id="{84A5DD90-A110-60A8-3BE4-A44F032D0EAC}"/>
                </a:ext>
              </a:extLst>
            </p:cNvPr>
            <p:cNvSpPr txBox="1">
              <a:spLocks/>
            </p:cNvSpPr>
            <p:nvPr/>
          </p:nvSpPr>
          <p:spPr>
            <a:xfrm>
              <a:off x="7862523" y="3994266"/>
              <a:ext cx="520140" cy="30508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800" dirty="0">
                  <a:solidFill>
                    <a:schemeClr val="tx1"/>
                  </a:solidFill>
                </a:rPr>
                <a:t>36</a:t>
              </a:r>
            </a:p>
          </p:txBody>
        </p:sp>
        <p:sp>
          <p:nvSpPr>
            <p:cNvPr id="88" name="Content Placeholder 2">
              <a:extLst>
                <a:ext uri="{FF2B5EF4-FFF2-40B4-BE49-F238E27FC236}">
                  <a16:creationId xmlns:a16="http://schemas.microsoft.com/office/drawing/2014/main" id="{136A7D58-02A7-885F-6A56-413227C9EAD8}"/>
                </a:ext>
              </a:extLst>
            </p:cNvPr>
            <p:cNvSpPr txBox="1">
              <a:spLocks/>
            </p:cNvSpPr>
            <p:nvPr/>
          </p:nvSpPr>
          <p:spPr>
            <a:xfrm>
              <a:off x="3392002" y="3842740"/>
              <a:ext cx="520140" cy="30508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800" dirty="0">
                  <a:solidFill>
                    <a:schemeClr val="tx1"/>
                  </a:solidFill>
                </a:rPr>
                <a:t>49</a:t>
              </a:r>
            </a:p>
          </p:txBody>
        </p:sp>
        <p:sp>
          <p:nvSpPr>
            <p:cNvPr id="89" name="Content Placeholder 2">
              <a:extLst>
                <a:ext uri="{FF2B5EF4-FFF2-40B4-BE49-F238E27FC236}">
                  <a16:creationId xmlns:a16="http://schemas.microsoft.com/office/drawing/2014/main" id="{69B29730-FD6E-F516-79B6-2A203D95358F}"/>
                </a:ext>
              </a:extLst>
            </p:cNvPr>
            <p:cNvSpPr txBox="1">
              <a:spLocks/>
            </p:cNvSpPr>
            <p:nvPr/>
          </p:nvSpPr>
          <p:spPr>
            <a:xfrm>
              <a:off x="4204824" y="3842740"/>
              <a:ext cx="520140" cy="30508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800" dirty="0">
                  <a:solidFill>
                    <a:schemeClr val="tx1"/>
                  </a:solidFill>
                </a:rPr>
                <a:t>42</a:t>
              </a:r>
            </a:p>
          </p:txBody>
        </p:sp>
        <p:sp>
          <p:nvSpPr>
            <p:cNvPr id="90" name="Content Placeholder 2">
              <a:extLst>
                <a:ext uri="{FF2B5EF4-FFF2-40B4-BE49-F238E27FC236}">
                  <a16:creationId xmlns:a16="http://schemas.microsoft.com/office/drawing/2014/main" id="{9DB99E25-EBB9-03F0-881D-1D6EFB326C99}"/>
                </a:ext>
              </a:extLst>
            </p:cNvPr>
            <p:cNvSpPr txBox="1">
              <a:spLocks/>
            </p:cNvSpPr>
            <p:nvPr/>
          </p:nvSpPr>
          <p:spPr>
            <a:xfrm>
              <a:off x="5017646" y="3842740"/>
              <a:ext cx="520140" cy="30508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800" dirty="0">
                  <a:solidFill>
                    <a:schemeClr val="tx1"/>
                  </a:solidFill>
                </a:rPr>
                <a:t>37</a:t>
              </a:r>
            </a:p>
          </p:txBody>
        </p:sp>
        <p:sp>
          <p:nvSpPr>
            <p:cNvPr id="91" name="Content Placeholder 2">
              <a:extLst>
                <a:ext uri="{FF2B5EF4-FFF2-40B4-BE49-F238E27FC236}">
                  <a16:creationId xmlns:a16="http://schemas.microsoft.com/office/drawing/2014/main" id="{B7689A78-A440-330B-9D49-8FCA17D10B27}"/>
                </a:ext>
              </a:extLst>
            </p:cNvPr>
            <p:cNvSpPr txBox="1">
              <a:spLocks/>
            </p:cNvSpPr>
            <p:nvPr/>
          </p:nvSpPr>
          <p:spPr>
            <a:xfrm>
              <a:off x="5830468" y="3842740"/>
              <a:ext cx="520140" cy="30508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800" dirty="0">
                  <a:solidFill>
                    <a:schemeClr val="tx1"/>
                  </a:solidFill>
                </a:rPr>
                <a:t>32</a:t>
              </a:r>
            </a:p>
          </p:txBody>
        </p:sp>
        <p:sp>
          <p:nvSpPr>
            <p:cNvPr id="92" name="Content Placeholder 2">
              <a:extLst>
                <a:ext uri="{FF2B5EF4-FFF2-40B4-BE49-F238E27FC236}">
                  <a16:creationId xmlns:a16="http://schemas.microsoft.com/office/drawing/2014/main" id="{2938EAD3-E824-CE78-C9F9-460766E219B1}"/>
                </a:ext>
              </a:extLst>
            </p:cNvPr>
            <p:cNvSpPr txBox="1">
              <a:spLocks/>
            </p:cNvSpPr>
            <p:nvPr/>
          </p:nvSpPr>
          <p:spPr>
            <a:xfrm>
              <a:off x="6643290" y="3842740"/>
              <a:ext cx="520140" cy="30508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800" dirty="0">
                  <a:solidFill>
                    <a:schemeClr val="tx1"/>
                  </a:solidFill>
                </a:rPr>
                <a:t>29</a:t>
              </a:r>
            </a:p>
          </p:txBody>
        </p:sp>
        <p:sp>
          <p:nvSpPr>
            <p:cNvPr id="93" name="Content Placeholder 2">
              <a:extLst>
                <a:ext uri="{FF2B5EF4-FFF2-40B4-BE49-F238E27FC236}">
                  <a16:creationId xmlns:a16="http://schemas.microsoft.com/office/drawing/2014/main" id="{792CD71D-91E2-F1E5-954F-9AD89F55DDCE}"/>
                </a:ext>
              </a:extLst>
            </p:cNvPr>
            <p:cNvSpPr txBox="1">
              <a:spLocks/>
            </p:cNvSpPr>
            <p:nvPr/>
          </p:nvSpPr>
          <p:spPr>
            <a:xfrm>
              <a:off x="7456112" y="3842740"/>
              <a:ext cx="520140" cy="30508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800" dirty="0">
                  <a:solidFill>
                    <a:schemeClr val="tx1"/>
                  </a:solidFill>
                </a:rPr>
                <a:t>22</a:t>
              </a:r>
            </a:p>
          </p:txBody>
        </p:sp>
        <p:sp>
          <p:nvSpPr>
            <p:cNvPr id="94" name="Content Placeholder 2">
              <a:extLst>
                <a:ext uri="{FF2B5EF4-FFF2-40B4-BE49-F238E27FC236}">
                  <a16:creationId xmlns:a16="http://schemas.microsoft.com/office/drawing/2014/main" id="{201CDD70-93DE-BB20-9112-BB55D8F48C38}"/>
                </a:ext>
              </a:extLst>
            </p:cNvPr>
            <p:cNvSpPr txBox="1">
              <a:spLocks/>
            </p:cNvSpPr>
            <p:nvPr/>
          </p:nvSpPr>
          <p:spPr>
            <a:xfrm>
              <a:off x="8268928" y="3842740"/>
              <a:ext cx="520140" cy="30508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800" dirty="0">
                  <a:solidFill>
                    <a:schemeClr val="tx1"/>
                  </a:solidFill>
                </a:rPr>
                <a:t>18</a:t>
              </a:r>
            </a:p>
          </p:txBody>
        </p:sp>
        <p:sp>
          <p:nvSpPr>
            <p:cNvPr id="95" name="Content Placeholder 2">
              <a:extLst>
                <a:ext uri="{FF2B5EF4-FFF2-40B4-BE49-F238E27FC236}">
                  <a16:creationId xmlns:a16="http://schemas.microsoft.com/office/drawing/2014/main" id="{2EF57C1B-828A-EEF2-9F30-B2F1AC4F8013}"/>
                </a:ext>
              </a:extLst>
            </p:cNvPr>
            <p:cNvSpPr txBox="1">
              <a:spLocks/>
            </p:cNvSpPr>
            <p:nvPr/>
          </p:nvSpPr>
          <p:spPr>
            <a:xfrm>
              <a:off x="2948779" y="3842740"/>
              <a:ext cx="643560" cy="30508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800" dirty="0">
                  <a:solidFill>
                    <a:schemeClr val="tx1"/>
                  </a:solidFill>
                </a:rPr>
                <a:t>Placebo</a:t>
              </a:r>
            </a:p>
          </p:txBody>
        </p:sp>
        <p:sp>
          <p:nvSpPr>
            <p:cNvPr id="96" name="Content Placeholder 2">
              <a:extLst>
                <a:ext uri="{FF2B5EF4-FFF2-40B4-BE49-F238E27FC236}">
                  <a16:creationId xmlns:a16="http://schemas.microsoft.com/office/drawing/2014/main" id="{299DA90E-7251-7AC2-69D1-9BDF47709373}"/>
                </a:ext>
              </a:extLst>
            </p:cNvPr>
            <p:cNvSpPr txBox="1">
              <a:spLocks/>
            </p:cNvSpPr>
            <p:nvPr/>
          </p:nvSpPr>
          <p:spPr>
            <a:xfrm>
              <a:off x="3798413" y="3842740"/>
              <a:ext cx="520140" cy="30508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800" dirty="0">
                  <a:solidFill>
                    <a:schemeClr val="tx1"/>
                  </a:solidFill>
                </a:rPr>
                <a:t>46</a:t>
              </a:r>
            </a:p>
          </p:txBody>
        </p:sp>
        <p:sp>
          <p:nvSpPr>
            <p:cNvPr id="97" name="Content Placeholder 2">
              <a:extLst>
                <a:ext uri="{FF2B5EF4-FFF2-40B4-BE49-F238E27FC236}">
                  <a16:creationId xmlns:a16="http://schemas.microsoft.com/office/drawing/2014/main" id="{1CF193BB-36A1-6340-62FA-73FB2572DA1A}"/>
                </a:ext>
              </a:extLst>
            </p:cNvPr>
            <p:cNvSpPr txBox="1">
              <a:spLocks/>
            </p:cNvSpPr>
            <p:nvPr/>
          </p:nvSpPr>
          <p:spPr>
            <a:xfrm>
              <a:off x="4611235" y="3842740"/>
              <a:ext cx="520140" cy="30508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800" dirty="0">
                  <a:solidFill>
                    <a:schemeClr val="tx1"/>
                  </a:solidFill>
                </a:rPr>
                <a:t>38</a:t>
              </a:r>
            </a:p>
          </p:txBody>
        </p:sp>
        <p:sp>
          <p:nvSpPr>
            <p:cNvPr id="98" name="Content Placeholder 2">
              <a:extLst>
                <a:ext uri="{FF2B5EF4-FFF2-40B4-BE49-F238E27FC236}">
                  <a16:creationId xmlns:a16="http://schemas.microsoft.com/office/drawing/2014/main" id="{18CF650F-1ED3-3186-7DCB-641F53C59A72}"/>
                </a:ext>
              </a:extLst>
            </p:cNvPr>
            <p:cNvSpPr txBox="1">
              <a:spLocks/>
            </p:cNvSpPr>
            <p:nvPr/>
          </p:nvSpPr>
          <p:spPr>
            <a:xfrm>
              <a:off x="5424057" y="3842740"/>
              <a:ext cx="520140" cy="30508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800" dirty="0">
                  <a:solidFill>
                    <a:schemeClr val="tx1"/>
                  </a:solidFill>
                </a:rPr>
                <a:t>33</a:t>
              </a:r>
            </a:p>
          </p:txBody>
        </p:sp>
        <p:sp>
          <p:nvSpPr>
            <p:cNvPr id="99" name="Content Placeholder 2">
              <a:extLst>
                <a:ext uri="{FF2B5EF4-FFF2-40B4-BE49-F238E27FC236}">
                  <a16:creationId xmlns:a16="http://schemas.microsoft.com/office/drawing/2014/main" id="{15851434-C4A1-C6B0-07B0-049117392BF4}"/>
                </a:ext>
              </a:extLst>
            </p:cNvPr>
            <p:cNvSpPr txBox="1">
              <a:spLocks/>
            </p:cNvSpPr>
            <p:nvPr/>
          </p:nvSpPr>
          <p:spPr>
            <a:xfrm>
              <a:off x="6236879" y="3842740"/>
              <a:ext cx="520140" cy="30508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800" dirty="0">
                  <a:solidFill>
                    <a:schemeClr val="tx1"/>
                  </a:solidFill>
                </a:rPr>
                <a:t>30</a:t>
              </a:r>
            </a:p>
          </p:txBody>
        </p:sp>
        <p:sp>
          <p:nvSpPr>
            <p:cNvPr id="100" name="Content Placeholder 2">
              <a:extLst>
                <a:ext uri="{FF2B5EF4-FFF2-40B4-BE49-F238E27FC236}">
                  <a16:creationId xmlns:a16="http://schemas.microsoft.com/office/drawing/2014/main" id="{EB9A51AC-6E01-9E97-7AC3-E8ED57CD4E9D}"/>
                </a:ext>
              </a:extLst>
            </p:cNvPr>
            <p:cNvSpPr txBox="1">
              <a:spLocks/>
            </p:cNvSpPr>
            <p:nvPr/>
          </p:nvSpPr>
          <p:spPr>
            <a:xfrm>
              <a:off x="7049701" y="3842740"/>
              <a:ext cx="520140" cy="30508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800" dirty="0">
                  <a:solidFill>
                    <a:schemeClr val="tx1"/>
                  </a:solidFill>
                </a:rPr>
                <a:t>25</a:t>
              </a:r>
            </a:p>
          </p:txBody>
        </p:sp>
        <p:sp>
          <p:nvSpPr>
            <p:cNvPr id="101" name="Content Placeholder 2">
              <a:extLst>
                <a:ext uri="{FF2B5EF4-FFF2-40B4-BE49-F238E27FC236}">
                  <a16:creationId xmlns:a16="http://schemas.microsoft.com/office/drawing/2014/main" id="{684158F2-87D5-EAF4-A2F3-4AB5BAF060EE}"/>
                </a:ext>
              </a:extLst>
            </p:cNvPr>
            <p:cNvSpPr txBox="1">
              <a:spLocks/>
            </p:cNvSpPr>
            <p:nvPr/>
          </p:nvSpPr>
          <p:spPr>
            <a:xfrm>
              <a:off x="7862523" y="3842740"/>
              <a:ext cx="520140" cy="30508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800" dirty="0">
                  <a:solidFill>
                    <a:schemeClr val="tx1"/>
                  </a:solidFill>
                </a:rPr>
                <a:t>19</a:t>
              </a: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4E4AA75D-A439-EB6A-6392-416951CDFA67}"/>
                </a:ext>
              </a:extLst>
            </p:cNvPr>
            <p:cNvGrpSpPr/>
            <p:nvPr/>
          </p:nvGrpSpPr>
          <p:grpSpPr>
            <a:xfrm>
              <a:off x="6580608" y="1723948"/>
              <a:ext cx="1941682" cy="205730"/>
              <a:chOff x="3810514" y="3455134"/>
              <a:chExt cx="1941682" cy="205730"/>
            </a:xfrm>
          </p:grpSpPr>
          <p:sp>
            <p:nvSpPr>
              <p:cNvPr id="102" name="Content Placeholder 2">
                <a:extLst>
                  <a:ext uri="{FF2B5EF4-FFF2-40B4-BE49-F238E27FC236}">
                    <a16:creationId xmlns:a16="http://schemas.microsoft.com/office/drawing/2014/main" id="{1C140D66-C240-48D5-1B30-7BC4A5F12FE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514" y="3455134"/>
                <a:ext cx="1941682" cy="205730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b="0" i="0" kern="1200">
                    <a:solidFill>
                      <a:srgbClr val="00205C"/>
                    </a:solidFill>
                    <a:latin typeface="Helvetica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b="0" i="0" kern="1200">
                    <a:solidFill>
                      <a:srgbClr val="00205C"/>
                    </a:solidFill>
                    <a:latin typeface="Helvetica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b="0" i="0" kern="1200">
                    <a:solidFill>
                      <a:srgbClr val="00205C"/>
                    </a:solidFill>
                    <a:latin typeface="Helvetica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rgbClr val="00205C"/>
                    </a:solidFill>
                    <a:latin typeface="Helvetica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rgbClr val="00205C"/>
                    </a:solidFill>
                    <a:latin typeface="Helvetica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sz="800" dirty="0">
                    <a:solidFill>
                      <a:schemeClr val="tx1"/>
                    </a:solidFill>
                  </a:rPr>
                  <a:t>Placebo                   Etripamil</a:t>
                </a:r>
              </a:p>
            </p:txBody>
          </p: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2BBEFBA2-1795-D048-B532-9CE5E7389F2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844734" y="3557998"/>
                <a:ext cx="336957" cy="0"/>
              </a:xfrm>
              <a:prstGeom prst="line">
                <a:avLst/>
              </a:prstGeom>
              <a:ln w="19050">
                <a:solidFill>
                  <a:srgbClr val="54823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2FC0C195-7F11-2DF5-D975-BC0DBE22A87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15698" y="3557998"/>
                <a:ext cx="336957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5" name="Content Placeholder 2">
              <a:extLst>
                <a:ext uri="{FF2B5EF4-FFF2-40B4-BE49-F238E27FC236}">
                  <a16:creationId xmlns:a16="http://schemas.microsoft.com/office/drawing/2014/main" id="{24E776B0-21DD-5676-C1A0-F1A128A5A074}"/>
                </a:ext>
              </a:extLst>
            </p:cNvPr>
            <p:cNvSpPr txBox="1">
              <a:spLocks/>
            </p:cNvSpPr>
            <p:nvPr/>
          </p:nvSpPr>
          <p:spPr>
            <a:xfrm>
              <a:off x="6294968" y="1932196"/>
              <a:ext cx="2494100" cy="2341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800" dirty="0">
                  <a:solidFill>
                    <a:schemeClr val="tx1"/>
                  </a:solidFill>
                </a:rPr>
                <a:t>HR=1.87 (95% CI, 1.09–3.22),</a:t>
              </a:r>
              <a:r>
                <a:rPr lang="en-US" sz="800" i="1" dirty="0">
                  <a:solidFill>
                    <a:schemeClr val="tx1"/>
                  </a:solidFill>
                </a:rPr>
                <a:t> P</a:t>
              </a:r>
              <a:r>
                <a:rPr lang="en-US" sz="800" dirty="0">
                  <a:solidFill>
                    <a:schemeClr val="tx1"/>
                  </a:solidFill>
                </a:rPr>
                <a:t>=0.02 at 30 min</a:t>
              </a:r>
            </a:p>
          </p:txBody>
        </p:sp>
        <p:sp>
          <p:nvSpPr>
            <p:cNvPr id="68" name="Content Placeholder 2">
              <a:extLst>
                <a:ext uri="{FF2B5EF4-FFF2-40B4-BE49-F238E27FC236}">
                  <a16:creationId xmlns:a16="http://schemas.microsoft.com/office/drawing/2014/main" id="{37EAC079-60C9-5D76-1C78-8DD6BA55C09C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2218933" y="2470630"/>
              <a:ext cx="1788000" cy="30508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800" b="1" dirty="0">
                  <a:solidFill>
                    <a:schemeClr val="tx1"/>
                  </a:solidFill>
                </a:rPr>
                <a:t>Kaplan-Meier Probability</a:t>
              </a:r>
              <a:br>
                <a:rPr lang="en-US" sz="800" b="1" dirty="0">
                  <a:solidFill>
                    <a:schemeClr val="tx1"/>
                  </a:solidFill>
                </a:rPr>
              </a:br>
              <a:r>
                <a:rPr lang="en-US" sz="800" b="1" dirty="0">
                  <a:solidFill>
                    <a:schemeClr val="tx1"/>
                  </a:solidFill>
                </a:rPr>
                <a:t>of Conversion (%)</a:t>
              </a:r>
            </a:p>
          </p:txBody>
        </p:sp>
        <p:sp>
          <p:nvSpPr>
            <p:cNvPr id="70" name="Content Placeholder 2">
              <a:extLst>
                <a:ext uri="{FF2B5EF4-FFF2-40B4-BE49-F238E27FC236}">
                  <a16:creationId xmlns:a16="http://schemas.microsoft.com/office/drawing/2014/main" id="{549A12F6-C028-7EDC-5BE2-FCF2DDAD98F2}"/>
                </a:ext>
              </a:extLst>
            </p:cNvPr>
            <p:cNvSpPr txBox="1">
              <a:spLocks/>
            </p:cNvSpPr>
            <p:nvPr/>
          </p:nvSpPr>
          <p:spPr>
            <a:xfrm>
              <a:off x="3199465" y="1575446"/>
              <a:ext cx="363948" cy="30508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800" dirty="0">
                  <a:solidFill>
                    <a:schemeClr val="tx1"/>
                  </a:solidFill>
                </a:rPr>
                <a:t>100</a:t>
              </a:r>
            </a:p>
          </p:txBody>
        </p:sp>
        <p:sp>
          <p:nvSpPr>
            <p:cNvPr id="71" name="Content Placeholder 2">
              <a:extLst>
                <a:ext uri="{FF2B5EF4-FFF2-40B4-BE49-F238E27FC236}">
                  <a16:creationId xmlns:a16="http://schemas.microsoft.com/office/drawing/2014/main" id="{C502539B-CD97-2F0F-5DB4-08A4BE477E34}"/>
                </a:ext>
              </a:extLst>
            </p:cNvPr>
            <p:cNvSpPr txBox="1">
              <a:spLocks/>
            </p:cNvSpPr>
            <p:nvPr/>
          </p:nvSpPr>
          <p:spPr>
            <a:xfrm>
              <a:off x="3199465" y="1912846"/>
              <a:ext cx="363948" cy="30508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800" dirty="0">
                  <a:solidFill>
                    <a:schemeClr val="tx1"/>
                  </a:solidFill>
                </a:rPr>
                <a:t>80</a:t>
              </a:r>
            </a:p>
          </p:txBody>
        </p:sp>
        <p:sp>
          <p:nvSpPr>
            <p:cNvPr id="72" name="Content Placeholder 2">
              <a:extLst>
                <a:ext uri="{FF2B5EF4-FFF2-40B4-BE49-F238E27FC236}">
                  <a16:creationId xmlns:a16="http://schemas.microsoft.com/office/drawing/2014/main" id="{2D4985E8-B998-315F-F937-FC60F92D7A6D}"/>
                </a:ext>
              </a:extLst>
            </p:cNvPr>
            <p:cNvSpPr txBox="1">
              <a:spLocks/>
            </p:cNvSpPr>
            <p:nvPr/>
          </p:nvSpPr>
          <p:spPr>
            <a:xfrm>
              <a:off x="3199465" y="2250246"/>
              <a:ext cx="363948" cy="30508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800" dirty="0">
                  <a:solidFill>
                    <a:schemeClr val="tx1"/>
                  </a:solidFill>
                </a:rPr>
                <a:t>60</a:t>
              </a:r>
            </a:p>
          </p:txBody>
        </p:sp>
        <p:sp>
          <p:nvSpPr>
            <p:cNvPr id="106" name="Content Placeholder 2">
              <a:extLst>
                <a:ext uri="{FF2B5EF4-FFF2-40B4-BE49-F238E27FC236}">
                  <a16:creationId xmlns:a16="http://schemas.microsoft.com/office/drawing/2014/main" id="{8D733C0C-426D-10D4-641D-581BF67E776C}"/>
                </a:ext>
              </a:extLst>
            </p:cNvPr>
            <p:cNvSpPr txBox="1">
              <a:spLocks/>
            </p:cNvSpPr>
            <p:nvPr/>
          </p:nvSpPr>
          <p:spPr>
            <a:xfrm>
              <a:off x="3199465" y="2587646"/>
              <a:ext cx="363948" cy="30508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800" dirty="0">
                  <a:solidFill>
                    <a:schemeClr val="tx1"/>
                  </a:solidFill>
                </a:rPr>
                <a:t>40</a:t>
              </a:r>
            </a:p>
          </p:txBody>
        </p:sp>
        <p:sp>
          <p:nvSpPr>
            <p:cNvPr id="107" name="Content Placeholder 2">
              <a:extLst>
                <a:ext uri="{FF2B5EF4-FFF2-40B4-BE49-F238E27FC236}">
                  <a16:creationId xmlns:a16="http://schemas.microsoft.com/office/drawing/2014/main" id="{48A77EBC-7D97-51F0-72D3-8208308FE92E}"/>
                </a:ext>
              </a:extLst>
            </p:cNvPr>
            <p:cNvSpPr txBox="1">
              <a:spLocks/>
            </p:cNvSpPr>
            <p:nvPr/>
          </p:nvSpPr>
          <p:spPr>
            <a:xfrm>
              <a:off x="3199465" y="2925046"/>
              <a:ext cx="363948" cy="30508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800" dirty="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108" name="Content Placeholder 2">
              <a:extLst>
                <a:ext uri="{FF2B5EF4-FFF2-40B4-BE49-F238E27FC236}">
                  <a16:creationId xmlns:a16="http://schemas.microsoft.com/office/drawing/2014/main" id="{772F0CED-55A0-B948-FAA0-67DBBA1D8EA5}"/>
                </a:ext>
              </a:extLst>
            </p:cNvPr>
            <p:cNvSpPr txBox="1">
              <a:spLocks/>
            </p:cNvSpPr>
            <p:nvPr/>
          </p:nvSpPr>
          <p:spPr>
            <a:xfrm>
              <a:off x="3199465" y="3262448"/>
              <a:ext cx="363948" cy="30508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8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5" name="Content Placeholder 2">
              <a:extLst>
                <a:ext uri="{FF2B5EF4-FFF2-40B4-BE49-F238E27FC236}">
                  <a16:creationId xmlns:a16="http://schemas.microsoft.com/office/drawing/2014/main" id="{DFEB1EAF-421A-9144-4591-224CFD97B407}"/>
                </a:ext>
              </a:extLst>
            </p:cNvPr>
            <p:cNvSpPr txBox="1">
              <a:spLocks/>
            </p:cNvSpPr>
            <p:nvPr/>
          </p:nvSpPr>
          <p:spPr>
            <a:xfrm>
              <a:off x="3529472" y="3647977"/>
              <a:ext cx="4978335" cy="30508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00205C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800" b="1" dirty="0">
                  <a:solidFill>
                    <a:schemeClr val="tx1"/>
                  </a:solidFill>
                </a:rPr>
                <a:t>Time Since Study Drug Administration (minutes)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99391B0-21A8-13DA-5481-A79545322658}"/>
                </a:ext>
              </a:extLst>
            </p:cNvPr>
            <p:cNvGrpSpPr/>
            <p:nvPr/>
          </p:nvGrpSpPr>
          <p:grpSpPr>
            <a:xfrm>
              <a:off x="3392002" y="3475589"/>
              <a:ext cx="5397066" cy="305082"/>
              <a:chOff x="621908" y="3729735"/>
              <a:chExt cx="5397066" cy="305082"/>
            </a:xfrm>
          </p:grpSpPr>
          <p:sp>
            <p:nvSpPr>
              <p:cNvPr id="126" name="Content Placeholder 2">
                <a:extLst>
                  <a:ext uri="{FF2B5EF4-FFF2-40B4-BE49-F238E27FC236}">
                    <a16:creationId xmlns:a16="http://schemas.microsoft.com/office/drawing/2014/main" id="{85BE6756-10A1-04D9-6FEA-32FC07ACC88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1908" y="3729735"/>
                <a:ext cx="520140" cy="30508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b="0" i="0" kern="1200">
                    <a:solidFill>
                      <a:srgbClr val="00205C"/>
                    </a:solidFill>
                    <a:latin typeface="Helvetica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b="0" i="0" kern="1200">
                    <a:solidFill>
                      <a:srgbClr val="00205C"/>
                    </a:solidFill>
                    <a:latin typeface="Helvetica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b="0" i="0" kern="1200">
                    <a:solidFill>
                      <a:srgbClr val="00205C"/>
                    </a:solidFill>
                    <a:latin typeface="Helvetica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rgbClr val="00205C"/>
                    </a:solidFill>
                    <a:latin typeface="Helvetica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rgbClr val="00205C"/>
                    </a:solidFill>
                    <a:latin typeface="Helvetica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sz="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27" name="Content Placeholder 2">
                <a:extLst>
                  <a:ext uri="{FF2B5EF4-FFF2-40B4-BE49-F238E27FC236}">
                    <a16:creationId xmlns:a16="http://schemas.microsoft.com/office/drawing/2014/main" id="{AF2E3805-A191-3A92-129A-CD57CFA7E93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34730" y="3729735"/>
                <a:ext cx="520140" cy="30508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b="0" i="0" kern="1200">
                    <a:solidFill>
                      <a:srgbClr val="00205C"/>
                    </a:solidFill>
                    <a:latin typeface="Helvetica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b="0" i="0" kern="1200">
                    <a:solidFill>
                      <a:srgbClr val="00205C"/>
                    </a:solidFill>
                    <a:latin typeface="Helvetica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b="0" i="0" kern="1200">
                    <a:solidFill>
                      <a:srgbClr val="00205C"/>
                    </a:solidFill>
                    <a:latin typeface="Helvetica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rgbClr val="00205C"/>
                    </a:solidFill>
                    <a:latin typeface="Helvetica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rgbClr val="00205C"/>
                    </a:solidFill>
                    <a:latin typeface="Helvetica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sz="800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128" name="Content Placeholder 2">
                <a:extLst>
                  <a:ext uri="{FF2B5EF4-FFF2-40B4-BE49-F238E27FC236}">
                    <a16:creationId xmlns:a16="http://schemas.microsoft.com/office/drawing/2014/main" id="{3F148DFD-103C-55CE-E724-94C0019319C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47552" y="3729735"/>
                <a:ext cx="520140" cy="30508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b="0" i="0" kern="1200">
                    <a:solidFill>
                      <a:srgbClr val="00205C"/>
                    </a:solidFill>
                    <a:latin typeface="Helvetica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b="0" i="0" kern="1200">
                    <a:solidFill>
                      <a:srgbClr val="00205C"/>
                    </a:solidFill>
                    <a:latin typeface="Helvetica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b="0" i="0" kern="1200">
                    <a:solidFill>
                      <a:srgbClr val="00205C"/>
                    </a:solidFill>
                    <a:latin typeface="Helvetica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rgbClr val="00205C"/>
                    </a:solidFill>
                    <a:latin typeface="Helvetica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rgbClr val="00205C"/>
                    </a:solidFill>
                    <a:latin typeface="Helvetica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sz="800" dirty="0">
                    <a:solidFill>
                      <a:schemeClr val="tx1"/>
                    </a:solidFill>
                  </a:rPr>
                  <a:t>20</a:t>
                </a:r>
              </a:p>
            </p:txBody>
          </p:sp>
          <p:sp>
            <p:nvSpPr>
              <p:cNvPr id="129" name="Content Placeholder 2">
                <a:extLst>
                  <a:ext uri="{FF2B5EF4-FFF2-40B4-BE49-F238E27FC236}">
                    <a16:creationId xmlns:a16="http://schemas.microsoft.com/office/drawing/2014/main" id="{C31AAF6B-7980-98DA-BC1A-42BD1FF2E68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60374" y="3729735"/>
                <a:ext cx="520140" cy="30508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b="0" i="0" kern="1200">
                    <a:solidFill>
                      <a:srgbClr val="00205C"/>
                    </a:solidFill>
                    <a:latin typeface="Helvetica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b="0" i="0" kern="1200">
                    <a:solidFill>
                      <a:srgbClr val="00205C"/>
                    </a:solidFill>
                    <a:latin typeface="Helvetica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b="0" i="0" kern="1200">
                    <a:solidFill>
                      <a:srgbClr val="00205C"/>
                    </a:solidFill>
                    <a:latin typeface="Helvetica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rgbClr val="00205C"/>
                    </a:solidFill>
                    <a:latin typeface="Helvetica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rgbClr val="00205C"/>
                    </a:solidFill>
                    <a:latin typeface="Helvetica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sz="800" dirty="0">
                    <a:solidFill>
                      <a:schemeClr val="tx1"/>
                    </a:solidFill>
                  </a:rPr>
                  <a:t>30</a:t>
                </a:r>
              </a:p>
            </p:txBody>
          </p:sp>
          <p:sp>
            <p:nvSpPr>
              <p:cNvPr id="130" name="Content Placeholder 2">
                <a:extLst>
                  <a:ext uri="{FF2B5EF4-FFF2-40B4-BE49-F238E27FC236}">
                    <a16:creationId xmlns:a16="http://schemas.microsoft.com/office/drawing/2014/main" id="{F7C03398-01AC-8775-9F43-57D855E891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73196" y="3729735"/>
                <a:ext cx="520140" cy="30508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b="0" i="0" kern="1200">
                    <a:solidFill>
                      <a:srgbClr val="00205C"/>
                    </a:solidFill>
                    <a:latin typeface="Helvetica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b="0" i="0" kern="1200">
                    <a:solidFill>
                      <a:srgbClr val="00205C"/>
                    </a:solidFill>
                    <a:latin typeface="Helvetica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b="0" i="0" kern="1200">
                    <a:solidFill>
                      <a:srgbClr val="00205C"/>
                    </a:solidFill>
                    <a:latin typeface="Helvetica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rgbClr val="00205C"/>
                    </a:solidFill>
                    <a:latin typeface="Helvetica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rgbClr val="00205C"/>
                    </a:solidFill>
                    <a:latin typeface="Helvetica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sz="800" dirty="0">
                    <a:solidFill>
                      <a:schemeClr val="tx1"/>
                    </a:solidFill>
                  </a:rPr>
                  <a:t>40</a:t>
                </a:r>
              </a:p>
            </p:txBody>
          </p:sp>
          <p:sp>
            <p:nvSpPr>
              <p:cNvPr id="131" name="Content Placeholder 2">
                <a:extLst>
                  <a:ext uri="{FF2B5EF4-FFF2-40B4-BE49-F238E27FC236}">
                    <a16:creationId xmlns:a16="http://schemas.microsoft.com/office/drawing/2014/main" id="{E2EF0E63-2186-DD9E-9055-42DDB215DD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86018" y="3729735"/>
                <a:ext cx="520140" cy="30508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b="0" i="0" kern="1200">
                    <a:solidFill>
                      <a:srgbClr val="00205C"/>
                    </a:solidFill>
                    <a:latin typeface="Helvetica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b="0" i="0" kern="1200">
                    <a:solidFill>
                      <a:srgbClr val="00205C"/>
                    </a:solidFill>
                    <a:latin typeface="Helvetica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b="0" i="0" kern="1200">
                    <a:solidFill>
                      <a:srgbClr val="00205C"/>
                    </a:solidFill>
                    <a:latin typeface="Helvetica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rgbClr val="00205C"/>
                    </a:solidFill>
                    <a:latin typeface="Helvetica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rgbClr val="00205C"/>
                    </a:solidFill>
                    <a:latin typeface="Helvetica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sz="800" dirty="0">
                    <a:solidFill>
                      <a:schemeClr val="tx1"/>
                    </a:solidFill>
                  </a:rPr>
                  <a:t>50</a:t>
                </a:r>
              </a:p>
            </p:txBody>
          </p:sp>
          <p:sp>
            <p:nvSpPr>
              <p:cNvPr id="132" name="Content Placeholder 2">
                <a:extLst>
                  <a:ext uri="{FF2B5EF4-FFF2-40B4-BE49-F238E27FC236}">
                    <a16:creationId xmlns:a16="http://schemas.microsoft.com/office/drawing/2014/main" id="{72FD2F8A-BE94-D0DB-C376-BD75084E2CC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98834" y="3729735"/>
                <a:ext cx="520140" cy="30508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b="0" i="0" kern="1200">
                    <a:solidFill>
                      <a:srgbClr val="00205C"/>
                    </a:solidFill>
                    <a:latin typeface="Helvetica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b="0" i="0" kern="1200">
                    <a:solidFill>
                      <a:srgbClr val="00205C"/>
                    </a:solidFill>
                    <a:latin typeface="Helvetica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b="0" i="0" kern="1200">
                    <a:solidFill>
                      <a:srgbClr val="00205C"/>
                    </a:solidFill>
                    <a:latin typeface="Helvetica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rgbClr val="00205C"/>
                    </a:solidFill>
                    <a:latin typeface="Helvetica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rgbClr val="00205C"/>
                    </a:solidFill>
                    <a:latin typeface="Helvetica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sz="800" dirty="0">
                    <a:solidFill>
                      <a:schemeClr val="tx1"/>
                    </a:solidFill>
                  </a:rPr>
                  <a:t>60</a:t>
                </a:r>
              </a:p>
            </p:txBody>
          </p:sp>
          <p:sp>
            <p:nvSpPr>
              <p:cNvPr id="133" name="Content Placeholder 2">
                <a:extLst>
                  <a:ext uri="{FF2B5EF4-FFF2-40B4-BE49-F238E27FC236}">
                    <a16:creationId xmlns:a16="http://schemas.microsoft.com/office/drawing/2014/main" id="{365DD98E-5D21-B3FB-2AF0-B823AF98852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8319" y="3729735"/>
                <a:ext cx="520140" cy="30508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b="0" i="0" kern="1200">
                    <a:solidFill>
                      <a:srgbClr val="00205C"/>
                    </a:solidFill>
                    <a:latin typeface="Helvetica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b="0" i="0" kern="1200">
                    <a:solidFill>
                      <a:srgbClr val="00205C"/>
                    </a:solidFill>
                    <a:latin typeface="Helvetica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b="0" i="0" kern="1200">
                    <a:solidFill>
                      <a:srgbClr val="00205C"/>
                    </a:solidFill>
                    <a:latin typeface="Helvetica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rgbClr val="00205C"/>
                    </a:solidFill>
                    <a:latin typeface="Helvetica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rgbClr val="00205C"/>
                    </a:solidFill>
                    <a:latin typeface="Helvetica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sz="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34" name="Content Placeholder 2">
                <a:extLst>
                  <a:ext uri="{FF2B5EF4-FFF2-40B4-BE49-F238E27FC236}">
                    <a16:creationId xmlns:a16="http://schemas.microsoft.com/office/drawing/2014/main" id="{3ADAD46B-CC5E-3C6E-A720-0AA5F275F08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41141" y="3729735"/>
                <a:ext cx="520140" cy="30508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b="0" i="0" kern="1200">
                    <a:solidFill>
                      <a:srgbClr val="00205C"/>
                    </a:solidFill>
                    <a:latin typeface="Helvetica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b="0" i="0" kern="1200">
                    <a:solidFill>
                      <a:srgbClr val="00205C"/>
                    </a:solidFill>
                    <a:latin typeface="Helvetica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b="0" i="0" kern="1200">
                    <a:solidFill>
                      <a:srgbClr val="00205C"/>
                    </a:solidFill>
                    <a:latin typeface="Helvetica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rgbClr val="00205C"/>
                    </a:solidFill>
                    <a:latin typeface="Helvetica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rgbClr val="00205C"/>
                    </a:solidFill>
                    <a:latin typeface="Helvetica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sz="800" dirty="0">
                    <a:solidFill>
                      <a:schemeClr val="tx1"/>
                    </a:solidFill>
                  </a:rPr>
                  <a:t>15</a:t>
                </a:r>
              </a:p>
            </p:txBody>
          </p:sp>
          <p:sp>
            <p:nvSpPr>
              <p:cNvPr id="135" name="Content Placeholder 2">
                <a:extLst>
                  <a:ext uri="{FF2B5EF4-FFF2-40B4-BE49-F238E27FC236}">
                    <a16:creationId xmlns:a16="http://schemas.microsoft.com/office/drawing/2014/main" id="{EFA9B3BF-01FB-B419-3981-2FBC40F93C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53963" y="3729735"/>
                <a:ext cx="520140" cy="30508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b="0" i="0" kern="1200">
                    <a:solidFill>
                      <a:srgbClr val="00205C"/>
                    </a:solidFill>
                    <a:latin typeface="Helvetica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b="0" i="0" kern="1200">
                    <a:solidFill>
                      <a:srgbClr val="00205C"/>
                    </a:solidFill>
                    <a:latin typeface="Helvetica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b="0" i="0" kern="1200">
                    <a:solidFill>
                      <a:srgbClr val="00205C"/>
                    </a:solidFill>
                    <a:latin typeface="Helvetica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rgbClr val="00205C"/>
                    </a:solidFill>
                    <a:latin typeface="Helvetica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rgbClr val="00205C"/>
                    </a:solidFill>
                    <a:latin typeface="Helvetica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sz="800" dirty="0">
                    <a:solidFill>
                      <a:schemeClr val="tx1"/>
                    </a:solidFill>
                  </a:rPr>
                  <a:t>25</a:t>
                </a:r>
              </a:p>
            </p:txBody>
          </p:sp>
          <p:sp>
            <p:nvSpPr>
              <p:cNvPr id="136" name="Content Placeholder 2">
                <a:extLst>
                  <a:ext uri="{FF2B5EF4-FFF2-40B4-BE49-F238E27FC236}">
                    <a16:creationId xmlns:a16="http://schemas.microsoft.com/office/drawing/2014/main" id="{E2AA6F6E-5F26-6BF8-EB42-D0427C6BC2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66785" y="3729735"/>
                <a:ext cx="520140" cy="30508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b="0" i="0" kern="1200">
                    <a:solidFill>
                      <a:srgbClr val="00205C"/>
                    </a:solidFill>
                    <a:latin typeface="Helvetica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b="0" i="0" kern="1200">
                    <a:solidFill>
                      <a:srgbClr val="00205C"/>
                    </a:solidFill>
                    <a:latin typeface="Helvetica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b="0" i="0" kern="1200">
                    <a:solidFill>
                      <a:srgbClr val="00205C"/>
                    </a:solidFill>
                    <a:latin typeface="Helvetica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rgbClr val="00205C"/>
                    </a:solidFill>
                    <a:latin typeface="Helvetica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rgbClr val="00205C"/>
                    </a:solidFill>
                    <a:latin typeface="Helvetica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sz="800" dirty="0">
                    <a:solidFill>
                      <a:schemeClr val="tx1"/>
                    </a:solidFill>
                  </a:rPr>
                  <a:t>35</a:t>
                </a:r>
              </a:p>
            </p:txBody>
          </p:sp>
          <p:sp>
            <p:nvSpPr>
              <p:cNvPr id="137" name="Content Placeholder 2">
                <a:extLst>
                  <a:ext uri="{FF2B5EF4-FFF2-40B4-BE49-F238E27FC236}">
                    <a16:creationId xmlns:a16="http://schemas.microsoft.com/office/drawing/2014/main" id="{A3143919-B93E-9E0B-5C77-73113908D8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79607" y="3729735"/>
                <a:ext cx="520140" cy="30508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b="0" i="0" kern="1200">
                    <a:solidFill>
                      <a:srgbClr val="00205C"/>
                    </a:solidFill>
                    <a:latin typeface="Helvetica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b="0" i="0" kern="1200">
                    <a:solidFill>
                      <a:srgbClr val="00205C"/>
                    </a:solidFill>
                    <a:latin typeface="Helvetica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b="0" i="0" kern="1200">
                    <a:solidFill>
                      <a:srgbClr val="00205C"/>
                    </a:solidFill>
                    <a:latin typeface="Helvetica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rgbClr val="00205C"/>
                    </a:solidFill>
                    <a:latin typeface="Helvetica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rgbClr val="00205C"/>
                    </a:solidFill>
                    <a:latin typeface="Helvetica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sz="800" dirty="0">
                    <a:solidFill>
                      <a:schemeClr val="tx1"/>
                    </a:solidFill>
                  </a:rPr>
                  <a:t>45</a:t>
                </a:r>
              </a:p>
            </p:txBody>
          </p:sp>
          <p:sp>
            <p:nvSpPr>
              <p:cNvPr id="138" name="Content Placeholder 2">
                <a:extLst>
                  <a:ext uri="{FF2B5EF4-FFF2-40B4-BE49-F238E27FC236}">
                    <a16:creationId xmlns:a16="http://schemas.microsoft.com/office/drawing/2014/main" id="{195D595D-12DB-30A2-994B-FF707C12F1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92429" y="3729735"/>
                <a:ext cx="520140" cy="30508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b="0" i="0" kern="1200">
                    <a:solidFill>
                      <a:srgbClr val="00205C"/>
                    </a:solidFill>
                    <a:latin typeface="Helvetica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b="0" i="0" kern="1200">
                    <a:solidFill>
                      <a:srgbClr val="00205C"/>
                    </a:solidFill>
                    <a:latin typeface="Helvetica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b="0" i="0" kern="1200">
                    <a:solidFill>
                      <a:srgbClr val="00205C"/>
                    </a:solidFill>
                    <a:latin typeface="Helvetica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rgbClr val="00205C"/>
                    </a:solidFill>
                    <a:latin typeface="Helvetica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rgbClr val="00205C"/>
                    </a:solidFill>
                    <a:latin typeface="Helvetica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sz="800" dirty="0">
                    <a:solidFill>
                      <a:schemeClr val="tx1"/>
                    </a:solidFill>
                  </a:rPr>
                  <a:t>55</a:t>
                </a:r>
              </a:p>
            </p:txBody>
          </p:sp>
        </p:grpSp>
        <p:grpSp>
          <p:nvGrpSpPr>
            <p:cNvPr id="164" name="Graphic 65">
              <a:extLst>
                <a:ext uri="{FF2B5EF4-FFF2-40B4-BE49-F238E27FC236}">
                  <a16:creationId xmlns:a16="http://schemas.microsoft.com/office/drawing/2014/main" id="{F36013C2-5810-9D20-D281-BFFBB04AFAA1}"/>
                </a:ext>
              </a:extLst>
            </p:cNvPr>
            <p:cNvGrpSpPr/>
            <p:nvPr/>
          </p:nvGrpSpPr>
          <p:grpSpPr>
            <a:xfrm>
              <a:off x="3519859" y="1721921"/>
              <a:ext cx="5039063" cy="1822232"/>
              <a:chOff x="749765" y="1948771"/>
              <a:chExt cx="5039063" cy="1822232"/>
            </a:xfrm>
            <a:noFill/>
          </p:grpSpPr>
          <p:sp>
            <p:nvSpPr>
              <p:cNvPr id="165" name="Freeform 164">
                <a:extLst>
                  <a:ext uri="{FF2B5EF4-FFF2-40B4-BE49-F238E27FC236}">
                    <a16:creationId xmlns:a16="http://schemas.microsoft.com/office/drawing/2014/main" id="{1EE79F55-06AB-AF04-77F4-86ABBCB8179A}"/>
                  </a:ext>
                </a:extLst>
              </p:cNvPr>
              <p:cNvSpPr/>
              <p:nvPr/>
            </p:nvSpPr>
            <p:spPr>
              <a:xfrm>
                <a:off x="804882" y="3715908"/>
                <a:ext cx="4956388" cy="10202"/>
              </a:xfrm>
              <a:custGeom>
                <a:avLst/>
                <a:gdLst>
                  <a:gd name="connsiteX0" fmla="*/ 0 w 4956388"/>
                  <a:gd name="connsiteY0" fmla="*/ 0 h 10202"/>
                  <a:gd name="connsiteX1" fmla="*/ 4956389 w 4956388"/>
                  <a:gd name="connsiteY1" fmla="*/ 0 h 10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56388" h="10202">
                    <a:moveTo>
                      <a:pt x="0" y="0"/>
                    </a:moveTo>
                    <a:lnTo>
                      <a:pt x="4956389" y="0"/>
                    </a:lnTo>
                  </a:path>
                </a:pathLst>
              </a:custGeom>
              <a:ln w="17145" cap="flat">
                <a:solidFill>
                  <a:srgbClr val="01010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6" name="Freeform 165">
                <a:extLst>
                  <a:ext uri="{FF2B5EF4-FFF2-40B4-BE49-F238E27FC236}">
                    <a16:creationId xmlns:a16="http://schemas.microsoft.com/office/drawing/2014/main" id="{17973F7D-F90B-D1BF-69C3-E8409C85623A}"/>
                  </a:ext>
                </a:extLst>
              </p:cNvPr>
              <p:cNvSpPr/>
              <p:nvPr/>
            </p:nvSpPr>
            <p:spPr>
              <a:xfrm>
                <a:off x="885515" y="3715908"/>
                <a:ext cx="10206" cy="55095"/>
              </a:xfrm>
              <a:custGeom>
                <a:avLst/>
                <a:gdLst>
                  <a:gd name="connsiteX0" fmla="*/ 0 w 10206"/>
                  <a:gd name="connsiteY0" fmla="*/ 0 h 55095"/>
                  <a:gd name="connsiteX1" fmla="*/ 0 w 10206"/>
                  <a:gd name="connsiteY1" fmla="*/ 55096 h 55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206" h="55095">
                    <a:moveTo>
                      <a:pt x="0" y="0"/>
                    </a:moveTo>
                    <a:lnTo>
                      <a:pt x="0" y="55096"/>
                    </a:lnTo>
                  </a:path>
                </a:pathLst>
              </a:custGeom>
              <a:ln w="17145" cap="sq">
                <a:solidFill>
                  <a:srgbClr val="01010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7" name="Freeform 166">
                <a:extLst>
                  <a:ext uri="{FF2B5EF4-FFF2-40B4-BE49-F238E27FC236}">
                    <a16:creationId xmlns:a16="http://schemas.microsoft.com/office/drawing/2014/main" id="{C6A6712D-EA46-AB97-0E9C-1E57A972D5F5}"/>
                  </a:ext>
                </a:extLst>
              </p:cNvPr>
              <p:cNvSpPr/>
              <p:nvPr/>
            </p:nvSpPr>
            <p:spPr>
              <a:xfrm>
                <a:off x="1291743" y="3715908"/>
                <a:ext cx="10206" cy="55095"/>
              </a:xfrm>
              <a:custGeom>
                <a:avLst/>
                <a:gdLst>
                  <a:gd name="connsiteX0" fmla="*/ 0 w 10206"/>
                  <a:gd name="connsiteY0" fmla="*/ 0 h 55095"/>
                  <a:gd name="connsiteX1" fmla="*/ 0 w 10206"/>
                  <a:gd name="connsiteY1" fmla="*/ 55096 h 55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206" h="55095">
                    <a:moveTo>
                      <a:pt x="0" y="0"/>
                    </a:moveTo>
                    <a:lnTo>
                      <a:pt x="0" y="55096"/>
                    </a:lnTo>
                  </a:path>
                </a:pathLst>
              </a:custGeom>
              <a:ln w="17145" cap="sq">
                <a:solidFill>
                  <a:srgbClr val="01010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8" name="Freeform 167">
                <a:extLst>
                  <a:ext uri="{FF2B5EF4-FFF2-40B4-BE49-F238E27FC236}">
                    <a16:creationId xmlns:a16="http://schemas.microsoft.com/office/drawing/2014/main" id="{868361C6-B3F1-1603-FA94-75E623E3D416}"/>
                  </a:ext>
                </a:extLst>
              </p:cNvPr>
              <p:cNvSpPr/>
              <p:nvPr/>
            </p:nvSpPr>
            <p:spPr>
              <a:xfrm>
                <a:off x="1697971" y="3715908"/>
                <a:ext cx="10206" cy="55095"/>
              </a:xfrm>
              <a:custGeom>
                <a:avLst/>
                <a:gdLst>
                  <a:gd name="connsiteX0" fmla="*/ 0 w 10206"/>
                  <a:gd name="connsiteY0" fmla="*/ 0 h 55095"/>
                  <a:gd name="connsiteX1" fmla="*/ 0 w 10206"/>
                  <a:gd name="connsiteY1" fmla="*/ 55096 h 55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206" h="55095">
                    <a:moveTo>
                      <a:pt x="0" y="0"/>
                    </a:moveTo>
                    <a:lnTo>
                      <a:pt x="0" y="55096"/>
                    </a:lnTo>
                  </a:path>
                </a:pathLst>
              </a:custGeom>
              <a:ln w="17145" cap="sq">
                <a:solidFill>
                  <a:srgbClr val="01010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9" name="Freeform 168">
                <a:extLst>
                  <a:ext uri="{FF2B5EF4-FFF2-40B4-BE49-F238E27FC236}">
                    <a16:creationId xmlns:a16="http://schemas.microsoft.com/office/drawing/2014/main" id="{605B5798-743A-759B-3751-51D24CB74B29}"/>
                  </a:ext>
                </a:extLst>
              </p:cNvPr>
              <p:cNvSpPr/>
              <p:nvPr/>
            </p:nvSpPr>
            <p:spPr>
              <a:xfrm>
                <a:off x="2104198" y="3715908"/>
                <a:ext cx="10206" cy="55095"/>
              </a:xfrm>
              <a:custGeom>
                <a:avLst/>
                <a:gdLst>
                  <a:gd name="connsiteX0" fmla="*/ 0 w 10206"/>
                  <a:gd name="connsiteY0" fmla="*/ 0 h 55095"/>
                  <a:gd name="connsiteX1" fmla="*/ 0 w 10206"/>
                  <a:gd name="connsiteY1" fmla="*/ 55096 h 55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206" h="55095">
                    <a:moveTo>
                      <a:pt x="0" y="0"/>
                    </a:moveTo>
                    <a:lnTo>
                      <a:pt x="0" y="55096"/>
                    </a:lnTo>
                  </a:path>
                </a:pathLst>
              </a:custGeom>
              <a:ln w="17145" cap="sq">
                <a:solidFill>
                  <a:srgbClr val="01010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0" name="Freeform 169">
                <a:extLst>
                  <a:ext uri="{FF2B5EF4-FFF2-40B4-BE49-F238E27FC236}">
                    <a16:creationId xmlns:a16="http://schemas.microsoft.com/office/drawing/2014/main" id="{E251FCEE-CDD8-2C08-EB02-BCC9F0C997E9}"/>
                  </a:ext>
                </a:extLst>
              </p:cNvPr>
              <p:cNvSpPr/>
              <p:nvPr/>
            </p:nvSpPr>
            <p:spPr>
              <a:xfrm>
                <a:off x="2510426" y="3715908"/>
                <a:ext cx="10206" cy="55095"/>
              </a:xfrm>
              <a:custGeom>
                <a:avLst/>
                <a:gdLst>
                  <a:gd name="connsiteX0" fmla="*/ 0 w 10206"/>
                  <a:gd name="connsiteY0" fmla="*/ 0 h 55095"/>
                  <a:gd name="connsiteX1" fmla="*/ 0 w 10206"/>
                  <a:gd name="connsiteY1" fmla="*/ 55096 h 55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206" h="55095">
                    <a:moveTo>
                      <a:pt x="0" y="0"/>
                    </a:moveTo>
                    <a:lnTo>
                      <a:pt x="0" y="55096"/>
                    </a:lnTo>
                  </a:path>
                </a:pathLst>
              </a:custGeom>
              <a:ln w="17145" cap="sq">
                <a:solidFill>
                  <a:srgbClr val="01010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1" name="Freeform 170">
                <a:extLst>
                  <a:ext uri="{FF2B5EF4-FFF2-40B4-BE49-F238E27FC236}">
                    <a16:creationId xmlns:a16="http://schemas.microsoft.com/office/drawing/2014/main" id="{E09B9149-8D09-C8A7-BFC3-24614493E491}"/>
                  </a:ext>
                </a:extLst>
              </p:cNvPr>
              <p:cNvSpPr/>
              <p:nvPr/>
            </p:nvSpPr>
            <p:spPr>
              <a:xfrm>
                <a:off x="2916654" y="3715908"/>
                <a:ext cx="10206" cy="55095"/>
              </a:xfrm>
              <a:custGeom>
                <a:avLst/>
                <a:gdLst>
                  <a:gd name="connsiteX0" fmla="*/ 0 w 10206"/>
                  <a:gd name="connsiteY0" fmla="*/ 0 h 55095"/>
                  <a:gd name="connsiteX1" fmla="*/ 0 w 10206"/>
                  <a:gd name="connsiteY1" fmla="*/ 55096 h 55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206" h="55095">
                    <a:moveTo>
                      <a:pt x="0" y="0"/>
                    </a:moveTo>
                    <a:lnTo>
                      <a:pt x="0" y="55096"/>
                    </a:lnTo>
                  </a:path>
                </a:pathLst>
              </a:custGeom>
              <a:ln w="17145" cap="sq">
                <a:solidFill>
                  <a:srgbClr val="01010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2" name="Freeform 171">
                <a:extLst>
                  <a:ext uri="{FF2B5EF4-FFF2-40B4-BE49-F238E27FC236}">
                    <a16:creationId xmlns:a16="http://schemas.microsoft.com/office/drawing/2014/main" id="{E6E4F36D-E1AB-6124-4144-4F6DB8BD2173}"/>
                  </a:ext>
                </a:extLst>
              </p:cNvPr>
              <p:cNvSpPr/>
              <p:nvPr/>
            </p:nvSpPr>
            <p:spPr>
              <a:xfrm>
                <a:off x="3322882" y="3715908"/>
                <a:ext cx="10206" cy="55095"/>
              </a:xfrm>
              <a:custGeom>
                <a:avLst/>
                <a:gdLst>
                  <a:gd name="connsiteX0" fmla="*/ 0 w 10206"/>
                  <a:gd name="connsiteY0" fmla="*/ 0 h 55095"/>
                  <a:gd name="connsiteX1" fmla="*/ 0 w 10206"/>
                  <a:gd name="connsiteY1" fmla="*/ 55096 h 55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206" h="55095">
                    <a:moveTo>
                      <a:pt x="0" y="0"/>
                    </a:moveTo>
                    <a:lnTo>
                      <a:pt x="0" y="55096"/>
                    </a:lnTo>
                  </a:path>
                </a:pathLst>
              </a:custGeom>
              <a:ln w="17145" cap="sq">
                <a:solidFill>
                  <a:srgbClr val="01010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3" name="Freeform 172">
                <a:extLst>
                  <a:ext uri="{FF2B5EF4-FFF2-40B4-BE49-F238E27FC236}">
                    <a16:creationId xmlns:a16="http://schemas.microsoft.com/office/drawing/2014/main" id="{7646DFAB-294A-2B99-3F91-FFF532646CD9}"/>
                  </a:ext>
                </a:extLst>
              </p:cNvPr>
              <p:cNvSpPr/>
              <p:nvPr/>
            </p:nvSpPr>
            <p:spPr>
              <a:xfrm>
                <a:off x="3730131" y="3715908"/>
                <a:ext cx="10206" cy="55095"/>
              </a:xfrm>
              <a:custGeom>
                <a:avLst/>
                <a:gdLst>
                  <a:gd name="connsiteX0" fmla="*/ 0 w 10206"/>
                  <a:gd name="connsiteY0" fmla="*/ 0 h 55095"/>
                  <a:gd name="connsiteX1" fmla="*/ 0 w 10206"/>
                  <a:gd name="connsiteY1" fmla="*/ 55096 h 55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206" h="55095">
                    <a:moveTo>
                      <a:pt x="0" y="0"/>
                    </a:moveTo>
                    <a:lnTo>
                      <a:pt x="0" y="55096"/>
                    </a:lnTo>
                  </a:path>
                </a:pathLst>
              </a:custGeom>
              <a:ln w="17145" cap="sq">
                <a:solidFill>
                  <a:srgbClr val="01010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4" name="Freeform 173">
                <a:extLst>
                  <a:ext uri="{FF2B5EF4-FFF2-40B4-BE49-F238E27FC236}">
                    <a16:creationId xmlns:a16="http://schemas.microsoft.com/office/drawing/2014/main" id="{0256F7C2-82AF-15D2-22E2-38BEA215735E}"/>
                  </a:ext>
                </a:extLst>
              </p:cNvPr>
              <p:cNvSpPr/>
              <p:nvPr/>
            </p:nvSpPr>
            <p:spPr>
              <a:xfrm>
                <a:off x="4136359" y="3715908"/>
                <a:ext cx="10206" cy="55095"/>
              </a:xfrm>
              <a:custGeom>
                <a:avLst/>
                <a:gdLst>
                  <a:gd name="connsiteX0" fmla="*/ 0 w 10206"/>
                  <a:gd name="connsiteY0" fmla="*/ 0 h 55095"/>
                  <a:gd name="connsiteX1" fmla="*/ 0 w 10206"/>
                  <a:gd name="connsiteY1" fmla="*/ 55096 h 55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206" h="55095">
                    <a:moveTo>
                      <a:pt x="0" y="0"/>
                    </a:moveTo>
                    <a:lnTo>
                      <a:pt x="0" y="55096"/>
                    </a:lnTo>
                  </a:path>
                </a:pathLst>
              </a:custGeom>
              <a:ln w="17145" cap="sq">
                <a:solidFill>
                  <a:srgbClr val="01010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5" name="Freeform 174">
                <a:extLst>
                  <a:ext uri="{FF2B5EF4-FFF2-40B4-BE49-F238E27FC236}">
                    <a16:creationId xmlns:a16="http://schemas.microsoft.com/office/drawing/2014/main" id="{3C31918E-E890-9758-D53F-57D4929427C7}"/>
                  </a:ext>
                </a:extLst>
              </p:cNvPr>
              <p:cNvSpPr/>
              <p:nvPr/>
            </p:nvSpPr>
            <p:spPr>
              <a:xfrm>
                <a:off x="4542587" y="3715908"/>
                <a:ext cx="10206" cy="55095"/>
              </a:xfrm>
              <a:custGeom>
                <a:avLst/>
                <a:gdLst>
                  <a:gd name="connsiteX0" fmla="*/ 0 w 10206"/>
                  <a:gd name="connsiteY0" fmla="*/ 0 h 55095"/>
                  <a:gd name="connsiteX1" fmla="*/ 0 w 10206"/>
                  <a:gd name="connsiteY1" fmla="*/ 55096 h 55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206" h="55095">
                    <a:moveTo>
                      <a:pt x="0" y="0"/>
                    </a:moveTo>
                    <a:lnTo>
                      <a:pt x="0" y="55096"/>
                    </a:lnTo>
                  </a:path>
                </a:pathLst>
              </a:custGeom>
              <a:ln w="17145" cap="sq">
                <a:solidFill>
                  <a:srgbClr val="01010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6" name="Freeform 175">
                <a:extLst>
                  <a:ext uri="{FF2B5EF4-FFF2-40B4-BE49-F238E27FC236}">
                    <a16:creationId xmlns:a16="http://schemas.microsoft.com/office/drawing/2014/main" id="{4BB2F2CA-0B21-213B-6F56-60F763C80050}"/>
                  </a:ext>
                </a:extLst>
              </p:cNvPr>
              <p:cNvSpPr/>
              <p:nvPr/>
            </p:nvSpPr>
            <p:spPr>
              <a:xfrm>
                <a:off x="4948815" y="3715908"/>
                <a:ext cx="10206" cy="55095"/>
              </a:xfrm>
              <a:custGeom>
                <a:avLst/>
                <a:gdLst>
                  <a:gd name="connsiteX0" fmla="*/ 0 w 10206"/>
                  <a:gd name="connsiteY0" fmla="*/ 0 h 55095"/>
                  <a:gd name="connsiteX1" fmla="*/ 0 w 10206"/>
                  <a:gd name="connsiteY1" fmla="*/ 55096 h 55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206" h="55095">
                    <a:moveTo>
                      <a:pt x="0" y="0"/>
                    </a:moveTo>
                    <a:lnTo>
                      <a:pt x="0" y="55096"/>
                    </a:lnTo>
                  </a:path>
                </a:pathLst>
              </a:custGeom>
              <a:ln w="17145" cap="sq">
                <a:solidFill>
                  <a:srgbClr val="01010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7" name="Freeform 176">
                <a:extLst>
                  <a:ext uri="{FF2B5EF4-FFF2-40B4-BE49-F238E27FC236}">
                    <a16:creationId xmlns:a16="http://schemas.microsoft.com/office/drawing/2014/main" id="{937A870B-7719-9FB3-48DC-9E2DA8E76057}"/>
                  </a:ext>
                </a:extLst>
              </p:cNvPr>
              <p:cNvSpPr/>
              <p:nvPr/>
            </p:nvSpPr>
            <p:spPr>
              <a:xfrm>
                <a:off x="5355042" y="3715908"/>
                <a:ext cx="10206" cy="55095"/>
              </a:xfrm>
              <a:custGeom>
                <a:avLst/>
                <a:gdLst>
                  <a:gd name="connsiteX0" fmla="*/ 0 w 10206"/>
                  <a:gd name="connsiteY0" fmla="*/ 0 h 55095"/>
                  <a:gd name="connsiteX1" fmla="*/ 0 w 10206"/>
                  <a:gd name="connsiteY1" fmla="*/ 55096 h 55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206" h="55095">
                    <a:moveTo>
                      <a:pt x="0" y="0"/>
                    </a:moveTo>
                    <a:lnTo>
                      <a:pt x="0" y="55096"/>
                    </a:lnTo>
                  </a:path>
                </a:pathLst>
              </a:custGeom>
              <a:ln w="17145" cap="sq">
                <a:solidFill>
                  <a:srgbClr val="01010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8" name="Freeform 177">
                <a:extLst>
                  <a:ext uri="{FF2B5EF4-FFF2-40B4-BE49-F238E27FC236}">
                    <a16:creationId xmlns:a16="http://schemas.microsoft.com/office/drawing/2014/main" id="{50BA63AA-AE67-55CF-1DEF-44113C3DA6C0}"/>
                  </a:ext>
                </a:extLst>
              </p:cNvPr>
              <p:cNvSpPr/>
              <p:nvPr/>
            </p:nvSpPr>
            <p:spPr>
              <a:xfrm>
                <a:off x="5761270" y="3715908"/>
                <a:ext cx="10206" cy="55095"/>
              </a:xfrm>
              <a:custGeom>
                <a:avLst/>
                <a:gdLst>
                  <a:gd name="connsiteX0" fmla="*/ 0 w 10206"/>
                  <a:gd name="connsiteY0" fmla="*/ 0 h 55095"/>
                  <a:gd name="connsiteX1" fmla="*/ 0 w 10206"/>
                  <a:gd name="connsiteY1" fmla="*/ 55096 h 55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206" h="55095">
                    <a:moveTo>
                      <a:pt x="0" y="0"/>
                    </a:moveTo>
                    <a:lnTo>
                      <a:pt x="0" y="55096"/>
                    </a:lnTo>
                  </a:path>
                </a:pathLst>
              </a:custGeom>
              <a:ln w="17145" cap="sq">
                <a:solidFill>
                  <a:srgbClr val="01010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9" name="Freeform 178">
                <a:extLst>
                  <a:ext uri="{FF2B5EF4-FFF2-40B4-BE49-F238E27FC236}">
                    <a16:creationId xmlns:a16="http://schemas.microsoft.com/office/drawing/2014/main" id="{BF1AE08C-DC2A-5521-AA9A-B99D9B6B4D37}"/>
                  </a:ext>
                </a:extLst>
              </p:cNvPr>
              <p:cNvSpPr/>
              <p:nvPr/>
            </p:nvSpPr>
            <p:spPr>
              <a:xfrm>
                <a:off x="804882" y="1948771"/>
                <a:ext cx="10206" cy="1767136"/>
              </a:xfrm>
              <a:custGeom>
                <a:avLst/>
                <a:gdLst>
                  <a:gd name="connsiteX0" fmla="*/ 0 w 10206"/>
                  <a:gd name="connsiteY0" fmla="*/ 1767137 h 1767136"/>
                  <a:gd name="connsiteX1" fmla="*/ 0 w 10206"/>
                  <a:gd name="connsiteY1" fmla="*/ 0 h 1767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206" h="1767136">
                    <a:moveTo>
                      <a:pt x="0" y="1767137"/>
                    </a:moveTo>
                    <a:lnTo>
                      <a:pt x="0" y="0"/>
                    </a:lnTo>
                  </a:path>
                </a:pathLst>
              </a:custGeom>
              <a:ln w="17145" cap="flat">
                <a:solidFill>
                  <a:srgbClr val="01010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0" name="Freeform 179">
                <a:extLst>
                  <a:ext uri="{FF2B5EF4-FFF2-40B4-BE49-F238E27FC236}">
                    <a16:creationId xmlns:a16="http://schemas.microsoft.com/office/drawing/2014/main" id="{1C7C7CE8-EA1B-03EC-F2B2-7E2F8DB044E2}"/>
                  </a:ext>
                </a:extLst>
              </p:cNvPr>
              <p:cNvSpPr/>
              <p:nvPr/>
            </p:nvSpPr>
            <p:spPr>
              <a:xfrm>
                <a:off x="749765" y="3647549"/>
                <a:ext cx="55116" cy="10202"/>
              </a:xfrm>
              <a:custGeom>
                <a:avLst/>
                <a:gdLst>
                  <a:gd name="connsiteX0" fmla="*/ 0 w 55116"/>
                  <a:gd name="connsiteY0" fmla="*/ 0 h 10202"/>
                  <a:gd name="connsiteX1" fmla="*/ 55116 w 55116"/>
                  <a:gd name="connsiteY1" fmla="*/ 0 h 10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116" h="10202">
                    <a:moveTo>
                      <a:pt x="0" y="0"/>
                    </a:moveTo>
                    <a:lnTo>
                      <a:pt x="55116" y="0"/>
                    </a:lnTo>
                  </a:path>
                </a:pathLst>
              </a:custGeom>
              <a:ln w="17145" cap="sq">
                <a:solidFill>
                  <a:srgbClr val="01010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1" name="Freeform 180">
                <a:extLst>
                  <a:ext uri="{FF2B5EF4-FFF2-40B4-BE49-F238E27FC236}">
                    <a16:creationId xmlns:a16="http://schemas.microsoft.com/office/drawing/2014/main" id="{BAF77FC7-8537-2C17-0360-9D93C2FA21E5}"/>
                  </a:ext>
                </a:extLst>
              </p:cNvPr>
              <p:cNvSpPr/>
              <p:nvPr/>
            </p:nvSpPr>
            <p:spPr>
              <a:xfrm>
                <a:off x="749765" y="3307793"/>
                <a:ext cx="55116" cy="10202"/>
              </a:xfrm>
              <a:custGeom>
                <a:avLst/>
                <a:gdLst>
                  <a:gd name="connsiteX0" fmla="*/ 0 w 55116"/>
                  <a:gd name="connsiteY0" fmla="*/ 0 h 10202"/>
                  <a:gd name="connsiteX1" fmla="*/ 55116 w 55116"/>
                  <a:gd name="connsiteY1" fmla="*/ 0 h 10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116" h="10202">
                    <a:moveTo>
                      <a:pt x="0" y="0"/>
                    </a:moveTo>
                    <a:lnTo>
                      <a:pt x="55116" y="0"/>
                    </a:lnTo>
                  </a:path>
                </a:pathLst>
              </a:custGeom>
              <a:ln w="17145" cap="sq">
                <a:solidFill>
                  <a:srgbClr val="01010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2" name="Freeform 181">
                <a:extLst>
                  <a:ext uri="{FF2B5EF4-FFF2-40B4-BE49-F238E27FC236}">
                    <a16:creationId xmlns:a16="http://schemas.microsoft.com/office/drawing/2014/main" id="{9D44DCB2-0378-5BDB-5BE8-EC4641A50B7F}"/>
                  </a:ext>
                </a:extLst>
              </p:cNvPr>
              <p:cNvSpPr/>
              <p:nvPr/>
            </p:nvSpPr>
            <p:spPr>
              <a:xfrm>
                <a:off x="749765" y="2968037"/>
                <a:ext cx="55116" cy="10202"/>
              </a:xfrm>
              <a:custGeom>
                <a:avLst/>
                <a:gdLst>
                  <a:gd name="connsiteX0" fmla="*/ 0 w 55116"/>
                  <a:gd name="connsiteY0" fmla="*/ 0 h 10202"/>
                  <a:gd name="connsiteX1" fmla="*/ 55116 w 55116"/>
                  <a:gd name="connsiteY1" fmla="*/ 0 h 10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116" h="10202">
                    <a:moveTo>
                      <a:pt x="0" y="0"/>
                    </a:moveTo>
                    <a:lnTo>
                      <a:pt x="55116" y="0"/>
                    </a:lnTo>
                  </a:path>
                </a:pathLst>
              </a:custGeom>
              <a:ln w="17145" cap="sq">
                <a:solidFill>
                  <a:srgbClr val="01010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3" name="Freeform 182">
                <a:extLst>
                  <a:ext uri="{FF2B5EF4-FFF2-40B4-BE49-F238E27FC236}">
                    <a16:creationId xmlns:a16="http://schemas.microsoft.com/office/drawing/2014/main" id="{6E3C5460-EE98-34C2-55A7-406412BF5895}"/>
                  </a:ext>
                </a:extLst>
              </p:cNvPr>
              <p:cNvSpPr/>
              <p:nvPr/>
            </p:nvSpPr>
            <p:spPr>
              <a:xfrm>
                <a:off x="749765" y="2628282"/>
                <a:ext cx="55116" cy="10202"/>
              </a:xfrm>
              <a:custGeom>
                <a:avLst/>
                <a:gdLst>
                  <a:gd name="connsiteX0" fmla="*/ 0 w 55116"/>
                  <a:gd name="connsiteY0" fmla="*/ 0 h 10202"/>
                  <a:gd name="connsiteX1" fmla="*/ 55116 w 55116"/>
                  <a:gd name="connsiteY1" fmla="*/ 0 h 10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116" h="10202">
                    <a:moveTo>
                      <a:pt x="0" y="0"/>
                    </a:moveTo>
                    <a:lnTo>
                      <a:pt x="55116" y="0"/>
                    </a:lnTo>
                  </a:path>
                </a:pathLst>
              </a:custGeom>
              <a:ln w="17145" cap="sq">
                <a:solidFill>
                  <a:srgbClr val="01010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4" name="Freeform 183">
                <a:extLst>
                  <a:ext uri="{FF2B5EF4-FFF2-40B4-BE49-F238E27FC236}">
                    <a16:creationId xmlns:a16="http://schemas.microsoft.com/office/drawing/2014/main" id="{2A6CF015-F4F6-C742-CFA6-18E6974923E9}"/>
                  </a:ext>
                </a:extLst>
              </p:cNvPr>
              <p:cNvSpPr/>
              <p:nvPr/>
            </p:nvSpPr>
            <p:spPr>
              <a:xfrm>
                <a:off x="749765" y="2288526"/>
                <a:ext cx="55116" cy="10202"/>
              </a:xfrm>
              <a:custGeom>
                <a:avLst/>
                <a:gdLst>
                  <a:gd name="connsiteX0" fmla="*/ 0 w 55116"/>
                  <a:gd name="connsiteY0" fmla="*/ 0 h 10202"/>
                  <a:gd name="connsiteX1" fmla="*/ 55116 w 55116"/>
                  <a:gd name="connsiteY1" fmla="*/ 0 h 10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116" h="10202">
                    <a:moveTo>
                      <a:pt x="0" y="0"/>
                    </a:moveTo>
                    <a:lnTo>
                      <a:pt x="55116" y="0"/>
                    </a:lnTo>
                  </a:path>
                </a:pathLst>
              </a:custGeom>
              <a:ln w="17145" cap="sq">
                <a:solidFill>
                  <a:srgbClr val="01010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5" name="Freeform 184">
                <a:extLst>
                  <a:ext uri="{FF2B5EF4-FFF2-40B4-BE49-F238E27FC236}">
                    <a16:creationId xmlns:a16="http://schemas.microsoft.com/office/drawing/2014/main" id="{8E6FA427-3A61-BDDE-4389-63FCB7BA80B7}"/>
                  </a:ext>
                </a:extLst>
              </p:cNvPr>
              <p:cNvSpPr/>
              <p:nvPr/>
            </p:nvSpPr>
            <p:spPr>
              <a:xfrm>
                <a:off x="749765" y="1948771"/>
                <a:ext cx="55116" cy="10202"/>
              </a:xfrm>
              <a:custGeom>
                <a:avLst/>
                <a:gdLst>
                  <a:gd name="connsiteX0" fmla="*/ 0 w 55116"/>
                  <a:gd name="connsiteY0" fmla="*/ 0 h 10202"/>
                  <a:gd name="connsiteX1" fmla="*/ 55116 w 55116"/>
                  <a:gd name="connsiteY1" fmla="*/ 0 h 10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116" h="10202">
                    <a:moveTo>
                      <a:pt x="0" y="0"/>
                    </a:moveTo>
                    <a:lnTo>
                      <a:pt x="55116" y="0"/>
                    </a:lnTo>
                  </a:path>
                </a:pathLst>
              </a:custGeom>
              <a:ln w="17145" cap="sq">
                <a:solidFill>
                  <a:srgbClr val="01010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186" name="Graphic 65">
                <a:extLst>
                  <a:ext uri="{FF2B5EF4-FFF2-40B4-BE49-F238E27FC236}">
                    <a16:creationId xmlns:a16="http://schemas.microsoft.com/office/drawing/2014/main" id="{BC059358-BF9D-199C-C432-00A42F8D3C94}"/>
                  </a:ext>
                </a:extLst>
              </p:cNvPr>
              <p:cNvGrpSpPr/>
              <p:nvPr/>
            </p:nvGrpSpPr>
            <p:grpSpPr>
              <a:xfrm>
                <a:off x="905928" y="2667053"/>
                <a:ext cx="4882900" cy="992739"/>
                <a:chOff x="905928" y="2667053"/>
                <a:chExt cx="4882900" cy="992739"/>
              </a:xfrm>
              <a:noFill/>
            </p:grpSpPr>
            <p:grpSp>
              <p:nvGrpSpPr>
                <p:cNvPr id="187" name="Graphic 65">
                  <a:extLst>
                    <a:ext uri="{FF2B5EF4-FFF2-40B4-BE49-F238E27FC236}">
                      <a16:creationId xmlns:a16="http://schemas.microsoft.com/office/drawing/2014/main" id="{B3AB1E10-4D0E-B306-206D-7D4486218A02}"/>
                    </a:ext>
                  </a:extLst>
                </p:cNvPr>
                <p:cNvGrpSpPr/>
                <p:nvPr/>
              </p:nvGrpSpPr>
              <p:grpSpPr>
                <a:xfrm>
                  <a:off x="3586216" y="3007829"/>
                  <a:ext cx="58178" cy="57136"/>
                  <a:chOff x="3586216" y="3007829"/>
                  <a:chExt cx="58178" cy="57136"/>
                </a:xfrm>
              </p:grpSpPr>
              <p:sp>
                <p:nvSpPr>
                  <p:cNvPr id="188" name="Freeform 187">
                    <a:extLst>
                      <a:ext uri="{FF2B5EF4-FFF2-40B4-BE49-F238E27FC236}">
                        <a16:creationId xmlns:a16="http://schemas.microsoft.com/office/drawing/2014/main" id="{D214987D-6640-40B1-A0C6-8EAFA74B2808}"/>
                      </a:ext>
                    </a:extLst>
                  </p:cNvPr>
                  <p:cNvSpPr/>
                  <p:nvPr/>
                </p:nvSpPr>
                <p:spPr>
                  <a:xfrm>
                    <a:off x="3586216" y="3036397"/>
                    <a:ext cx="58178" cy="10202"/>
                  </a:xfrm>
                  <a:custGeom>
                    <a:avLst/>
                    <a:gdLst>
                      <a:gd name="connsiteX0" fmla="*/ 0 w 58178"/>
                      <a:gd name="connsiteY0" fmla="*/ 0 h 10202"/>
                      <a:gd name="connsiteX1" fmla="*/ 58178 w 58178"/>
                      <a:gd name="connsiteY1" fmla="*/ 0 h 102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78" h="10202">
                        <a:moveTo>
                          <a:pt x="0" y="0"/>
                        </a:moveTo>
                        <a:lnTo>
                          <a:pt x="58178" y="0"/>
                        </a:lnTo>
                      </a:path>
                    </a:pathLst>
                  </a:custGeom>
                  <a:ln w="17145" cap="rnd">
                    <a:solidFill>
                      <a:srgbClr val="4A72B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89" name="Freeform 188">
                    <a:extLst>
                      <a:ext uri="{FF2B5EF4-FFF2-40B4-BE49-F238E27FC236}">
                        <a16:creationId xmlns:a16="http://schemas.microsoft.com/office/drawing/2014/main" id="{FEE2BAC1-EA59-06D6-592E-FD7695A564E2}"/>
                      </a:ext>
                    </a:extLst>
                  </p:cNvPr>
                  <p:cNvSpPr/>
                  <p:nvPr/>
                </p:nvSpPr>
                <p:spPr>
                  <a:xfrm>
                    <a:off x="3615815" y="3007829"/>
                    <a:ext cx="10206" cy="57136"/>
                  </a:xfrm>
                  <a:custGeom>
                    <a:avLst/>
                    <a:gdLst>
                      <a:gd name="connsiteX0" fmla="*/ 0 w 10206"/>
                      <a:gd name="connsiteY0" fmla="*/ 57136 h 57136"/>
                      <a:gd name="connsiteX1" fmla="*/ 0 w 10206"/>
                      <a:gd name="connsiteY1" fmla="*/ 0 h 57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206" h="57136">
                        <a:moveTo>
                          <a:pt x="0" y="57136"/>
                        </a:moveTo>
                        <a:lnTo>
                          <a:pt x="0" y="0"/>
                        </a:lnTo>
                      </a:path>
                    </a:pathLst>
                  </a:custGeom>
                  <a:ln w="17145" cap="rnd">
                    <a:solidFill>
                      <a:srgbClr val="4A72B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90" name="Graphic 65">
                  <a:extLst>
                    <a:ext uri="{FF2B5EF4-FFF2-40B4-BE49-F238E27FC236}">
                      <a16:creationId xmlns:a16="http://schemas.microsoft.com/office/drawing/2014/main" id="{03E84595-82A2-9D21-8E90-36923317BA6F}"/>
                    </a:ext>
                  </a:extLst>
                </p:cNvPr>
                <p:cNvGrpSpPr/>
                <p:nvPr/>
              </p:nvGrpSpPr>
              <p:grpSpPr>
                <a:xfrm>
                  <a:off x="4439499" y="2904780"/>
                  <a:ext cx="58178" cy="57136"/>
                  <a:chOff x="4439499" y="2904780"/>
                  <a:chExt cx="58178" cy="57136"/>
                </a:xfrm>
              </p:grpSpPr>
              <p:sp>
                <p:nvSpPr>
                  <p:cNvPr id="191" name="Freeform 190">
                    <a:extLst>
                      <a:ext uri="{FF2B5EF4-FFF2-40B4-BE49-F238E27FC236}">
                        <a16:creationId xmlns:a16="http://schemas.microsoft.com/office/drawing/2014/main" id="{E7F7D34B-8D72-6665-FCAE-4F01383813CB}"/>
                      </a:ext>
                    </a:extLst>
                  </p:cNvPr>
                  <p:cNvSpPr/>
                  <p:nvPr/>
                </p:nvSpPr>
                <p:spPr>
                  <a:xfrm>
                    <a:off x="4439499" y="2933348"/>
                    <a:ext cx="58178" cy="10202"/>
                  </a:xfrm>
                  <a:custGeom>
                    <a:avLst/>
                    <a:gdLst>
                      <a:gd name="connsiteX0" fmla="*/ 0 w 58178"/>
                      <a:gd name="connsiteY0" fmla="*/ 0 h 10202"/>
                      <a:gd name="connsiteX1" fmla="*/ 58178 w 58178"/>
                      <a:gd name="connsiteY1" fmla="*/ 0 h 102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78" h="10202">
                        <a:moveTo>
                          <a:pt x="0" y="0"/>
                        </a:moveTo>
                        <a:lnTo>
                          <a:pt x="58178" y="0"/>
                        </a:lnTo>
                      </a:path>
                    </a:pathLst>
                  </a:custGeom>
                  <a:ln w="17145" cap="rnd">
                    <a:solidFill>
                      <a:srgbClr val="4A72B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92" name="Freeform 191">
                    <a:extLst>
                      <a:ext uri="{FF2B5EF4-FFF2-40B4-BE49-F238E27FC236}">
                        <a16:creationId xmlns:a16="http://schemas.microsoft.com/office/drawing/2014/main" id="{03979A81-7BEF-F432-EEE3-58CC1BDACC5C}"/>
                      </a:ext>
                    </a:extLst>
                  </p:cNvPr>
                  <p:cNvSpPr/>
                  <p:nvPr/>
                </p:nvSpPr>
                <p:spPr>
                  <a:xfrm>
                    <a:off x="4469098" y="2904780"/>
                    <a:ext cx="10206" cy="57136"/>
                  </a:xfrm>
                  <a:custGeom>
                    <a:avLst/>
                    <a:gdLst>
                      <a:gd name="connsiteX0" fmla="*/ 0 w 10206"/>
                      <a:gd name="connsiteY0" fmla="*/ 57136 h 57136"/>
                      <a:gd name="connsiteX1" fmla="*/ 0 w 10206"/>
                      <a:gd name="connsiteY1" fmla="*/ 0 h 57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206" h="57136">
                        <a:moveTo>
                          <a:pt x="0" y="57136"/>
                        </a:moveTo>
                        <a:lnTo>
                          <a:pt x="0" y="0"/>
                        </a:lnTo>
                      </a:path>
                    </a:pathLst>
                  </a:custGeom>
                  <a:ln w="17145" cap="rnd">
                    <a:solidFill>
                      <a:srgbClr val="4A72B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93" name="Graphic 65">
                  <a:extLst>
                    <a:ext uri="{FF2B5EF4-FFF2-40B4-BE49-F238E27FC236}">
                      <a16:creationId xmlns:a16="http://schemas.microsoft.com/office/drawing/2014/main" id="{B0393ED1-A957-7865-1003-258CA97D0559}"/>
                    </a:ext>
                  </a:extLst>
                </p:cNvPr>
                <p:cNvGrpSpPr/>
                <p:nvPr/>
              </p:nvGrpSpPr>
              <p:grpSpPr>
                <a:xfrm>
                  <a:off x="5730650" y="2667053"/>
                  <a:ext cx="58178" cy="58156"/>
                  <a:chOff x="5730650" y="2667053"/>
                  <a:chExt cx="58178" cy="58156"/>
                </a:xfrm>
              </p:grpSpPr>
              <p:sp>
                <p:nvSpPr>
                  <p:cNvPr id="194" name="Freeform 193">
                    <a:extLst>
                      <a:ext uri="{FF2B5EF4-FFF2-40B4-BE49-F238E27FC236}">
                        <a16:creationId xmlns:a16="http://schemas.microsoft.com/office/drawing/2014/main" id="{D803E6D5-719E-F210-A8C9-31320C36A624}"/>
                      </a:ext>
                    </a:extLst>
                  </p:cNvPr>
                  <p:cNvSpPr/>
                  <p:nvPr/>
                </p:nvSpPr>
                <p:spPr>
                  <a:xfrm>
                    <a:off x="5730650" y="2696641"/>
                    <a:ext cx="58178" cy="10202"/>
                  </a:xfrm>
                  <a:custGeom>
                    <a:avLst/>
                    <a:gdLst>
                      <a:gd name="connsiteX0" fmla="*/ 0 w 58178"/>
                      <a:gd name="connsiteY0" fmla="*/ 0 h 10202"/>
                      <a:gd name="connsiteX1" fmla="*/ 58178 w 58178"/>
                      <a:gd name="connsiteY1" fmla="*/ 0 h 102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78" h="10202">
                        <a:moveTo>
                          <a:pt x="0" y="0"/>
                        </a:moveTo>
                        <a:lnTo>
                          <a:pt x="58178" y="0"/>
                        </a:lnTo>
                      </a:path>
                    </a:pathLst>
                  </a:custGeom>
                  <a:ln w="17145" cap="rnd">
                    <a:solidFill>
                      <a:srgbClr val="4A72B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95" name="Freeform 194">
                    <a:extLst>
                      <a:ext uri="{FF2B5EF4-FFF2-40B4-BE49-F238E27FC236}">
                        <a16:creationId xmlns:a16="http://schemas.microsoft.com/office/drawing/2014/main" id="{83A53D1B-E6F0-DFF3-0CFF-075C9A726EB2}"/>
                      </a:ext>
                    </a:extLst>
                  </p:cNvPr>
                  <p:cNvSpPr/>
                  <p:nvPr/>
                </p:nvSpPr>
                <p:spPr>
                  <a:xfrm>
                    <a:off x="5759229" y="2667053"/>
                    <a:ext cx="10206" cy="58156"/>
                  </a:xfrm>
                  <a:custGeom>
                    <a:avLst/>
                    <a:gdLst>
                      <a:gd name="connsiteX0" fmla="*/ 0 w 10206"/>
                      <a:gd name="connsiteY0" fmla="*/ 58156 h 58156"/>
                      <a:gd name="connsiteX1" fmla="*/ 0 w 10206"/>
                      <a:gd name="connsiteY1" fmla="*/ 0 h 581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206" h="58156">
                        <a:moveTo>
                          <a:pt x="0" y="58156"/>
                        </a:moveTo>
                        <a:lnTo>
                          <a:pt x="0" y="0"/>
                        </a:lnTo>
                      </a:path>
                    </a:pathLst>
                  </a:custGeom>
                  <a:ln w="17145" cap="rnd">
                    <a:solidFill>
                      <a:srgbClr val="4A72B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96" name="Graphic 65">
                  <a:extLst>
                    <a:ext uri="{FF2B5EF4-FFF2-40B4-BE49-F238E27FC236}">
                      <a16:creationId xmlns:a16="http://schemas.microsoft.com/office/drawing/2014/main" id="{8AF286A4-C119-2655-C07E-AC4829B1CD25}"/>
                    </a:ext>
                  </a:extLst>
                </p:cNvPr>
                <p:cNvGrpSpPr/>
                <p:nvPr/>
              </p:nvGrpSpPr>
              <p:grpSpPr>
                <a:xfrm>
                  <a:off x="5276451" y="2705824"/>
                  <a:ext cx="57157" cy="57136"/>
                  <a:chOff x="5276451" y="2705824"/>
                  <a:chExt cx="57157" cy="57136"/>
                </a:xfrm>
              </p:grpSpPr>
              <p:sp>
                <p:nvSpPr>
                  <p:cNvPr id="197" name="Freeform 196">
                    <a:extLst>
                      <a:ext uri="{FF2B5EF4-FFF2-40B4-BE49-F238E27FC236}">
                        <a16:creationId xmlns:a16="http://schemas.microsoft.com/office/drawing/2014/main" id="{DC287C03-C7FC-D0A1-CEA4-98E3CEC3FE69}"/>
                      </a:ext>
                    </a:extLst>
                  </p:cNvPr>
                  <p:cNvSpPr/>
                  <p:nvPr/>
                </p:nvSpPr>
                <p:spPr>
                  <a:xfrm>
                    <a:off x="5276451" y="2734392"/>
                    <a:ext cx="57157" cy="10202"/>
                  </a:xfrm>
                  <a:custGeom>
                    <a:avLst/>
                    <a:gdLst>
                      <a:gd name="connsiteX0" fmla="*/ 0 w 57157"/>
                      <a:gd name="connsiteY0" fmla="*/ 0 h 10202"/>
                      <a:gd name="connsiteX1" fmla="*/ 57158 w 57157"/>
                      <a:gd name="connsiteY1" fmla="*/ 0 h 102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7157" h="10202">
                        <a:moveTo>
                          <a:pt x="0" y="0"/>
                        </a:moveTo>
                        <a:lnTo>
                          <a:pt x="57158" y="0"/>
                        </a:lnTo>
                      </a:path>
                    </a:pathLst>
                  </a:custGeom>
                  <a:ln w="17145" cap="rnd">
                    <a:solidFill>
                      <a:srgbClr val="4A72B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98" name="Freeform 197">
                    <a:extLst>
                      <a:ext uri="{FF2B5EF4-FFF2-40B4-BE49-F238E27FC236}">
                        <a16:creationId xmlns:a16="http://schemas.microsoft.com/office/drawing/2014/main" id="{E7D1C245-BF95-8A24-910D-96EF9FC4858F}"/>
                      </a:ext>
                    </a:extLst>
                  </p:cNvPr>
                  <p:cNvSpPr/>
                  <p:nvPr/>
                </p:nvSpPr>
                <p:spPr>
                  <a:xfrm>
                    <a:off x="5305029" y="2705824"/>
                    <a:ext cx="10206" cy="57136"/>
                  </a:xfrm>
                  <a:custGeom>
                    <a:avLst/>
                    <a:gdLst>
                      <a:gd name="connsiteX0" fmla="*/ 0 w 10206"/>
                      <a:gd name="connsiteY0" fmla="*/ 57136 h 57136"/>
                      <a:gd name="connsiteX1" fmla="*/ 0 w 10206"/>
                      <a:gd name="connsiteY1" fmla="*/ 0 h 57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206" h="57136">
                        <a:moveTo>
                          <a:pt x="0" y="57136"/>
                        </a:moveTo>
                        <a:lnTo>
                          <a:pt x="0" y="0"/>
                        </a:lnTo>
                      </a:path>
                    </a:pathLst>
                  </a:custGeom>
                  <a:ln w="17145" cap="rnd">
                    <a:solidFill>
                      <a:srgbClr val="4A72B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99" name="Graphic 65">
                  <a:extLst>
                    <a:ext uri="{FF2B5EF4-FFF2-40B4-BE49-F238E27FC236}">
                      <a16:creationId xmlns:a16="http://schemas.microsoft.com/office/drawing/2014/main" id="{BBBD5DE8-C46A-882A-64B8-3C4778C202F4}"/>
                    </a:ext>
                  </a:extLst>
                </p:cNvPr>
                <p:cNvGrpSpPr/>
                <p:nvPr/>
              </p:nvGrpSpPr>
              <p:grpSpPr>
                <a:xfrm>
                  <a:off x="5144784" y="2752757"/>
                  <a:ext cx="58178" cy="58156"/>
                  <a:chOff x="5144784" y="2752757"/>
                  <a:chExt cx="58178" cy="58156"/>
                </a:xfrm>
              </p:grpSpPr>
              <p:sp>
                <p:nvSpPr>
                  <p:cNvPr id="200" name="Freeform 199">
                    <a:extLst>
                      <a:ext uri="{FF2B5EF4-FFF2-40B4-BE49-F238E27FC236}">
                        <a16:creationId xmlns:a16="http://schemas.microsoft.com/office/drawing/2014/main" id="{7BBC2790-90ED-2844-0016-E218DB79801C}"/>
                      </a:ext>
                    </a:extLst>
                  </p:cNvPr>
                  <p:cNvSpPr/>
                  <p:nvPr/>
                </p:nvSpPr>
                <p:spPr>
                  <a:xfrm>
                    <a:off x="5144784" y="2782345"/>
                    <a:ext cx="58178" cy="10202"/>
                  </a:xfrm>
                  <a:custGeom>
                    <a:avLst/>
                    <a:gdLst>
                      <a:gd name="connsiteX0" fmla="*/ 0 w 58178"/>
                      <a:gd name="connsiteY0" fmla="*/ 0 h 10202"/>
                      <a:gd name="connsiteX1" fmla="*/ 58178 w 58178"/>
                      <a:gd name="connsiteY1" fmla="*/ 0 h 102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78" h="10202">
                        <a:moveTo>
                          <a:pt x="0" y="0"/>
                        </a:moveTo>
                        <a:lnTo>
                          <a:pt x="58178" y="0"/>
                        </a:lnTo>
                      </a:path>
                    </a:pathLst>
                  </a:custGeom>
                  <a:ln w="17145" cap="rnd">
                    <a:solidFill>
                      <a:srgbClr val="4A72B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01" name="Freeform 200">
                    <a:extLst>
                      <a:ext uri="{FF2B5EF4-FFF2-40B4-BE49-F238E27FC236}">
                        <a16:creationId xmlns:a16="http://schemas.microsoft.com/office/drawing/2014/main" id="{36128C80-7010-3817-628F-15064DD16121}"/>
                      </a:ext>
                    </a:extLst>
                  </p:cNvPr>
                  <p:cNvSpPr/>
                  <p:nvPr/>
                </p:nvSpPr>
                <p:spPr>
                  <a:xfrm>
                    <a:off x="5174383" y="2752757"/>
                    <a:ext cx="10206" cy="58156"/>
                  </a:xfrm>
                  <a:custGeom>
                    <a:avLst/>
                    <a:gdLst>
                      <a:gd name="connsiteX0" fmla="*/ 0 w 10206"/>
                      <a:gd name="connsiteY0" fmla="*/ 58156 h 58156"/>
                      <a:gd name="connsiteX1" fmla="*/ 0 w 10206"/>
                      <a:gd name="connsiteY1" fmla="*/ 0 h 581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206" h="58156">
                        <a:moveTo>
                          <a:pt x="0" y="58156"/>
                        </a:moveTo>
                        <a:lnTo>
                          <a:pt x="0" y="0"/>
                        </a:lnTo>
                      </a:path>
                    </a:pathLst>
                  </a:custGeom>
                  <a:ln w="17145" cap="rnd">
                    <a:solidFill>
                      <a:srgbClr val="4A72B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202" name="Freeform 201">
                  <a:extLst>
                    <a:ext uri="{FF2B5EF4-FFF2-40B4-BE49-F238E27FC236}">
                      <a16:creationId xmlns:a16="http://schemas.microsoft.com/office/drawing/2014/main" id="{2BE8E3FD-827B-18A2-ECB7-9F622B8E7B1E}"/>
                    </a:ext>
                  </a:extLst>
                </p:cNvPr>
                <p:cNvSpPr/>
                <p:nvPr/>
              </p:nvSpPr>
              <p:spPr>
                <a:xfrm>
                  <a:off x="905928" y="2696641"/>
                  <a:ext cx="4853300" cy="963150"/>
                </a:xfrm>
                <a:custGeom>
                  <a:avLst/>
                  <a:gdLst>
                    <a:gd name="connsiteX0" fmla="*/ 0 w 4853300"/>
                    <a:gd name="connsiteY0" fmla="*/ 963151 h 963150"/>
                    <a:gd name="connsiteX1" fmla="*/ 0 w 4853300"/>
                    <a:gd name="connsiteY1" fmla="*/ 938664 h 963150"/>
                    <a:gd name="connsiteX2" fmla="*/ 209238 w 4853300"/>
                    <a:gd name="connsiteY2" fmla="*/ 938664 h 963150"/>
                    <a:gd name="connsiteX3" fmla="*/ 209238 w 4853300"/>
                    <a:gd name="connsiteY3" fmla="*/ 901934 h 963150"/>
                    <a:gd name="connsiteX4" fmla="*/ 253127 w 4853300"/>
                    <a:gd name="connsiteY4" fmla="*/ 901934 h 963150"/>
                    <a:gd name="connsiteX5" fmla="*/ 253127 w 4853300"/>
                    <a:gd name="connsiteY5" fmla="*/ 864183 h 963150"/>
                    <a:gd name="connsiteX6" fmla="*/ 405207 w 4853300"/>
                    <a:gd name="connsiteY6" fmla="*/ 864183 h 963150"/>
                    <a:gd name="connsiteX7" fmla="*/ 405207 w 4853300"/>
                    <a:gd name="connsiteY7" fmla="*/ 833574 h 963150"/>
                    <a:gd name="connsiteX8" fmla="*/ 539936 w 4853300"/>
                    <a:gd name="connsiteY8" fmla="*/ 833574 h 963150"/>
                    <a:gd name="connsiteX9" fmla="*/ 539936 w 4853300"/>
                    <a:gd name="connsiteY9" fmla="*/ 794803 h 963150"/>
                    <a:gd name="connsiteX10" fmla="*/ 591990 w 4853300"/>
                    <a:gd name="connsiteY10" fmla="*/ 794803 h 963150"/>
                    <a:gd name="connsiteX11" fmla="*/ 591990 w 4853300"/>
                    <a:gd name="connsiteY11" fmla="*/ 763175 h 963150"/>
                    <a:gd name="connsiteX12" fmla="*/ 743050 w 4853300"/>
                    <a:gd name="connsiteY12" fmla="*/ 763175 h 963150"/>
                    <a:gd name="connsiteX13" fmla="*/ 743050 w 4853300"/>
                    <a:gd name="connsiteY13" fmla="*/ 727465 h 963150"/>
                    <a:gd name="connsiteX14" fmla="*/ 903296 w 4853300"/>
                    <a:gd name="connsiteY14" fmla="*/ 727465 h 963150"/>
                    <a:gd name="connsiteX15" fmla="*/ 903296 w 4853300"/>
                    <a:gd name="connsiteY15" fmla="*/ 692775 h 963150"/>
                    <a:gd name="connsiteX16" fmla="*/ 1066604 w 4853300"/>
                    <a:gd name="connsiteY16" fmla="*/ 692775 h 963150"/>
                    <a:gd name="connsiteX17" fmla="*/ 1066604 w 4853300"/>
                    <a:gd name="connsiteY17" fmla="*/ 655024 h 963150"/>
                    <a:gd name="connsiteX18" fmla="*/ 1125803 w 4853300"/>
                    <a:gd name="connsiteY18" fmla="*/ 655024 h 963150"/>
                    <a:gd name="connsiteX19" fmla="*/ 1125803 w 4853300"/>
                    <a:gd name="connsiteY19" fmla="*/ 616253 h 963150"/>
                    <a:gd name="connsiteX20" fmla="*/ 1148257 w 4853300"/>
                    <a:gd name="connsiteY20" fmla="*/ 616253 h 963150"/>
                    <a:gd name="connsiteX21" fmla="*/ 1148257 w 4853300"/>
                    <a:gd name="connsiteY21" fmla="*/ 588706 h 963150"/>
                    <a:gd name="connsiteX22" fmla="*/ 1547341 w 4853300"/>
                    <a:gd name="connsiteY22" fmla="*/ 588706 h 963150"/>
                    <a:gd name="connsiteX23" fmla="*/ 1547341 w 4853300"/>
                    <a:gd name="connsiteY23" fmla="*/ 549935 h 963150"/>
                    <a:gd name="connsiteX24" fmla="*/ 1659615 w 4853300"/>
                    <a:gd name="connsiteY24" fmla="*/ 549935 h 963150"/>
                    <a:gd name="connsiteX25" fmla="*/ 1659615 w 4853300"/>
                    <a:gd name="connsiteY25" fmla="*/ 518306 h 963150"/>
                    <a:gd name="connsiteX26" fmla="*/ 1679007 w 4853300"/>
                    <a:gd name="connsiteY26" fmla="*/ 518306 h 963150"/>
                    <a:gd name="connsiteX27" fmla="*/ 1679007 w 4853300"/>
                    <a:gd name="connsiteY27" fmla="*/ 477494 h 963150"/>
                    <a:gd name="connsiteX28" fmla="*/ 1775971 w 4853300"/>
                    <a:gd name="connsiteY28" fmla="*/ 477494 h 963150"/>
                    <a:gd name="connsiteX29" fmla="*/ 1775971 w 4853300"/>
                    <a:gd name="connsiteY29" fmla="*/ 445865 h 963150"/>
                    <a:gd name="connsiteX30" fmla="*/ 1935196 w 4853300"/>
                    <a:gd name="connsiteY30" fmla="*/ 445865 h 963150"/>
                    <a:gd name="connsiteX31" fmla="*/ 1935196 w 4853300"/>
                    <a:gd name="connsiteY31" fmla="*/ 410155 h 963150"/>
                    <a:gd name="connsiteX32" fmla="*/ 2285287 w 4853300"/>
                    <a:gd name="connsiteY32" fmla="*/ 410155 h 963150"/>
                    <a:gd name="connsiteX33" fmla="*/ 2285287 w 4853300"/>
                    <a:gd name="connsiteY33" fmla="*/ 372405 h 963150"/>
                    <a:gd name="connsiteX34" fmla="*/ 2492484 w 4853300"/>
                    <a:gd name="connsiteY34" fmla="*/ 372405 h 963150"/>
                    <a:gd name="connsiteX35" fmla="*/ 2492484 w 4853300"/>
                    <a:gd name="connsiteY35" fmla="*/ 339756 h 963150"/>
                    <a:gd name="connsiteX36" fmla="*/ 3082433 w 4853300"/>
                    <a:gd name="connsiteY36" fmla="*/ 339756 h 963150"/>
                    <a:gd name="connsiteX37" fmla="*/ 3082433 w 4853300"/>
                    <a:gd name="connsiteY37" fmla="*/ 305066 h 963150"/>
                    <a:gd name="connsiteX38" fmla="*/ 3489682 w 4853300"/>
                    <a:gd name="connsiteY38" fmla="*/ 305066 h 963150"/>
                    <a:gd name="connsiteX39" fmla="*/ 3489682 w 4853300"/>
                    <a:gd name="connsiteY39" fmla="*/ 265275 h 963150"/>
                    <a:gd name="connsiteX40" fmla="*/ 3563170 w 4853300"/>
                    <a:gd name="connsiteY40" fmla="*/ 265275 h 963150"/>
                    <a:gd name="connsiteX41" fmla="*/ 3563170 w 4853300"/>
                    <a:gd name="connsiteY41" fmla="*/ 232625 h 963150"/>
                    <a:gd name="connsiteX42" fmla="*/ 3613183 w 4853300"/>
                    <a:gd name="connsiteY42" fmla="*/ 232625 h 963150"/>
                    <a:gd name="connsiteX43" fmla="*/ 3613183 w 4853300"/>
                    <a:gd name="connsiteY43" fmla="*/ 192834 h 963150"/>
                    <a:gd name="connsiteX44" fmla="*/ 3724436 w 4853300"/>
                    <a:gd name="connsiteY44" fmla="*/ 192834 h 963150"/>
                    <a:gd name="connsiteX45" fmla="*/ 3724436 w 4853300"/>
                    <a:gd name="connsiteY45" fmla="*/ 157124 h 963150"/>
                    <a:gd name="connsiteX46" fmla="*/ 3992874 w 4853300"/>
                    <a:gd name="connsiteY46" fmla="*/ 157124 h 963150"/>
                    <a:gd name="connsiteX47" fmla="*/ 3992874 w 4853300"/>
                    <a:gd name="connsiteY47" fmla="*/ 118353 h 963150"/>
                    <a:gd name="connsiteX48" fmla="*/ 4033701 w 4853300"/>
                    <a:gd name="connsiteY48" fmla="*/ 118353 h 963150"/>
                    <a:gd name="connsiteX49" fmla="*/ 4033701 w 4853300"/>
                    <a:gd name="connsiteY49" fmla="*/ 84684 h 963150"/>
                    <a:gd name="connsiteX50" fmla="*/ 4355213 w 4853300"/>
                    <a:gd name="connsiteY50" fmla="*/ 84684 h 963150"/>
                    <a:gd name="connsiteX51" fmla="*/ 4355213 w 4853300"/>
                    <a:gd name="connsiteY51" fmla="*/ 38771 h 963150"/>
                    <a:gd name="connsiteX52" fmla="*/ 4466466 w 4853300"/>
                    <a:gd name="connsiteY52" fmla="*/ 38771 h 963150"/>
                    <a:gd name="connsiteX53" fmla="*/ 4466466 w 4853300"/>
                    <a:gd name="connsiteY53" fmla="*/ 0 h 963150"/>
                    <a:gd name="connsiteX54" fmla="*/ 4853301 w 4853300"/>
                    <a:gd name="connsiteY54" fmla="*/ 0 h 963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4853300" h="963150">
                      <a:moveTo>
                        <a:pt x="0" y="963151"/>
                      </a:moveTo>
                      <a:lnTo>
                        <a:pt x="0" y="938664"/>
                      </a:lnTo>
                      <a:lnTo>
                        <a:pt x="209238" y="938664"/>
                      </a:lnTo>
                      <a:lnTo>
                        <a:pt x="209238" y="901934"/>
                      </a:lnTo>
                      <a:lnTo>
                        <a:pt x="253127" y="901934"/>
                      </a:lnTo>
                      <a:lnTo>
                        <a:pt x="253127" y="864183"/>
                      </a:lnTo>
                      <a:lnTo>
                        <a:pt x="405207" y="864183"/>
                      </a:lnTo>
                      <a:lnTo>
                        <a:pt x="405207" y="833574"/>
                      </a:lnTo>
                      <a:lnTo>
                        <a:pt x="539936" y="833574"/>
                      </a:lnTo>
                      <a:lnTo>
                        <a:pt x="539936" y="794803"/>
                      </a:lnTo>
                      <a:lnTo>
                        <a:pt x="591990" y="794803"/>
                      </a:lnTo>
                      <a:lnTo>
                        <a:pt x="591990" y="763175"/>
                      </a:lnTo>
                      <a:lnTo>
                        <a:pt x="743050" y="763175"/>
                      </a:lnTo>
                      <a:lnTo>
                        <a:pt x="743050" y="727465"/>
                      </a:lnTo>
                      <a:lnTo>
                        <a:pt x="903296" y="727465"/>
                      </a:lnTo>
                      <a:lnTo>
                        <a:pt x="903296" y="692775"/>
                      </a:lnTo>
                      <a:lnTo>
                        <a:pt x="1066604" y="692775"/>
                      </a:lnTo>
                      <a:lnTo>
                        <a:pt x="1066604" y="655024"/>
                      </a:lnTo>
                      <a:lnTo>
                        <a:pt x="1125803" y="655024"/>
                      </a:lnTo>
                      <a:lnTo>
                        <a:pt x="1125803" y="616253"/>
                      </a:lnTo>
                      <a:lnTo>
                        <a:pt x="1148257" y="616253"/>
                      </a:lnTo>
                      <a:lnTo>
                        <a:pt x="1148257" y="588706"/>
                      </a:lnTo>
                      <a:lnTo>
                        <a:pt x="1547341" y="588706"/>
                      </a:lnTo>
                      <a:lnTo>
                        <a:pt x="1547341" y="549935"/>
                      </a:lnTo>
                      <a:lnTo>
                        <a:pt x="1659615" y="549935"/>
                      </a:lnTo>
                      <a:lnTo>
                        <a:pt x="1659615" y="518306"/>
                      </a:lnTo>
                      <a:lnTo>
                        <a:pt x="1679007" y="518306"/>
                      </a:lnTo>
                      <a:lnTo>
                        <a:pt x="1679007" y="477494"/>
                      </a:lnTo>
                      <a:lnTo>
                        <a:pt x="1775971" y="477494"/>
                      </a:lnTo>
                      <a:lnTo>
                        <a:pt x="1775971" y="445865"/>
                      </a:lnTo>
                      <a:lnTo>
                        <a:pt x="1935196" y="445865"/>
                      </a:lnTo>
                      <a:lnTo>
                        <a:pt x="1935196" y="410155"/>
                      </a:lnTo>
                      <a:lnTo>
                        <a:pt x="2285287" y="410155"/>
                      </a:lnTo>
                      <a:lnTo>
                        <a:pt x="2285287" y="372405"/>
                      </a:lnTo>
                      <a:lnTo>
                        <a:pt x="2492484" y="372405"/>
                      </a:lnTo>
                      <a:lnTo>
                        <a:pt x="2492484" y="339756"/>
                      </a:lnTo>
                      <a:lnTo>
                        <a:pt x="3082433" y="339756"/>
                      </a:lnTo>
                      <a:lnTo>
                        <a:pt x="3082433" y="305066"/>
                      </a:lnTo>
                      <a:lnTo>
                        <a:pt x="3489682" y="305066"/>
                      </a:lnTo>
                      <a:lnTo>
                        <a:pt x="3489682" y="265275"/>
                      </a:lnTo>
                      <a:lnTo>
                        <a:pt x="3563170" y="265275"/>
                      </a:lnTo>
                      <a:lnTo>
                        <a:pt x="3563170" y="232625"/>
                      </a:lnTo>
                      <a:lnTo>
                        <a:pt x="3613183" y="232625"/>
                      </a:lnTo>
                      <a:lnTo>
                        <a:pt x="3613183" y="192834"/>
                      </a:lnTo>
                      <a:lnTo>
                        <a:pt x="3724436" y="192834"/>
                      </a:lnTo>
                      <a:lnTo>
                        <a:pt x="3724436" y="157124"/>
                      </a:lnTo>
                      <a:lnTo>
                        <a:pt x="3992874" y="157124"/>
                      </a:lnTo>
                      <a:lnTo>
                        <a:pt x="3992874" y="118353"/>
                      </a:lnTo>
                      <a:lnTo>
                        <a:pt x="4033701" y="118353"/>
                      </a:lnTo>
                      <a:lnTo>
                        <a:pt x="4033701" y="84684"/>
                      </a:lnTo>
                      <a:lnTo>
                        <a:pt x="4355213" y="84684"/>
                      </a:lnTo>
                      <a:lnTo>
                        <a:pt x="4355213" y="38771"/>
                      </a:lnTo>
                      <a:lnTo>
                        <a:pt x="4466466" y="38771"/>
                      </a:lnTo>
                      <a:lnTo>
                        <a:pt x="4466466" y="0"/>
                      </a:lnTo>
                      <a:lnTo>
                        <a:pt x="4853301" y="0"/>
                      </a:lnTo>
                    </a:path>
                  </a:pathLst>
                </a:custGeom>
                <a:noFill/>
                <a:ln w="17145" cap="rnd">
                  <a:solidFill>
                    <a:srgbClr val="4A72B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03" name="Graphic 65">
                <a:extLst>
                  <a:ext uri="{FF2B5EF4-FFF2-40B4-BE49-F238E27FC236}">
                    <a16:creationId xmlns:a16="http://schemas.microsoft.com/office/drawing/2014/main" id="{09DCBCF7-08D2-2E59-C2E3-56A15AAF4E91}"/>
                  </a:ext>
                </a:extLst>
              </p:cNvPr>
              <p:cNvGrpSpPr/>
              <p:nvPr/>
            </p:nvGrpSpPr>
            <p:grpSpPr>
              <a:xfrm>
                <a:off x="881432" y="2533395"/>
                <a:ext cx="4907396" cy="1153944"/>
                <a:chOff x="881432" y="2533395"/>
                <a:chExt cx="4907396" cy="1153944"/>
              </a:xfrm>
              <a:noFill/>
            </p:grpSpPr>
            <p:sp>
              <p:nvSpPr>
                <p:cNvPr id="204" name="Freeform 203">
                  <a:extLst>
                    <a:ext uri="{FF2B5EF4-FFF2-40B4-BE49-F238E27FC236}">
                      <a16:creationId xmlns:a16="http://schemas.microsoft.com/office/drawing/2014/main" id="{4856FA6F-0001-1F82-650A-E47D4167481C}"/>
                    </a:ext>
                  </a:extLst>
                </p:cNvPr>
                <p:cNvSpPr/>
                <p:nvPr/>
              </p:nvSpPr>
              <p:spPr>
                <a:xfrm>
                  <a:off x="911032" y="2562984"/>
                  <a:ext cx="4849218" cy="1089666"/>
                </a:xfrm>
                <a:custGeom>
                  <a:avLst/>
                  <a:gdLst>
                    <a:gd name="connsiteX0" fmla="*/ 0 w 4849218"/>
                    <a:gd name="connsiteY0" fmla="*/ 1089666 h 1089666"/>
                    <a:gd name="connsiteX1" fmla="*/ 0 w 4849218"/>
                    <a:gd name="connsiteY1" fmla="*/ 1068241 h 1089666"/>
                    <a:gd name="connsiteX2" fmla="*/ 73488 w 4849218"/>
                    <a:gd name="connsiteY2" fmla="*/ 1068241 h 1089666"/>
                    <a:gd name="connsiteX3" fmla="*/ 73488 w 4849218"/>
                    <a:gd name="connsiteY3" fmla="*/ 1048855 h 1089666"/>
                    <a:gd name="connsiteX4" fmla="*/ 81654 w 4849218"/>
                    <a:gd name="connsiteY4" fmla="*/ 1048855 h 1089666"/>
                    <a:gd name="connsiteX5" fmla="*/ 81654 w 4849218"/>
                    <a:gd name="connsiteY5" fmla="*/ 1034571 h 1089666"/>
                    <a:gd name="connsiteX6" fmla="*/ 90840 w 4849218"/>
                    <a:gd name="connsiteY6" fmla="*/ 1034571 h 1089666"/>
                    <a:gd name="connsiteX7" fmla="*/ 90840 w 4849218"/>
                    <a:gd name="connsiteY7" fmla="*/ 1018246 h 1089666"/>
                    <a:gd name="connsiteX8" fmla="*/ 109212 w 4849218"/>
                    <a:gd name="connsiteY8" fmla="*/ 1018246 h 1089666"/>
                    <a:gd name="connsiteX9" fmla="*/ 109212 w 4849218"/>
                    <a:gd name="connsiteY9" fmla="*/ 1003962 h 1089666"/>
                    <a:gd name="connsiteX10" fmla="*/ 124522 w 4849218"/>
                    <a:gd name="connsiteY10" fmla="*/ 1003962 h 1089666"/>
                    <a:gd name="connsiteX11" fmla="*/ 124522 w 4849218"/>
                    <a:gd name="connsiteY11" fmla="*/ 967232 h 1089666"/>
                    <a:gd name="connsiteX12" fmla="*/ 139832 w 4849218"/>
                    <a:gd name="connsiteY12" fmla="*/ 967232 h 1089666"/>
                    <a:gd name="connsiteX13" fmla="*/ 139832 w 4849218"/>
                    <a:gd name="connsiteY13" fmla="*/ 953968 h 1089666"/>
                    <a:gd name="connsiteX14" fmla="*/ 150039 w 4849218"/>
                    <a:gd name="connsiteY14" fmla="*/ 953968 h 1089666"/>
                    <a:gd name="connsiteX15" fmla="*/ 150039 w 4849218"/>
                    <a:gd name="connsiteY15" fmla="*/ 932542 h 1089666"/>
                    <a:gd name="connsiteX16" fmla="*/ 158204 w 4849218"/>
                    <a:gd name="connsiteY16" fmla="*/ 932542 h 1089666"/>
                    <a:gd name="connsiteX17" fmla="*/ 158204 w 4849218"/>
                    <a:gd name="connsiteY17" fmla="*/ 903974 h 1089666"/>
                    <a:gd name="connsiteX18" fmla="*/ 181680 w 4849218"/>
                    <a:gd name="connsiteY18" fmla="*/ 903974 h 1089666"/>
                    <a:gd name="connsiteX19" fmla="*/ 181680 w 4849218"/>
                    <a:gd name="connsiteY19" fmla="*/ 885609 h 1089666"/>
                    <a:gd name="connsiteX20" fmla="*/ 193928 w 4849218"/>
                    <a:gd name="connsiteY20" fmla="*/ 885609 h 1089666"/>
                    <a:gd name="connsiteX21" fmla="*/ 193928 w 4849218"/>
                    <a:gd name="connsiteY21" fmla="*/ 852960 h 1089666"/>
                    <a:gd name="connsiteX22" fmla="*/ 207197 w 4849218"/>
                    <a:gd name="connsiteY22" fmla="*/ 852960 h 1089666"/>
                    <a:gd name="connsiteX23" fmla="*/ 207197 w 4849218"/>
                    <a:gd name="connsiteY23" fmla="*/ 843777 h 1089666"/>
                    <a:gd name="connsiteX24" fmla="*/ 258230 w 4849218"/>
                    <a:gd name="connsiteY24" fmla="*/ 843777 h 1089666"/>
                    <a:gd name="connsiteX25" fmla="*/ 258230 w 4849218"/>
                    <a:gd name="connsiteY25" fmla="*/ 826432 h 1089666"/>
                    <a:gd name="connsiteX26" fmla="*/ 297016 w 4849218"/>
                    <a:gd name="connsiteY26" fmla="*/ 826432 h 1089666"/>
                    <a:gd name="connsiteX27" fmla="*/ 297016 w 4849218"/>
                    <a:gd name="connsiteY27" fmla="*/ 790722 h 1089666"/>
                    <a:gd name="connsiteX28" fmla="*/ 326615 w 4849218"/>
                    <a:gd name="connsiteY28" fmla="*/ 790722 h 1089666"/>
                    <a:gd name="connsiteX29" fmla="*/ 326615 w 4849218"/>
                    <a:gd name="connsiteY29" fmla="*/ 757053 h 1089666"/>
                    <a:gd name="connsiteX30" fmla="*/ 367442 w 4849218"/>
                    <a:gd name="connsiteY30" fmla="*/ 757053 h 1089666"/>
                    <a:gd name="connsiteX31" fmla="*/ 367442 w 4849218"/>
                    <a:gd name="connsiteY31" fmla="*/ 718282 h 1089666"/>
                    <a:gd name="connsiteX32" fmla="*/ 415414 w 4849218"/>
                    <a:gd name="connsiteY32" fmla="*/ 718282 h 1089666"/>
                    <a:gd name="connsiteX33" fmla="*/ 415414 w 4849218"/>
                    <a:gd name="connsiteY33" fmla="*/ 706039 h 1089666"/>
                    <a:gd name="connsiteX34" fmla="*/ 455220 w 4849218"/>
                    <a:gd name="connsiteY34" fmla="*/ 706039 h 1089666"/>
                    <a:gd name="connsiteX35" fmla="*/ 455220 w 4849218"/>
                    <a:gd name="connsiteY35" fmla="*/ 691755 h 1089666"/>
                    <a:gd name="connsiteX36" fmla="*/ 518502 w 4849218"/>
                    <a:gd name="connsiteY36" fmla="*/ 691755 h 1089666"/>
                    <a:gd name="connsiteX37" fmla="*/ 518502 w 4849218"/>
                    <a:gd name="connsiteY37" fmla="*/ 677471 h 1089666"/>
                    <a:gd name="connsiteX38" fmla="*/ 532791 w 4849218"/>
                    <a:gd name="connsiteY38" fmla="*/ 677471 h 1089666"/>
                    <a:gd name="connsiteX39" fmla="*/ 532791 w 4849218"/>
                    <a:gd name="connsiteY39" fmla="*/ 654004 h 1089666"/>
                    <a:gd name="connsiteX40" fmla="*/ 557288 w 4849218"/>
                    <a:gd name="connsiteY40" fmla="*/ 654004 h 1089666"/>
                    <a:gd name="connsiteX41" fmla="*/ 557288 w 4849218"/>
                    <a:gd name="connsiteY41" fmla="*/ 627476 h 1089666"/>
                    <a:gd name="connsiteX42" fmla="*/ 634859 w 4849218"/>
                    <a:gd name="connsiteY42" fmla="*/ 627476 h 1089666"/>
                    <a:gd name="connsiteX43" fmla="*/ 634859 w 4849218"/>
                    <a:gd name="connsiteY43" fmla="*/ 607071 h 1089666"/>
                    <a:gd name="connsiteX44" fmla="*/ 659355 w 4849218"/>
                    <a:gd name="connsiteY44" fmla="*/ 607071 h 1089666"/>
                    <a:gd name="connsiteX45" fmla="*/ 659355 w 4849218"/>
                    <a:gd name="connsiteY45" fmla="*/ 576462 h 1089666"/>
                    <a:gd name="connsiteX46" fmla="*/ 703244 w 4849218"/>
                    <a:gd name="connsiteY46" fmla="*/ 576462 h 1089666"/>
                    <a:gd name="connsiteX47" fmla="*/ 703244 w 4849218"/>
                    <a:gd name="connsiteY47" fmla="*/ 557077 h 1089666"/>
                    <a:gd name="connsiteX48" fmla="*/ 726719 w 4849218"/>
                    <a:gd name="connsiteY48" fmla="*/ 557077 h 1089666"/>
                    <a:gd name="connsiteX49" fmla="*/ 726719 w 4849218"/>
                    <a:gd name="connsiteY49" fmla="*/ 541772 h 1089666"/>
                    <a:gd name="connsiteX50" fmla="*/ 825725 w 4849218"/>
                    <a:gd name="connsiteY50" fmla="*/ 541772 h 1089666"/>
                    <a:gd name="connsiteX51" fmla="*/ 825725 w 4849218"/>
                    <a:gd name="connsiteY51" fmla="*/ 524428 h 1089666"/>
                    <a:gd name="connsiteX52" fmla="*/ 917585 w 4849218"/>
                    <a:gd name="connsiteY52" fmla="*/ 524428 h 1089666"/>
                    <a:gd name="connsiteX53" fmla="*/ 917585 w 4849218"/>
                    <a:gd name="connsiteY53" fmla="*/ 493819 h 1089666"/>
                    <a:gd name="connsiteX54" fmla="*/ 1064562 w 4849218"/>
                    <a:gd name="connsiteY54" fmla="*/ 493819 h 1089666"/>
                    <a:gd name="connsiteX55" fmla="*/ 1064562 w 4849218"/>
                    <a:gd name="connsiteY55" fmla="*/ 463210 h 1089666"/>
                    <a:gd name="connsiteX56" fmla="*/ 1199291 w 4849218"/>
                    <a:gd name="connsiteY56" fmla="*/ 463210 h 1089666"/>
                    <a:gd name="connsiteX57" fmla="*/ 1199291 w 4849218"/>
                    <a:gd name="connsiteY57" fmla="*/ 439744 h 1089666"/>
                    <a:gd name="connsiteX58" fmla="*/ 1252366 w 4849218"/>
                    <a:gd name="connsiteY58" fmla="*/ 439744 h 1089666"/>
                    <a:gd name="connsiteX59" fmla="*/ 1252366 w 4849218"/>
                    <a:gd name="connsiteY59" fmla="*/ 423419 h 1089666"/>
                    <a:gd name="connsiteX60" fmla="*/ 1301358 w 4849218"/>
                    <a:gd name="connsiteY60" fmla="*/ 423419 h 1089666"/>
                    <a:gd name="connsiteX61" fmla="*/ 1301358 w 4849218"/>
                    <a:gd name="connsiteY61" fmla="*/ 412196 h 1089666"/>
                    <a:gd name="connsiteX62" fmla="*/ 1410570 w 4849218"/>
                    <a:gd name="connsiteY62" fmla="*/ 412196 h 1089666"/>
                    <a:gd name="connsiteX63" fmla="*/ 1410570 w 4849218"/>
                    <a:gd name="connsiteY63" fmla="*/ 393831 h 1089666"/>
                    <a:gd name="connsiteX64" fmla="*/ 1486100 w 4849218"/>
                    <a:gd name="connsiteY64" fmla="*/ 393831 h 1089666"/>
                    <a:gd name="connsiteX65" fmla="*/ 1486100 w 4849218"/>
                    <a:gd name="connsiteY65" fmla="*/ 380567 h 1089666"/>
                    <a:gd name="connsiteX66" fmla="*/ 1508555 w 4849218"/>
                    <a:gd name="connsiteY66" fmla="*/ 380567 h 1089666"/>
                    <a:gd name="connsiteX67" fmla="*/ 1508555 w 4849218"/>
                    <a:gd name="connsiteY67" fmla="*/ 362202 h 1089666"/>
                    <a:gd name="connsiteX68" fmla="*/ 1711669 w 4849218"/>
                    <a:gd name="connsiteY68" fmla="*/ 362202 h 1089666"/>
                    <a:gd name="connsiteX69" fmla="*/ 1711669 w 4849218"/>
                    <a:gd name="connsiteY69" fmla="*/ 342816 h 1089666"/>
                    <a:gd name="connsiteX70" fmla="*/ 1805571 w 4849218"/>
                    <a:gd name="connsiteY70" fmla="*/ 342816 h 1089666"/>
                    <a:gd name="connsiteX71" fmla="*/ 1805571 w 4849218"/>
                    <a:gd name="connsiteY71" fmla="*/ 331593 h 1089666"/>
                    <a:gd name="connsiteX72" fmla="*/ 1817819 w 4849218"/>
                    <a:gd name="connsiteY72" fmla="*/ 331593 h 1089666"/>
                    <a:gd name="connsiteX73" fmla="*/ 1817819 w 4849218"/>
                    <a:gd name="connsiteY73" fmla="*/ 312208 h 1089666"/>
                    <a:gd name="connsiteX74" fmla="*/ 1912741 w 4849218"/>
                    <a:gd name="connsiteY74" fmla="*/ 312208 h 1089666"/>
                    <a:gd name="connsiteX75" fmla="*/ 1912741 w 4849218"/>
                    <a:gd name="connsiteY75" fmla="*/ 294863 h 1089666"/>
                    <a:gd name="connsiteX76" fmla="*/ 1973982 w 4849218"/>
                    <a:gd name="connsiteY76" fmla="*/ 294863 h 1089666"/>
                    <a:gd name="connsiteX77" fmla="*/ 1973982 w 4849218"/>
                    <a:gd name="connsiteY77" fmla="*/ 259153 h 1089666"/>
                    <a:gd name="connsiteX78" fmla="*/ 1995416 w 4849218"/>
                    <a:gd name="connsiteY78" fmla="*/ 259153 h 1089666"/>
                    <a:gd name="connsiteX79" fmla="*/ 1995416 w 4849218"/>
                    <a:gd name="connsiteY79" fmla="*/ 239767 h 1089666"/>
                    <a:gd name="connsiteX80" fmla="*/ 2008685 w 4849218"/>
                    <a:gd name="connsiteY80" fmla="*/ 239767 h 1089666"/>
                    <a:gd name="connsiteX81" fmla="*/ 2008685 w 4849218"/>
                    <a:gd name="connsiteY81" fmla="*/ 224463 h 1089666"/>
                    <a:gd name="connsiteX82" fmla="*/ 2038284 w 4849218"/>
                    <a:gd name="connsiteY82" fmla="*/ 224463 h 1089666"/>
                    <a:gd name="connsiteX83" fmla="*/ 2038284 w 4849218"/>
                    <a:gd name="connsiteY83" fmla="*/ 206098 h 1089666"/>
                    <a:gd name="connsiteX84" fmla="*/ 2103608 w 4849218"/>
                    <a:gd name="connsiteY84" fmla="*/ 206098 h 1089666"/>
                    <a:gd name="connsiteX85" fmla="*/ 2103608 w 4849218"/>
                    <a:gd name="connsiteY85" fmla="*/ 191814 h 1089666"/>
                    <a:gd name="connsiteX86" fmla="*/ 2183220 w 4849218"/>
                    <a:gd name="connsiteY86" fmla="*/ 191814 h 1089666"/>
                    <a:gd name="connsiteX87" fmla="*/ 2183220 w 4849218"/>
                    <a:gd name="connsiteY87" fmla="*/ 170388 h 1089666"/>
                    <a:gd name="connsiteX88" fmla="*/ 2423078 w 4849218"/>
                    <a:gd name="connsiteY88" fmla="*/ 170388 h 1089666"/>
                    <a:gd name="connsiteX89" fmla="*/ 2423078 w 4849218"/>
                    <a:gd name="connsiteY89" fmla="*/ 139779 h 1089666"/>
                    <a:gd name="connsiteX90" fmla="*/ 2692536 w 4849218"/>
                    <a:gd name="connsiteY90" fmla="*/ 139779 h 1089666"/>
                    <a:gd name="connsiteX91" fmla="*/ 2692536 w 4849218"/>
                    <a:gd name="connsiteY91" fmla="*/ 122434 h 1089666"/>
                    <a:gd name="connsiteX92" fmla="*/ 3213079 w 4849218"/>
                    <a:gd name="connsiteY92" fmla="*/ 122434 h 1089666"/>
                    <a:gd name="connsiteX93" fmla="*/ 3213079 w 4849218"/>
                    <a:gd name="connsiteY93" fmla="*/ 107130 h 1089666"/>
                    <a:gd name="connsiteX94" fmla="*/ 3419255 w 4849218"/>
                    <a:gd name="connsiteY94" fmla="*/ 107130 h 1089666"/>
                    <a:gd name="connsiteX95" fmla="*/ 3419255 w 4849218"/>
                    <a:gd name="connsiteY95" fmla="*/ 87745 h 1089666"/>
                    <a:gd name="connsiteX96" fmla="*/ 3503971 w 4849218"/>
                    <a:gd name="connsiteY96" fmla="*/ 87745 h 1089666"/>
                    <a:gd name="connsiteX97" fmla="*/ 3503971 w 4849218"/>
                    <a:gd name="connsiteY97" fmla="*/ 69379 h 1089666"/>
                    <a:gd name="connsiteX98" fmla="*/ 3524384 w 4849218"/>
                    <a:gd name="connsiteY98" fmla="*/ 69379 h 1089666"/>
                    <a:gd name="connsiteX99" fmla="*/ 3524384 w 4849218"/>
                    <a:gd name="connsiteY99" fmla="*/ 56116 h 1089666"/>
                    <a:gd name="connsiteX100" fmla="*/ 3658093 w 4849218"/>
                    <a:gd name="connsiteY100" fmla="*/ 56116 h 1089666"/>
                    <a:gd name="connsiteX101" fmla="*/ 3658093 w 4849218"/>
                    <a:gd name="connsiteY101" fmla="*/ 41832 h 1089666"/>
                    <a:gd name="connsiteX102" fmla="*/ 3706064 w 4849218"/>
                    <a:gd name="connsiteY102" fmla="*/ 41832 h 1089666"/>
                    <a:gd name="connsiteX103" fmla="*/ 3706064 w 4849218"/>
                    <a:gd name="connsiteY103" fmla="*/ 19385 h 1089666"/>
                    <a:gd name="connsiteX104" fmla="*/ 4085755 w 4849218"/>
                    <a:gd name="connsiteY104" fmla="*/ 19385 h 1089666"/>
                    <a:gd name="connsiteX105" fmla="*/ 4085755 w 4849218"/>
                    <a:gd name="connsiteY105" fmla="*/ 0 h 1089666"/>
                    <a:gd name="connsiteX106" fmla="*/ 4849218 w 4849218"/>
                    <a:gd name="connsiteY106" fmla="*/ 0 h 1089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</a:cxnLst>
                  <a:rect l="l" t="t" r="r" b="b"/>
                  <a:pathLst>
                    <a:path w="4849218" h="1089666">
                      <a:moveTo>
                        <a:pt x="0" y="1089666"/>
                      </a:moveTo>
                      <a:lnTo>
                        <a:pt x="0" y="1068241"/>
                      </a:lnTo>
                      <a:lnTo>
                        <a:pt x="73488" y="1068241"/>
                      </a:lnTo>
                      <a:lnTo>
                        <a:pt x="73488" y="1048855"/>
                      </a:lnTo>
                      <a:lnTo>
                        <a:pt x="81654" y="1048855"/>
                      </a:lnTo>
                      <a:lnTo>
                        <a:pt x="81654" y="1034571"/>
                      </a:lnTo>
                      <a:lnTo>
                        <a:pt x="90840" y="1034571"/>
                      </a:lnTo>
                      <a:lnTo>
                        <a:pt x="90840" y="1018246"/>
                      </a:lnTo>
                      <a:lnTo>
                        <a:pt x="109212" y="1018246"/>
                      </a:lnTo>
                      <a:lnTo>
                        <a:pt x="109212" y="1003962"/>
                      </a:lnTo>
                      <a:lnTo>
                        <a:pt x="124522" y="1003962"/>
                      </a:lnTo>
                      <a:lnTo>
                        <a:pt x="124522" y="967232"/>
                      </a:lnTo>
                      <a:lnTo>
                        <a:pt x="139832" y="967232"/>
                      </a:lnTo>
                      <a:lnTo>
                        <a:pt x="139832" y="953968"/>
                      </a:lnTo>
                      <a:lnTo>
                        <a:pt x="150039" y="953968"/>
                      </a:lnTo>
                      <a:lnTo>
                        <a:pt x="150039" y="932542"/>
                      </a:lnTo>
                      <a:lnTo>
                        <a:pt x="158204" y="932542"/>
                      </a:lnTo>
                      <a:lnTo>
                        <a:pt x="158204" y="903974"/>
                      </a:lnTo>
                      <a:lnTo>
                        <a:pt x="181680" y="903974"/>
                      </a:lnTo>
                      <a:lnTo>
                        <a:pt x="181680" y="885609"/>
                      </a:lnTo>
                      <a:lnTo>
                        <a:pt x="193928" y="885609"/>
                      </a:lnTo>
                      <a:lnTo>
                        <a:pt x="193928" y="852960"/>
                      </a:lnTo>
                      <a:lnTo>
                        <a:pt x="207197" y="852960"/>
                      </a:lnTo>
                      <a:lnTo>
                        <a:pt x="207197" y="843777"/>
                      </a:lnTo>
                      <a:lnTo>
                        <a:pt x="258230" y="843777"/>
                      </a:lnTo>
                      <a:lnTo>
                        <a:pt x="258230" y="826432"/>
                      </a:lnTo>
                      <a:lnTo>
                        <a:pt x="297016" y="826432"/>
                      </a:lnTo>
                      <a:lnTo>
                        <a:pt x="297016" y="790722"/>
                      </a:lnTo>
                      <a:lnTo>
                        <a:pt x="326615" y="790722"/>
                      </a:lnTo>
                      <a:lnTo>
                        <a:pt x="326615" y="757053"/>
                      </a:lnTo>
                      <a:lnTo>
                        <a:pt x="367442" y="757053"/>
                      </a:lnTo>
                      <a:lnTo>
                        <a:pt x="367442" y="718282"/>
                      </a:lnTo>
                      <a:lnTo>
                        <a:pt x="415414" y="718282"/>
                      </a:lnTo>
                      <a:lnTo>
                        <a:pt x="415414" y="706039"/>
                      </a:lnTo>
                      <a:lnTo>
                        <a:pt x="455220" y="706039"/>
                      </a:lnTo>
                      <a:lnTo>
                        <a:pt x="455220" y="691755"/>
                      </a:lnTo>
                      <a:lnTo>
                        <a:pt x="518502" y="691755"/>
                      </a:lnTo>
                      <a:lnTo>
                        <a:pt x="518502" y="677471"/>
                      </a:lnTo>
                      <a:lnTo>
                        <a:pt x="532791" y="677471"/>
                      </a:lnTo>
                      <a:lnTo>
                        <a:pt x="532791" y="654004"/>
                      </a:lnTo>
                      <a:lnTo>
                        <a:pt x="557288" y="654004"/>
                      </a:lnTo>
                      <a:lnTo>
                        <a:pt x="557288" y="627476"/>
                      </a:lnTo>
                      <a:lnTo>
                        <a:pt x="634859" y="627476"/>
                      </a:lnTo>
                      <a:lnTo>
                        <a:pt x="634859" y="607071"/>
                      </a:lnTo>
                      <a:lnTo>
                        <a:pt x="659355" y="607071"/>
                      </a:lnTo>
                      <a:lnTo>
                        <a:pt x="659355" y="576462"/>
                      </a:lnTo>
                      <a:lnTo>
                        <a:pt x="703244" y="576462"/>
                      </a:lnTo>
                      <a:lnTo>
                        <a:pt x="703244" y="557077"/>
                      </a:lnTo>
                      <a:lnTo>
                        <a:pt x="726719" y="557077"/>
                      </a:lnTo>
                      <a:lnTo>
                        <a:pt x="726719" y="541772"/>
                      </a:lnTo>
                      <a:lnTo>
                        <a:pt x="825725" y="541772"/>
                      </a:lnTo>
                      <a:lnTo>
                        <a:pt x="825725" y="524428"/>
                      </a:lnTo>
                      <a:lnTo>
                        <a:pt x="917585" y="524428"/>
                      </a:lnTo>
                      <a:lnTo>
                        <a:pt x="917585" y="493819"/>
                      </a:lnTo>
                      <a:lnTo>
                        <a:pt x="1064562" y="493819"/>
                      </a:lnTo>
                      <a:lnTo>
                        <a:pt x="1064562" y="463210"/>
                      </a:lnTo>
                      <a:lnTo>
                        <a:pt x="1199291" y="463210"/>
                      </a:lnTo>
                      <a:lnTo>
                        <a:pt x="1199291" y="439744"/>
                      </a:lnTo>
                      <a:lnTo>
                        <a:pt x="1252366" y="439744"/>
                      </a:lnTo>
                      <a:lnTo>
                        <a:pt x="1252366" y="423419"/>
                      </a:lnTo>
                      <a:lnTo>
                        <a:pt x="1301358" y="423419"/>
                      </a:lnTo>
                      <a:lnTo>
                        <a:pt x="1301358" y="412196"/>
                      </a:lnTo>
                      <a:lnTo>
                        <a:pt x="1410570" y="412196"/>
                      </a:lnTo>
                      <a:lnTo>
                        <a:pt x="1410570" y="393831"/>
                      </a:lnTo>
                      <a:lnTo>
                        <a:pt x="1486100" y="393831"/>
                      </a:lnTo>
                      <a:lnTo>
                        <a:pt x="1486100" y="380567"/>
                      </a:lnTo>
                      <a:lnTo>
                        <a:pt x="1508555" y="380567"/>
                      </a:lnTo>
                      <a:lnTo>
                        <a:pt x="1508555" y="362202"/>
                      </a:lnTo>
                      <a:lnTo>
                        <a:pt x="1711669" y="362202"/>
                      </a:lnTo>
                      <a:lnTo>
                        <a:pt x="1711669" y="342816"/>
                      </a:lnTo>
                      <a:lnTo>
                        <a:pt x="1805571" y="342816"/>
                      </a:lnTo>
                      <a:lnTo>
                        <a:pt x="1805571" y="331593"/>
                      </a:lnTo>
                      <a:lnTo>
                        <a:pt x="1817819" y="331593"/>
                      </a:lnTo>
                      <a:lnTo>
                        <a:pt x="1817819" y="312208"/>
                      </a:lnTo>
                      <a:lnTo>
                        <a:pt x="1912741" y="312208"/>
                      </a:lnTo>
                      <a:lnTo>
                        <a:pt x="1912741" y="294863"/>
                      </a:lnTo>
                      <a:lnTo>
                        <a:pt x="1973982" y="294863"/>
                      </a:lnTo>
                      <a:lnTo>
                        <a:pt x="1973982" y="259153"/>
                      </a:lnTo>
                      <a:lnTo>
                        <a:pt x="1995416" y="259153"/>
                      </a:lnTo>
                      <a:lnTo>
                        <a:pt x="1995416" y="239767"/>
                      </a:lnTo>
                      <a:lnTo>
                        <a:pt x="2008685" y="239767"/>
                      </a:lnTo>
                      <a:lnTo>
                        <a:pt x="2008685" y="224463"/>
                      </a:lnTo>
                      <a:lnTo>
                        <a:pt x="2038284" y="224463"/>
                      </a:lnTo>
                      <a:lnTo>
                        <a:pt x="2038284" y="206098"/>
                      </a:lnTo>
                      <a:lnTo>
                        <a:pt x="2103608" y="206098"/>
                      </a:lnTo>
                      <a:lnTo>
                        <a:pt x="2103608" y="191814"/>
                      </a:lnTo>
                      <a:lnTo>
                        <a:pt x="2183220" y="191814"/>
                      </a:lnTo>
                      <a:lnTo>
                        <a:pt x="2183220" y="170388"/>
                      </a:lnTo>
                      <a:lnTo>
                        <a:pt x="2423078" y="170388"/>
                      </a:lnTo>
                      <a:lnTo>
                        <a:pt x="2423078" y="139779"/>
                      </a:lnTo>
                      <a:lnTo>
                        <a:pt x="2692536" y="139779"/>
                      </a:lnTo>
                      <a:lnTo>
                        <a:pt x="2692536" y="122434"/>
                      </a:lnTo>
                      <a:lnTo>
                        <a:pt x="3213079" y="122434"/>
                      </a:lnTo>
                      <a:lnTo>
                        <a:pt x="3213079" y="107130"/>
                      </a:lnTo>
                      <a:lnTo>
                        <a:pt x="3419255" y="107130"/>
                      </a:lnTo>
                      <a:lnTo>
                        <a:pt x="3419255" y="87745"/>
                      </a:lnTo>
                      <a:lnTo>
                        <a:pt x="3503971" y="87745"/>
                      </a:lnTo>
                      <a:lnTo>
                        <a:pt x="3503971" y="69379"/>
                      </a:lnTo>
                      <a:lnTo>
                        <a:pt x="3524384" y="69379"/>
                      </a:lnTo>
                      <a:lnTo>
                        <a:pt x="3524384" y="56116"/>
                      </a:lnTo>
                      <a:lnTo>
                        <a:pt x="3658093" y="56116"/>
                      </a:lnTo>
                      <a:lnTo>
                        <a:pt x="3658093" y="41832"/>
                      </a:lnTo>
                      <a:lnTo>
                        <a:pt x="3706064" y="41832"/>
                      </a:lnTo>
                      <a:lnTo>
                        <a:pt x="3706064" y="19385"/>
                      </a:lnTo>
                      <a:lnTo>
                        <a:pt x="4085755" y="19385"/>
                      </a:lnTo>
                      <a:lnTo>
                        <a:pt x="4085755" y="0"/>
                      </a:lnTo>
                      <a:lnTo>
                        <a:pt x="4849218" y="0"/>
                      </a:lnTo>
                    </a:path>
                  </a:pathLst>
                </a:custGeom>
                <a:noFill/>
                <a:ln w="17145" cap="rnd">
                  <a:solidFill>
                    <a:srgbClr val="55833B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205" name="Graphic 65">
                  <a:extLst>
                    <a:ext uri="{FF2B5EF4-FFF2-40B4-BE49-F238E27FC236}">
                      <a16:creationId xmlns:a16="http://schemas.microsoft.com/office/drawing/2014/main" id="{C1E10C2A-CE0A-DA8C-01C3-03162ED05747}"/>
                    </a:ext>
                  </a:extLst>
                </p:cNvPr>
                <p:cNvGrpSpPr/>
                <p:nvPr/>
              </p:nvGrpSpPr>
              <p:grpSpPr>
                <a:xfrm>
                  <a:off x="881432" y="3630204"/>
                  <a:ext cx="57157" cy="57136"/>
                  <a:chOff x="881432" y="3630204"/>
                  <a:chExt cx="57157" cy="57136"/>
                </a:xfrm>
              </p:grpSpPr>
              <p:sp>
                <p:nvSpPr>
                  <p:cNvPr id="206" name="Freeform 205">
                    <a:extLst>
                      <a:ext uri="{FF2B5EF4-FFF2-40B4-BE49-F238E27FC236}">
                        <a16:creationId xmlns:a16="http://schemas.microsoft.com/office/drawing/2014/main" id="{C6EECAB2-E213-9B9B-33D3-D6DC61EF1F03}"/>
                      </a:ext>
                    </a:extLst>
                  </p:cNvPr>
                  <p:cNvSpPr/>
                  <p:nvPr/>
                </p:nvSpPr>
                <p:spPr>
                  <a:xfrm>
                    <a:off x="881432" y="3658772"/>
                    <a:ext cx="57157" cy="10202"/>
                  </a:xfrm>
                  <a:custGeom>
                    <a:avLst/>
                    <a:gdLst>
                      <a:gd name="connsiteX0" fmla="*/ 0 w 57157"/>
                      <a:gd name="connsiteY0" fmla="*/ 0 h 10202"/>
                      <a:gd name="connsiteX1" fmla="*/ 57158 w 57157"/>
                      <a:gd name="connsiteY1" fmla="*/ 0 h 102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7157" h="10202">
                        <a:moveTo>
                          <a:pt x="0" y="0"/>
                        </a:moveTo>
                        <a:lnTo>
                          <a:pt x="57158" y="0"/>
                        </a:lnTo>
                      </a:path>
                    </a:pathLst>
                  </a:custGeom>
                  <a:ln w="17145" cap="rnd">
                    <a:solidFill>
                      <a:srgbClr val="55833B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07" name="Freeform 206">
                    <a:extLst>
                      <a:ext uri="{FF2B5EF4-FFF2-40B4-BE49-F238E27FC236}">
                        <a16:creationId xmlns:a16="http://schemas.microsoft.com/office/drawing/2014/main" id="{4EAA1F44-5BBC-F996-B505-AA8DFFF1DB62}"/>
                      </a:ext>
                    </a:extLst>
                  </p:cNvPr>
                  <p:cNvSpPr/>
                  <p:nvPr/>
                </p:nvSpPr>
                <p:spPr>
                  <a:xfrm>
                    <a:off x="910011" y="3630204"/>
                    <a:ext cx="10206" cy="57136"/>
                  </a:xfrm>
                  <a:custGeom>
                    <a:avLst/>
                    <a:gdLst>
                      <a:gd name="connsiteX0" fmla="*/ 0 w 10206"/>
                      <a:gd name="connsiteY0" fmla="*/ 57136 h 57136"/>
                      <a:gd name="connsiteX1" fmla="*/ 0 w 10206"/>
                      <a:gd name="connsiteY1" fmla="*/ 0 h 57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206" h="57136">
                        <a:moveTo>
                          <a:pt x="0" y="57136"/>
                        </a:moveTo>
                        <a:lnTo>
                          <a:pt x="0" y="0"/>
                        </a:lnTo>
                      </a:path>
                    </a:pathLst>
                  </a:custGeom>
                  <a:ln w="17145" cap="rnd">
                    <a:solidFill>
                      <a:srgbClr val="55833B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08" name="Graphic 65">
                  <a:extLst>
                    <a:ext uri="{FF2B5EF4-FFF2-40B4-BE49-F238E27FC236}">
                      <a16:creationId xmlns:a16="http://schemas.microsoft.com/office/drawing/2014/main" id="{05D217C3-6CAA-887B-7777-396945D3C011}"/>
                    </a:ext>
                  </a:extLst>
                </p:cNvPr>
                <p:cNvGrpSpPr/>
                <p:nvPr/>
              </p:nvGrpSpPr>
              <p:grpSpPr>
                <a:xfrm>
                  <a:off x="945734" y="3602656"/>
                  <a:ext cx="58178" cy="57136"/>
                  <a:chOff x="945734" y="3602656"/>
                  <a:chExt cx="58178" cy="57136"/>
                </a:xfrm>
              </p:grpSpPr>
              <p:sp>
                <p:nvSpPr>
                  <p:cNvPr id="209" name="Freeform 208">
                    <a:extLst>
                      <a:ext uri="{FF2B5EF4-FFF2-40B4-BE49-F238E27FC236}">
                        <a16:creationId xmlns:a16="http://schemas.microsoft.com/office/drawing/2014/main" id="{4FC51A4D-14D8-F3C0-2629-A981FE8599A8}"/>
                      </a:ext>
                    </a:extLst>
                  </p:cNvPr>
                  <p:cNvSpPr/>
                  <p:nvPr/>
                </p:nvSpPr>
                <p:spPr>
                  <a:xfrm>
                    <a:off x="945734" y="3631224"/>
                    <a:ext cx="58178" cy="10202"/>
                  </a:xfrm>
                  <a:custGeom>
                    <a:avLst/>
                    <a:gdLst>
                      <a:gd name="connsiteX0" fmla="*/ 0 w 58178"/>
                      <a:gd name="connsiteY0" fmla="*/ 0 h 10202"/>
                      <a:gd name="connsiteX1" fmla="*/ 58178 w 58178"/>
                      <a:gd name="connsiteY1" fmla="*/ 0 h 102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78" h="10202">
                        <a:moveTo>
                          <a:pt x="0" y="0"/>
                        </a:moveTo>
                        <a:lnTo>
                          <a:pt x="58178" y="0"/>
                        </a:lnTo>
                      </a:path>
                    </a:pathLst>
                  </a:custGeom>
                  <a:ln w="17145" cap="rnd">
                    <a:solidFill>
                      <a:srgbClr val="55833B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10" name="Freeform 209">
                    <a:extLst>
                      <a:ext uri="{FF2B5EF4-FFF2-40B4-BE49-F238E27FC236}">
                        <a16:creationId xmlns:a16="http://schemas.microsoft.com/office/drawing/2014/main" id="{DFFCAF4D-CEE3-05CE-C7A8-3EA1690BAAC4}"/>
                      </a:ext>
                    </a:extLst>
                  </p:cNvPr>
                  <p:cNvSpPr/>
                  <p:nvPr/>
                </p:nvSpPr>
                <p:spPr>
                  <a:xfrm>
                    <a:off x="974313" y="3602656"/>
                    <a:ext cx="10206" cy="57136"/>
                  </a:xfrm>
                  <a:custGeom>
                    <a:avLst/>
                    <a:gdLst>
                      <a:gd name="connsiteX0" fmla="*/ 0 w 10206"/>
                      <a:gd name="connsiteY0" fmla="*/ 57136 h 57136"/>
                      <a:gd name="connsiteX1" fmla="*/ 0 w 10206"/>
                      <a:gd name="connsiteY1" fmla="*/ 0 h 57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206" h="57136">
                        <a:moveTo>
                          <a:pt x="0" y="57136"/>
                        </a:moveTo>
                        <a:lnTo>
                          <a:pt x="0" y="0"/>
                        </a:lnTo>
                      </a:path>
                    </a:pathLst>
                  </a:custGeom>
                  <a:ln w="17145" cap="rnd">
                    <a:solidFill>
                      <a:srgbClr val="55833B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11" name="Graphic 65">
                  <a:extLst>
                    <a:ext uri="{FF2B5EF4-FFF2-40B4-BE49-F238E27FC236}">
                      <a16:creationId xmlns:a16="http://schemas.microsoft.com/office/drawing/2014/main" id="{52F70725-D48A-C2CE-9E8B-FCF82284F8ED}"/>
                    </a:ext>
                  </a:extLst>
                </p:cNvPr>
                <p:cNvGrpSpPr/>
                <p:nvPr/>
              </p:nvGrpSpPr>
              <p:grpSpPr>
                <a:xfrm>
                  <a:off x="1982738" y="2997626"/>
                  <a:ext cx="58178" cy="57136"/>
                  <a:chOff x="1982738" y="2997626"/>
                  <a:chExt cx="58178" cy="57136"/>
                </a:xfrm>
              </p:grpSpPr>
              <p:sp>
                <p:nvSpPr>
                  <p:cNvPr id="212" name="Freeform 211">
                    <a:extLst>
                      <a:ext uri="{FF2B5EF4-FFF2-40B4-BE49-F238E27FC236}">
                        <a16:creationId xmlns:a16="http://schemas.microsoft.com/office/drawing/2014/main" id="{55D5A65A-BBDD-0805-DD5E-E92F22DC98D1}"/>
                      </a:ext>
                    </a:extLst>
                  </p:cNvPr>
                  <p:cNvSpPr/>
                  <p:nvPr/>
                </p:nvSpPr>
                <p:spPr>
                  <a:xfrm>
                    <a:off x="1982738" y="3026194"/>
                    <a:ext cx="58178" cy="10202"/>
                  </a:xfrm>
                  <a:custGeom>
                    <a:avLst/>
                    <a:gdLst>
                      <a:gd name="connsiteX0" fmla="*/ 0 w 58178"/>
                      <a:gd name="connsiteY0" fmla="*/ 0 h 10202"/>
                      <a:gd name="connsiteX1" fmla="*/ 58178 w 58178"/>
                      <a:gd name="connsiteY1" fmla="*/ 0 h 102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78" h="10202">
                        <a:moveTo>
                          <a:pt x="0" y="0"/>
                        </a:moveTo>
                        <a:lnTo>
                          <a:pt x="58178" y="0"/>
                        </a:lnTo>
                      </a:path>
                    </a:pathLst>
                  </a:custGeom>
                  <a:ln w="17145" cap="rnd">
                    <a:solidFill>
                      <a:srgbClr val="55833B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13" name="Freeform 212">
                    <a:extLst>
                      <a:ext uri="{FF2B5EF4-FFF2-40B4-BE49-F238E27FC236}">
                        <a16:creationId xmlns:a16="http://schemas.microsoft.com/office/drawing/2014/main" id="{B9BCF291-C8A4-EA28-AEDA-9D6F2C5C0A5C}"/>
                      </a:ext>
                    </a:extLst>
                  </p:cNvPr>
                  <p:cNvSpPr/>
                  <p:nvPr/>
                </p:nvSpPr>
                <p:spPr>
                  <a:xfrm>
                    <a:off x="2011317" y="2997626"/>
                    <a:ext cx="10206" cy="57136"/>
                  </a:xfrm>
                  <a:custGeom>
                    <a:avLst/>
                    <a:gdLst>
                      <a:gd name="connsiteX0" fmla="*/ 0 w 10206"/>
                      <a:gd name="connsiteY0" fmla="*/ 57136 h 57136"/>
                      <a:gd name="connsiteX1" fmla="*/ 0 w 10206"/>
                      <a:gd name="connsiteY1" fmla="*/ 0 h 57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206" h="57136">
                        <a:moveTo>
                          <a:pt x="0" y="57136"/>
                        </a:moveTo>
                        <a:lnTo>
                          <a:pt x="0" y="0"/>
                        </a:lnTo>
                      </a:path>
                    </a:pathLst>
                  </a:custGeom>
                  <a:ln w="17145" cap="rnd">
                    <a:solidFill>
                      <a:srgbClr val="55833B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14" name="Graphic 65">
                  <a:extLst>
                    <a:ext uri="{FF2B5EF4-FFF2-40B4-BE49-F238E27FC236}">
                      <a16:creationId xmlns:a16="http://schemas.microsoft.com/office/drawing/2014/main" id="{4F4F2310-24AA-CB47-F5DD-D02C0003BCBD}"/>
                    </a:ext>
                  </a:extLst>
                </p:cNvPr>
                <p:cNvGrpSpPr/>
                <p:nvPr/>
              </p:nvGrpSpPr>
              <p:grpSpPr>
                <a:xfrm>
                  <a:off x="2640052" y="2877232"/>
                  <a:ext cx="57157" cy="58156"/>
                  <a:chOff x="2640052" y="2877232"/>
                  <a:chExt cx="57157" cy="58156"/>
                </a:xfrm>
              </p:grpSpPr>
              <p:sp>
                <p:nvSpPr>
                  <p:cNvPr id="215" name="Freeform 214">
                    <a:extLst>
                      <a:ext uri="{FF2B5EF4-FFF2-40B4-BE49-F238E27FC236}">
                        <a16:creationId xmlns:a16="http://schemas.microsoft.com/office/drawing/2014/main" id="{D4A8F926-0D9D-5178-CA51-ED3DEE12E73C}"/>
                      </a:ext>
                    </a:extLst>
                  </p:cNvPr>
                  <p:cNvSpPr/>
                  <p:nvPr/>
                </p:nvSpPr>
                <p:spPr>
                  <a:xfrm>
                    <a:off x="2640052" y="2905800"/>
                    <a:ext cx="57157" cy="10202"/>
                  </a:xfrm>
                  <a:custGeom>
                    <a:avLst/>
                    <a:gdLst>
                      <a:gd name="connsiteX0" fmla="*/ 0 w 57157"/>
                      <a:gd name="connsiteY0" fmla="*/ 0 h 10202"/>
                      <a:gd name="connsiteX1" fmla="*/ 57158 w 57157"/>
                      <a:gd name="connsiteY1" fmla="*/ 0 h 102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7157" h="10202">
                        <a:moveTo>
                          <a:pt x="0" y="0"/>
                        </a:moveTo>
                        <a:lnTo>
                          <a:pt x="57158" y="0"/>
                        </a:lnTo>
                      </a:path>
                    </a:pathLst>
                  </a:custGeom>
                  <a:ln w="17145" cap="rnd">
                    <a:solidFill>
                      <a:srgbClr val="55833B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16" name="Freeform 215">
                    <a:extLst>
                      <a:ext uri="{FF2B5EF4-FFF2-40B4-BE49-F238E27FC236}">
                        <a16:creationId xmlns:a16="http://schemas.microsoft.com/office/drawing/2014/main" id="{AEF635C1-4E1E-F6FB-EFED-812B88BD125E}"/>
                      </a:ext>
                    </a:extLst>
                  </p:cNvPr>
                  <p:cNvSpPr/>
                  <p:nvPr/>
                </p:nvSpPr>
                <p:spPr>
                  <a:xfrm>
                    <a:off x="2668631" y="2877232"/>
                    <a:ext cx="10206" cy="58156"/>
                  </a:xfrm>
                  <a:custGeom>
                    <a:avLst/>
                    <a:gdLst>
                      <a:gd name="connsiteX0" fmla="*/ 0 w 10206"/>
                      <a:gd name="connsiteY0" fmla="*/ 58156 h 58156"/>
                      <a:gd name="connsiteX1" fmla="*/ 0 w 10206"/>
                      <a:gd name="connsiteY1" fmla="*/ 0 h 581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206" h="58156">
                        <a:moveTo>
                          <a:pt x="0" y="58156"/>
                        </a:moveTo>
                        <a:lnTo>
                          <a:pt x="0" y="0"/>
                        </a:lnTo>
                      </a:path>
                    </a:pathLst>
                  </a:custGeom>
                  <a:ln w="17145" cap="rnd">
                    <a:solidFill>
                      <a:srgbClr val="55833B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17" name="Graphic 65">
                  <a:extLst>
                    <a:ext uri="{FF2B5EF4-FFF2-40B4-BE49-F238E27FC236}">
                      <a16:creationId xmlns:a16="http://schemas.microsoft.com/office/drawing/2014/main" id="{29FAEADD-6BE8-6F2A-0195-CAB7D2BD7B82}"/>
                    </a:ext>
                  </a:extLst>
                </p:cNvPr>
                <p:cNvGrpSpPr/>
                <p:nvPr/>
              </p:nvGrpSpPr>
              <p:grpSpPr>
                <a:xfrm>
                  <a:off x="4439499" y="2590531"/>
                  <a:ext cx="58178" cy="58156"/>
                  <a:chOff x="4439499" y="2590531"/>
                  <a:chExt cx="58178" cy="58156"/>
                </a:xfrm>
              </p:grpSpPr>
              <p:sp>
                <p:nvSpPr>
                  <p:cNvPr id="218" name="Freeform 217">
                    <a:extLst>
                      <a:ext uri="{FF2B5EF4-FFF2-40B4-BE49-F238E27FC236}">
                        <a16:creationId xmlns:a16="http://schemas.microsoft.com/office/drawing/2014/main" id="{38AAA2FE-3123-11E2-3EAD-5A17B8433BB6}"/>
                      </a:ext>
                    </a:extLst>
                  </p:cNvPr>
                  <p:cNvSpPr/>
                  <p:nvPr/>
                </p:nvSpPr>
                <p:spPr>
                  <a:xfrm>
                    <a:off x="4439499" y="2620120"/>
                    <a:ext cx="58178" cy="10202"/>
                  </a:xfrm>
                  <a:custGeom>
                    <a:avLst/>
                    <a:gdLst>
                      <a:gd name="connsiteX0" fmla="*/ 0 w 58178"/>
                      <a:gd name="connsiteY0" fmla="*/ 0 h 10202"/>
                      <a:gd name="connsiteX1" fmla="*/ 58178 w 58178"/>
                      <a:gd name="connsiteY1" fmla="*/ 0 h 102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78" h="10202">
                        <a:moveTo>
                          <a:pt x="0" y="0"/>
                        </a:moveTo>
                        <a:lnTo>
                          <a:pt x="58178" y="0"/>
                        </a:lnTo>
                      </a:path>
                    </a:pathLst>
                  </a:custGeom>
                  <a:ln w="17145" cap="rnd">
                    <a:solidFill>
                      <a:srgbClr val="55833B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19" name="Freeform 218">
                    <a:extLst>
                      <a:ext uri="{FF2B5EF4-FFF2-40B4-BE49-F238E27FC236}">
                        <a16:creationId xmlns:a16="http://schemas.microsoft.com/office/drawing/2014/main" id="{E1FB1F9E-5170-2D74-A74D-99AB88F2BD75}"/>
                      </a:ext>
                    </a:extLst>
                  </p:cNvPr>
                  <p:cNvSpPr/>
                  <p:nvPr/>
                </p:nvSpPr>
                <p:spPr>
                  <a:xfrm>
                    <a:off x="4469098" y="2590531"/>
                    <a:ext cx="10206" cy="58156"/>
                  </a:xfrm>
                  <a:custGeom>
                    <a:avLst/>
                    <a:gdLst>
                      <a:gd name="connsiteX0" fmla="*/ 0 w 10206"/>
                      <a:gd name="connsiteY0" fmla="*/ 58156 h 58156"/>
                      <a:gd name="connsiteX1" fmla="*/ 0 w 10206"/>
                      <a:gd name="connsiteY1" fmla="*/ 0 h 581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206" h="58156">
                        <a:moveTo>
                          <a:pt x="0" y="58156"/>
                        </a:moveTo>
                        <a:lnTo>
                          <a:pt x="0" y="0"/>
                        </a:lnTo>
                      </a:path>
                    </a:pathLst>
                  </a:custGeom>
                  <a:ln w="17145" cap="rnd">
                    <a:solidFill>
                      <a:srgbClr val="55833B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20" name="Graphic 65">
                  <a:extLst>
                    <a:ext uri="{FF2B5EF4-FFF2-40B4-BE49-F238E27FC236}">
                      <a16:creationId xmlns:a16="http://schemas.microsoft.com/office/drawing/2014/main" id="{4B10AE3D-8E0C-1F84-2AC3-1BC33631A50A}"/>
                    </a:ext>
                  </a:extLst>
                </p:cNvPr>
                <p:cNvGrpSpPr/>
                <p:nvPr/>
              </p:nvGrpSpPr>
              <p:grpSpPr>
                <a:xfrm>
                  <a:off x="5730650" y="2533395"/>
                  <a:ext cx="58178" cy="58156"/>
                  <a:chOff x="5730650" y="2533395"/>
                  <a:chExt cx="58178" cy="58156"/>
                </a:xfrm>
              </p:grpSpPr>
              <p:sp>
                <p:nvSpPr>
                  <p:cNvPr id="221" name="Freeform 220">
                    <a:extLst>
                      <a:ext uri="{FF2B5EF4-FFF2-40B4-BE49-F238E27FC236}">
                        <a16:creationId xmlns:a16="http://schemas.microsoft.com/office/drawing/2014/main" id="{2C75CA4B-56EB-15B4-2838-55CC545A422D}"/>
                      </a:ext>
                    </a:extLst>
                  </p:cNvPr>
                  <p:cNvSpPr/>
                  <p:nvPr/>
                </p:nvSpPr>
                <p:spPr>
                  <a:xfrm>
                    <a:off x="5730650" y="2561963"/>
                    <a:ext cx="58178" cy="10202"/>
                  </a:xfrm>
                  <a:custGeom>
                    <a:avLst/>
                    <a:gdLst>
                      <a:gd name="connsiteX0" fmla="*/ 0 w 58178"/>
                      <a:gd name="connsiteY0" fmla="*/ 0 h 10202"/>
                      <a:gd name="connsiteX1" fmla="*/ 58178 w 58178"/>
                      <a:gd name="connsiteY1" fmla="*/ 0 h 102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78" h="10202">
                        <a:moveTo>
                          <a:pt x="0" y="0"/>
                        </a:moveTo>
                        <a:lnTo>
                          <a:pt x="58178" y="0"/>
                        </a:lnTo>
                      </a:path>
                    </a:pathLst>
                  </a:custGeom>
                  <a:ln w="17145" cap="rnd">
                    <a:solidFill>
                      <a:srgbClr val="55833B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22" name="Freeform 221">
                    <a:extLst>
                      <a:ext uri="{FF2B5EF4-FFF2-40B4-BE49-F238E27FC236}">
                        <a16:creationId xmlns:a16="http://schemas.microsoft.com/office/drawing/2014/main" id="{AEB4F4F7-FAAB-BD66-06E6-F6D1C518375C}"/>
                      </a:ext>
                    </a:extLst>
                  </p:cNvPr>
                  <p:cNvSpPr/>
                  <p:nvPr/>
                </p:nvSpPr>
                <p:spPr>
                  <a:xfrm>
                    <a:off x="5759229" y="2533395"/>
                    <a:ext cx="10206" cy="58156"/>
                  </a:xfrm>
                  <a:custGeom>
                    <a:avLst/>
                    <a:gdLst>
                      <a:gd name="connsiteX0" fmla="*/ 0 w 10206"/>
                      <a:gd name="connsiteY0" fmla="*/ 58156 h 58156"/>
                      <a:gd name="connsiteX1" fmla="*/ 0 w 10206"/>
                      <a:gd name="connsiteY1" fmla="*/ 0 h 581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206" h="58156">
                        <a:moveTo>
                          <a:pt x="0" y="58156"/>
                        </a:moveTo>
                        <a:lnTo>
                          <a:pt x="0" y="0"/>
                        </a:lnTo>
                      </a:path>
                    </a:pathLst>
                  </a:custGeom>
                  <a:ln w="17145" cap="rnd">
                    <a:solidFill>
                      <a:srgbClr val="55833B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</p:grpSp>
        </p:grp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59FD9A67-4D75-45A4-BB16-731D6C6B7C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4403" y="2495823"/>
              <a:ext cx="9255" cy="100584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87740B3A-998A-4858-883E-D0F49B86D47D}"/>
                </a:ext>
              </a:extLst>
            </p:cNvPr>
            <p:cNvCxnSpPr/>
            <p:nvPr/>
          </p:nvCxnSpPr>
          <p:spPr>
            <a:xfrm>
              <a:off x="3573138" y="2345315"/>
              <a:ext cx="4983480" cy="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830D2140-379B-463A-A7AE-D965D7163C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33207" y="2341786"/>
              <a:ext cx="9255" cy="118872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198BA61-D24F-4694-97AE-50E6BAEDF702}"/>
                </a:ext>
              </a:extLst>
            </p:cNvPr>
            <p:cNvCxnSpPr/>
            <p:nvPr/>
          </p:nvCxnSpPr>
          <p:spPr>
            <a:xfrm>
              <a:off x="3580987" y="2501347"/>
              <a:ext cx="2514600" cy="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1495FC1-53C3-43F3-990F-39F0335C4812}"/>
                </a:ext>
              </a:extLst>
            </p:cNvPr>
            <p:cNvSpPr txBox="1"/>
            <p:nvPr/>
          </p:nvSpPr>
          <p:spPr>
            <a:xfrm>
              <a:off x="5698875" y="2304888"/>
              <a:ext cx="57870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solidFill>
                    <a:srgbClr val="548235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53.7%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70F8E064-B33D-4A30-BCE2-E754F3A2C14D}"/>
                </a:ext>
              </a:extLst>
            </p:cNvPr>
            <p:cNvSpPr txBox="1"/>
            <p:nvPr/>
          </p:nvSpPr>
          <p:spPr>
            <a:xfrm>
              <a:off x="5686240" y="2627670"/>
              <a:ext cx="57870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solidFill>
                    <a:schemeClr val="accent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34.7%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A6F8F279-6654-46AF-B7BF-611856CDF368}"/>
                </a:ext>
              </a:extLst>
            </p:cNvPr>
            <p:cNvSpPr txBox="1"/>
            <p:nvPr/>
          </p:nvSpPr>
          <p:spPr>
            <a:xfrm>
              <a:off x="8555780" y="2209965"/>
              <a:ext cx="57870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solidFill>
                    <a:srgbClr val="548235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63.7%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A5DA08D2-2263-4928-997D-A6E4AF0384F8}"/>
                </a:ext>
              </a:extLst>
            </p:cNvPr>
            <p:cNvSpPr txBox="1"/>
            <p:nvPr/>
          </p:nvSpPr>
          <p:spPr>
            <a:xfrm>
              <a:off x="8558409" y="2373883"/>
              <a:ext cx="57870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solidFill>
                    <a:schemeClr val="accent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56.5%</a:t>
              </a:r>
            </a:p>
          </p:txBody>
        </p:sp>
      </p:grpSp>
      <p:sp>
        <p:nvSpPr>
          <p:cNvPr id="144" name="TextBox 143">
            <a:extLst>
              <a:ext uri="{FF2B5EF4-FFF2-40B4-BE49-F238E27FC236}">
                <a16:creationId xmlns:a16="http://schemas.microsoft.com/office/drawing/2014/main" id="{5C940F1B-2773-42F1-B3A6-0B94B8E983F3}"/>
              </a:ext>
            </a:extLst>
          </p:cNvPr>
          <p:cNvSpPr txBox="1"/>
          <p:nvPr/>
        </p:nvSpPr>
        <p:spPr>
          <a:xfrm>
            <a:off x="0" y="6627168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2279501-97DE-4760-870C-CEDECC9847E5}" type="slidenum">
              <a:rPr lang="en-US" sz="900" smtClean="0">
                <a:solidFill>
                  <a:srgbClr val="00205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</a:t>
            </a:fld>
            <a:endParaRPr lang="en-US" sz="900" dirty="0">
              <a:solidFill>
                <a:srgbClr val="00205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8B27336D-B80F-4DD6-9845-4E2D0E8D4478}"/>
              </a:ext>
            </a:extLst>
          </p:cNvPr>
          <p:cNvSpPr txBox="1"/>
          <p:nvPr/>
        </p:nvSpPr>
        <p:spPr>
          <a:xfrm>
            <a:off x="6360133" y="2069777"/>
            <a:ext cx="279450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dirty="0">
                <a:latin typeface="Helvetica" panose="020B0604020202020204" pitchFamily="34" charset="0"/>
                <a:cs typeface="Helvetica" panose="020B0604020202020204" pitchFamily="34" charset="0"/>
              </a:rPr>
              <a:t>HR=1.43 (95% CI: 0.91–2.24), </a:t>
            </a:r>
            <a:r>
              <a:rPr lang="it-IT" sz="800" i="1" dirty="0">
                <a:latin typeface="Helvetica" panose="020B0604020202020204" pitchFamily="34" charset="0"/>
                <a:cs typeface="Helvetica" panose="020B0604020202020204" pitchFamily="34" charset="0"/>
              </a:rPr>
              <a:t>P</a:t>
            </a:r>
            <a:r>
              <a:rPr lang="it-IT" sz="800" dirty="0">
                <a:latin typeface="Helvetica" panose="020B0604020202020204" pitchFamily="34" charset="0"/>
                <a:cs typeface="Helvetica" panose="020B0604020202020204" pitchFamily="34" charset="0"/>
              </a:rPr>
              <a:t>=0.04 at 60 min</a:t>
            </a:r>
            <a:endParaRPr lang="en-US" sz="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977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0AAFC-8E33-46F6-83AD-3D4D3EEC4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NODE-302 Study Design: </a:t>
            </a:r>
            <a:b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Single-arm, Open-label Extension Study From NODE-301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0AC61EC-497F-4CDD-98D3-F8AA0A886C2B}"/>
              </a:ext>
            </a:extLst>
          </p:cNvPr>
          <p:cNvSpPr/>
          <p:nvPr/>
        </p:nvSpPr>
        <p:spPr>
          <a:xfrm>
            <a:off x="2907878" y="1894827"/>
            <a:ext cx="2392666" cy="5847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Patients Enrolled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N=169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9917056-1961-419B-AE51-5337B74753D5}"/>
              </a:ext>
            </a:extLst>
          </p:cNvPr>
          <p:cNvSpPr/>
          <p:nvPr/>
        </p:nvSpPr>
        <p:spPr>
          <a:xfrm>
            <a:off x="2937617" y="3096505"/>
            <a:ext cx="2392666" cy="5847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Safety Population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N=105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92EC5AF-2B4C-43A6-B7B6-3CEE6FF782C9}"/>
              </a:ext>
            </a:extLst>
          </p:cNvPr>
          <p:cNvSpPr/>
          <p:nvPr/>
        </p:nvSpPr>
        <p:spPr>
          <a:xfrm>
            <a:off x="2907878" y="4298183"/>
            <a:ext cx="2392666" cy="5847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Efficacy Population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N=92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FA4AEC8-CCB0-4910-8AD5-2E424B763CA2}"/>
              </a:ext>
            </a:extLst>
          </p:cNvPr>
          <p:cNvSpPr/>
          <p:nvPr/>
        </p:nvSpPr>
        <p:spPr>
          <a:xfrm>
            <a:off x="2909306" y="5499861"/>
            <a:ext cx="2392666" cy="92174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Positively Adjudicated </a:t>
            </a:r>
            <a:b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PSVT Episode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N=188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5DE0B3-AF72-4A23-A489-A7117786D83E}"/>
              </a:ext>
            </a:extLst>
          </p:cNvPr>
          <p:cNvSpPr txBox="1"/>
          <p:nvPr/>
        </p:nvSpPr>
        <p:spPr>
          <a:xfrm>
            <a:off x="622327" y="4485385"/>
            <a:ext cx="2061259" cy="1305800"/>
          </a:xfrm>
          <a:prstGeom prst="roundRect">
            <a:avLst>
              <a:gd name="adj" fmla="val 9833"/>
            </a:avLst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lIns="79248" tIns="39624" rIns="79248" bIns="39624" rtlCol="0" anchor="t">
            <a:spAutoFit/>
          </a:bodyPr>
          <a:lstStyle/>
          <a:p>
            <a:pPr marL="174625" marR="0" lvl="0" indent="-1746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Patients ≥18 years</a:t>
            </a:r>
            <a:endParaRPr lang="en-US" sz="1400" kern="0" dirty="0">
              <a:solidFill>
                <a:srgbClr val="00205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4625" marR="0" lvl="0" indent="-1746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ECG-documented diagnosis of PSVT</a:t>
            </a:r>
          </a:p>
          <a:p>
            <a:pPr marL="174625" marR="0" lvl="0" indent="-1746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History of PSVT lasting ≥20 minutes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1BFACE-F26C-4F98-8AF8-F6FC2FBC4BF7}"/>
              </a:ext>
            </a:extLst>
          </p:cNvPr>
          <p:cNvSpPr txBox="1"/>
          <p:nvPr/>
        </p:nvSpPr>
        <p:spPr>
          <a:xfrm>
            <a:off x="763079" y="3847729"/>
            <a:ext cx="1779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Key Inclusion Criteria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A0EE6B-DBEA-40C9-9FB5-E3A8CC30C7AB}"/>
              </a:ext>
            </a:extLst>
          </p:cNvPr>
          <p:cNvSpPr txBox="1"/>
          <p:nvPr/>
        </p:nvSpPr>
        <p:spPr>
          <a:xfrm>
            <a:off x="592654" y="1593775"/>
            <a:ext cx="2216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Upon NODE-301 study completion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C66CE2-DE01-44DF-88D9-FA1892F3F76D}"/>
              </a:ext>
            </a:extLst>
          </p:cNvPr>
          <p:cNvSpPr txBox="1"/>
          <p:nvPr/>
        </p:nvSpPr>
        <p:spPr>
          <a:xfrm>
            <a:off x="832539" y="6427113"/>
            <a:ext cx="8542897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defRPr/>
            </a:pPr>
            <a:r>
              <a:rPr lang="en-US" sz="1100" baseline="30000" dirty="0">
                <a:solidFill>
                  <a:srgbClr val="00205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  <a:r>
              <a:rPr lang="en-US" sz="1100" dirty="0">
                <a:solidFill>
                  <a:srgbClr val="00205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Includes patients with 0 episodes.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CMS, cardiac monitoring system; ECG, electrocardiogram; PSVT, paroxysmal supraventricular tachycardia; VM, </a:t>
            </a:r>
            <a:r>
              <a:rPr lang="en-US" sz="1100" dirty="0">
                <a:solidFill>
                  <a:srgbClr val="00205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vagal maneuver. 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DF1C9927-F24D-467D-922E-A1530B31968A}"/>
              </a:ext>
            </a:extLst>
          </p:cNvPr>
          <p:cNvSpPr txBox="1">
            <a:spLocks/>
          </p:cNvSpPr>
          <p:nvPr/>
        </p:nvSpPr>
        <p:spPr>
          <a:xfrm>
            <a:off x="5447186" y="4614472"/>
            <a:ext cx="6561934" cy="11554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00205C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0205C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05C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05C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05C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5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Patients continued in the study for up to 11 treated episodes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5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Median time in the study: 223 days</a:t>
            </a:r>
            <a:r>
              <a:rPr kumimoji="0" lang="en-US" sz="1600" b="0" i="0" u="none" strike="noStrike" kern="1200" cap="none" spc="0" normalizeH="0" baseline="3000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  <a:r>
              <a:rPr kumimoji="0" lang="en-US" sz="1600" b="0" i="0" u="none" strike="noStrike" kern="1200" cap="none" spc="0" normalizeH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(range: 1−584)</a:t>
            </a:r>
          </a:p>
        </p:txBody>
      </p:sp>
      <p:sp>
        <p:nvSpPr>
          <p:cNvPr id="27" name="Arrow: Down 6">
            <a:extLst>
              <a:ext uri="{FF2B5EF4-FFF2-40B4-BE49-F238E27FC236}">
                <a16:creationId xmlns:a16="http://schemas.microsoft.com/office/drawing/2014/main" id="{ABC21959-D3CC-B8A0-C910-E7B8CCF28B0B}"/>
              </a:ext>
            </a:extLst>
          </p:cNvPr>
          <p:cNvSpPr/>
          <p:nvPr/>
        </p:nvSpPr>
        <p:spPr>
          <a:xfrm rot="5400000">
            <a:off x="3855561" y="2382483"/>
            <a:ext cx="457202" cy="81114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8" name="Arrow: Down 6">
            <a:extLst>
              <a:ext uri="{FF2B5EF4-FFF2-40B4-BE49-F238E27FC236}">
                <a16:creationId xmlns:a16="http://schemas.microsoft.com/office/drawing/2014/main" id="{EAB55983-2EE3-BDAE-2B57-333091B07479}"/>
              </a:ext>
            </a:extLst>
          </p:cNvPr>
          <p:cNvSpPr/>
          <p:nvPr/>
        </p:nvSpPr>
        <p:spPr>
          <a:xfrm rot="5400000">
            <a:off x="3855561" y="3584161"/>
            <a:ext cx="457202" cy="81114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9" name="Arrow: Down 6">
            <a:extLst>
              <a:ext uri="{FF2B5EF4-FFF2-40B4-BE49-F238E27FC236}">
                <a16:creationId xmlns:a16="http://schemas.microsoft.com/office/drawing/2014/main" id="{E56DBC4D-9E7A-1292-8D79-598584A25940}"/>
              </a:ext>
            </a:extLst>
          </p:cNvPr>
          <p:cNvSpPr/>
          <p:nvPr/>
        </p:nvSpPr>
        <p:spPr>
          <a:xfrm rot="5400000">
            <a:off x="3855561" y="4785839"/>
            <a:ext cx="457202" cy="81114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BD5C8DDA-B18D-FB9A-2F90-2FB9ED4B00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8072" t="7496" r="18072" b="25821"/>
          <a:stretch/>
        </p:blipFill>
        <p:spPr>
          <a:xfrm>
            <a:off x="2981474" y="5649203"/>
            <a:ext cx="595444" cy="621796"/>
          </a:xfrm>
          <a:prstGeom prst="rect">
            <a:avLst/>
          </a:prstGeom>
        </p:spPr>
      </p:pic>
      <p:sp>
        <p:nvSpPr>
          <p:cNvPr id="31" name="Freeform 30">
            <a:extLst>
              <a:ext uri="{FF2B5EF4-FFF2-40B4-BE49-F238E27FC236}">
                <a16:creationId xmlns:a16="http://schemas.microsoft.com/office/drawing/2014/main" id="{81904455-B7C1-75B4-F266-D8F93216E1A8}"/>
              </a:ext>
            </a:extLst>
          </p:cNvPr>
          <p:cNvSpPr/>
          <p:nvPr/>
        </p:nvSpPr>
        <p:spPr>
          <a:xfrm>
            <a:off x="3016210" y="4444360"/>
            <a:ext cx="560470" cy="292420"/>
          </a:xfrm>
          <a:custGeom>
            <a:avLst/>
            <a:gdLst>
              <a:gd name="connsiteX0" fmla="*/ 1098265 w 5047424"/>
              <a:gd name="connsiteY0" fmla="*/ 29 h 2633453"/>
              <a:gd name="connsiteX1" fmla="*/ 440367 w 5047424"/>
              <a:gd name="connsiteY1" fmla="*/ 656663 h 2633453"/>
              <a:gd name="connsiteX2" fmla="*/ 707643 w 5047424"/>
              <a:gd name="connsiteY2" fmla="*/ 1167957 h 2633453"/>
              <a:gd name="connsiteX3" fmla="*/ 25 w 5047424"/>
              <a:gd name="connsiteY3" fmla="*/ 2195677 h 2633453"/>
              <a:gd name="connsiteX4" fmla="*/ 113113 w 5047424"/>
              <a:gd name="connsiteY4" fmla="*/ 2305131 h 2633453"/>
              <a:gd name="connsiteX5" fmla="*/ 222753 w 5047424"/>
              <a:gd name="connsiteY5" fmla="*/ 2192268 h 2633453"/>
              <a:gd name="connsiteX6" fmla="*/ 1091407 w 5047424"/>
              <a:gd name="connsiteY6" fmla="*/ 1311593 h 2633453"/>
              <a:gd name="connsiteX7" fmla="*/ 1816131 w 5047424"/>
              <a:gd name="connsiteY7" fmla="*/ 1682659 h 2633453"/>
              <a:gd name="connsiteX8" fmla="*/ 1425509 w 5047424"/>
              <a:gd name="connsiteY8" fmla="*/ 2523989 h 2633453"/>
              <a:gd name="connsiteX9" fmla="*/ 1538597 w 5047424"/>
              <a:gd name="connsiteY9" fmla="*/ 2633443 h 2633453"/>
              <a:gd name="connsiteX10" fmla="*/ 1648237 w 5047424"/>
              <a:gd name="connsiteY10" fmla="*/ 2520580 h 2633453"/>
              <a:gd name="connsiteX11" fmla="*/ 2516891 w 5047424"/>
              <a:gd name="connsiteY11" fmla="*/ 1639905 h 2633453"/>
              <a:gd name="connsiteX12" fmla="*/ 3399241 w 5047424"/>
              <a:gd name="connsiteY12" fmla="*/ 2512046 h 2633453"/>
              <a:gd name="connsiteX13" fmla="*/ 3510606 w 5047424"/>
              <a:gd name="connsiteY13" fmla="*/ 2626585 h 2633453"/>
              <a:gd name="connsiteX14" fmla="*/ 3621970 w 5047424"/>
              <a:gd name="connsiteY14" fmla="*/ 2508598 h 2633453"/>
              <a:gd name="connsiteX15" fmla="*/ 3234757 w 5047424"/>
              <a:gd name="connsiteY15" fmla="*/ 1684374 h 2633453"/>
              <a:gd name="connsiteX16" fmla="*/ 4408357 w 5047424"/>
              <a:gd name="connsiteY16" fmla="*/ 1441552 h 2633453"/>
              <a:gd name="connsiteX17" fmla="*/ 4824697 w 5047424"/>
              <a:gd name="connsiteY17" fmla="*/ 2187134 h 2633453"/>
              <a:gd name="connsiteX18" fmla="*/ 4936061 w 5047424"/>
              <a:gd name="connsiteY18" fmla="*/ 2298273 h 2633453"/>
              <a:gd name="connsiteX19" fmla="*/ 5047425 w 5047424"/>
              <a:gd name="connsiteY19" fmla="*/ 2187134 h 2633453"/>
              <a:gd name="connsiteX20" fmla="*/ 4523160 w 5047424"/>
              <a:gd name="connsiteY20" fmla="*/ 1256866 h 2633453"/>
              <a:gd name="connsiteX21" fmla="*/ 4344970 w 5047424"/>
              <a:gd name="connsiteY21" fmla="*/ 1167927 h 2633453"/>
              <a:gd name="connsiteX22" fmla="*/ 4607122 w 5047424"/>
              <a:gd name="connsiteY22" fmla="*/ 656634 h 2633453"/>
              <a:gd name="connsiteX23" fmla="*/ 3949224 w 5047424"/>
              <a:gd name="connsiteY23" fmla="*/ 0 h 2633453"/>
              <a:gd name="connsiteX24" fmla="*/ 3291326 w 5047424"/>
              <a:gd name="connsiteY24" fmla="*/ 656634 h 2633453"/>
              <a:gd name="connsiteX25" fmla="*/ 3555163 w 5047424"/>
              <a:gd name="connsiteY25" fmla="*/ 1166242 h 2633453"/>
              <a:gd name="connsiteX26" fmla="*/ 3053177 w 5047424"/>
              <a:gd name="connsiteY26" fmla="*/ 1557824 h 2633453"/>
              <a:gd name="connsiteX27" fmla="*/ 2921259 w 5047424"/>
              <a:gd name="connsiteY27" fmla="*/ 1496249 h 2633453"/>
              <a:gd name="connsiteX28" fmla="*/ 3181686 w 5047424"/>
              <a:gd name="connsiteY28" fmla="*/ 984956 h 2633453"/>
              <a:gd name="connsiteX29" fmla="*/ 2523788 w 5047424"/>
              <a:gd name="connsiteY29" fmla="*/ 328322 h 2633453"/>
              <a:gd name="connsiteX30" fmla="*/ 1865890 w 5047424"/>
              <a:gd name="connsiteY30" fmla="*/ 984956 h 2633453"/>
              <a:gd name="connsiteX31" fmla="*/ 2131442 w 5047424"/>
              <a:gd name="connsiteY31" fmla="*/ 1496249 h 2633453"/>
              <a:gd name="connsiteX32" fmla="*/ 1996085 w 5047424"/>
              <a:gd name="connsiteY32" fmla="*/ 1557824 h 2633453"/>
              <a:gd name="connsiteX33" fmla="*/ 1490650 w 5047424"/>
              <a:gd name="connsiteY33" fmla="*/ 1166242 h 2633453"/>
              <a:gd name="connsiteX34" fmla="*/ 1756202 w 5047424"/>
              <a:gd name="connsiteY34" fmla="*/ 656634 h 2633453"/>
              <a:gd name="connsiteX35" fmla="*/ 1098304 w 5047424"/>
              <a:gd name="connsiteY35" fmla="*/ 0 h 2633453"/>
              <a:gd name="connsiteX36" fmla="*/ 1098265 w 5047424"/>
              <a:gd name="connsiteY36" fmla="*/ 218898 h 2633453"/>
              <a:gd name="connsiteX37" fmla="*/ 1536883 w 5047424"/>
              <a:gd name="connsiteY37" fmla="*/ 656673 h 2633453"/>
              <a:gd name="connsiteX38" fmla="*/ 1098265 w 5047424"/>
              <a:gd name="connsiteY38" fmla="*/ 1094449 h 2633453"/>
              <a:gd name="connsiteX39" fmla="*/ 659647 w 5047424"/>
              <a:gd name="connsiteY39" fmla="*/ 656673 h 2633453"/>
              <a:gd name="connsiteX40" fmla="*/ 1098265 w 5047424"/>
              <a:gd name="connsiteY40" fmla="*/ 218898 h 2633453"/>
              <a:gd name="connsiteX41" fmla="*/ 3949233 w 5047424"/>
              <a:gd name="connsiteY41" fmla="*/ 218898 h 2633453"/>
              <a:gd name="connsiteX42" fmla="*/ 4387852 w 5047424"/>
              <a:gd name="connsiteY42" fmla="*/ 656673 h 2633453"/>
              <a:gd name="connsiteX43" fmla="*/ 3949233 w 5047424"/>
              <a:gd name="connsiteY43" fmla="*/ 1094449 h 2633453"/>
              <a:gd name="connsiteX44" fmla="*/ 3510615 w 5047424"/>
              <a:gd name="connsiteY44" fmla="*/ 656673 h 2633453"/>
              <a:gd name="connsiteX45" fmla="*/ 3949233 w 5047424"/>
              <a:gd name="connsiteY45" fmla="*/ 218898 h 2633453"/>
              <a:gd name="connsiteX46" fmla="*/ 2523749 w 5047424"/>
              <a:gd name="connsiteY46" fmla="*/ 547220 h 2633453"/>
              <a:gd name="connsiteX47" fmla="*/ 2962367 w 5047424"/>
              <a:gd name="connsiteY47" fmla="*/ 984995 h 2633453"/>
              <a:gd name="connsiteX48" fmla="*/ 2523749 w 5047424"/>
              <a:gd name="connsiteY48" fmla="*/ 1422770 h 2633453"/>
              <a:gd name="connsiteX49" fmla="*/ 2085131 w 5047424"/>
              <a:gd name="connsiteY49" fmla="*/ 984995 h 2633453"/>
              <a:gd name="connsiteX50" fmla="*/ 2523749 w 5047424"/>
              <a:gd name="connsiteY50" fmla="*/ 547220 h 2633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047424" h="2633453">
                <a:moveTo>
                  <a:pt x="1098265" y="29"/>
                </a:moveTo>
                <a:cubicBezTo>
                  <a:pt x="736192" y="29"/>
                  <a:pt x="440367" y="295325"/>
                  <a:pt x="440367" y="656663"/>
                </a:cubicBezTo>
                <a:cubicBezTo>
                  <a:pt x="440367" y="871897"/>
                  <a:pt x="546264" y="1054898"/>
                  <a:pt x="707643" y="1167957"/>
                </a:cubicBezTo>
                <a:cubicBezTo>
                  <a:pt x="292989" y="1326896"/>
                  <a:pt x="-3110" y="1727775"/>
                  <a:pt x="25" y="2195677"/>
                </a:cubicBezTo>
                <a:cubicBezTo>
                  <a:pt x="904" y="2253882"/>
                  <a:pt x="54789" y="2306012"/>
                  <a:pt x="113113" y="2305131"/>
                </a:cubicBezTo>
                <a:cubicBezTo>
                  <a:pt x="171436" y="2304249"/>
                  <a:pt x="223674" y="2250482"/>
                  <a:pt x="222753" y="2192268"/>
                </a:cubicBezTo>
                <a:cubicBezTo>
                  <a:pt x="219500" y="1707466"/>
                  <a:pt x="605645" y="1314845"/>
                  <a:pt x="1091407" y="1311593"/>
                </a:cubicBezTo>
                <a:cubicBezTo>
                  <a:pt x="1380040" y="1309682"/>
                  <a:pt x="1651294" y="1449438"/>
                  <a:pt x="1816131" y="1682659"/>
                </a:cubicBezTo>
                <a:cubicBezTo>
                  <a:pt x="1576179" y="1885303"/>
                  <a:pt x="1423246" y="2187369"/>
                  <a:pt x="1425509" y="2523989"/>
                </a:cubicBezTo>
                <a:cubicBezTo>
                  <a:pt x="1426391" y="2582194"/>
                  <a:pt x="1480275" y="2634324"/>
                  <a:pt x="1538597" y="2633443"/>
                </a:cubicBezTo>
                <a:cubicBezTo>
                  <a:pt x="1596920" y="2632561"/>
                  <a:pt x="1649158" y="2578794"/>
                  <a:pt x="1648237" y="2520580"/>
                </a:cubicBezTo>
                <a:cubicBezTo>
                  <a:pt x="1644984" y="2035739"/>
                  <a:pt x="2031129" y="1643157"/>
                  <a:pt x="2516891" y="1639905"/>
                </a:cubicBezTo>
                <a:cubicBezTo>
                  <a:pt x="3002653" y="1636652"/>
                  <a:pt x="3395989" y="2027195"/>
                  <a:pt x="3399241" y="2512046"/>
                </a:cubicBezTo>
                <a:cubicBezTo>
                  <a:pt x="3400887" y="2573357"/>
                  <a:pt x="3458524" y="2624831"/>
                  <a:pt x="3510606" y="2626585"/>
                </a:cubicBezTo>
                <a:cubicBezTo>
                  <a:pt x="3567703" y="2624939"/>
                  <a:pt x="3622009" y="2575571"/>
                  <a:pt x="3621970" y="2508598"/>
                </a:cubicBezTo>
                <a:cubicBezTo>
                  <a:pt x="3619746" y="2178444"/>
                  <a:pt x="3468811" y="1883570"/>
                  <a:pt x="3234757" y="1684374"/>
                </a:cubicBezTo>
                <a:cubicBezTo>
                  <a:pt x="3500044" y="1309173"/>
                  <a:pt x="4010916" y="1197544"/>
                  <a:pt x="4408357" y="1441552"/>
                </a:cubicBezTo>
                <a:cubicBezTo>
                  <a:pt x="4667786" y="1600834"/>
                  <a:pt x="4824432" y="1883148"/>
                  <a:pt x="4824697" y="2187134"/>
                </a:cubicBezTo>
                <a:cubicBezTo>
                  <a:pt x="4824697" y="2245339"/>
                  <a:pt x="4877738" y="2298273"/>
                  <a:pt x="4936061" y="2298273"/>
                </a:cubicBezTo>
                <a:cubicBezTo>
                  <a:pt x="4994383" y="2298273"/>
                  <a:pt x="5047425" y="2245309"/>
                  <a:pt x="5047425" y="2187134"/>
                </a:cubicBezTo>
                <a:cubicBezTo>
                  <a:pt x="5047082" y="1807495"/>
                  <a:pt x="4847122" y="1455797"/>
                  <a:pt x="4523160" y="1256866"/>
                </a:cubicBezTo>
                <a:cubicBezTo>
                  <a:pt x="4465337" y="1221390"/>
                  <a:pt x="4405859" y="1191881"/>
                  <a:pt x="4344970" y="1167927"/>
                </a:cubicBezTo>
                <a:cubicBezTo>
                  <a:pt x="4503948" y="1053771"/>
                  <a:pt x="4607122" y="870760"/>
                  <a:pt x="4607122" y="656634"/>
                </a:cubicBezTo>
                <a:cubicBezTo>
                  <a:pt x="4607122" y="295286"/>
                  <a:pt x="4311258" y="0"/>
                  <a:pt x="3949224" y="0"/>
                </a:cubicBezTo>
                <a:cubicBezTo>
                  <a:pt x="3587151" y="0"/>
                  <a:pt x="3291326" y="295296"/>
                  <a:pt x="3291326" y="656634"/>
                </a:cubicBezTo>
                <a:cubicBezTo>
                  <a:pt x="3291326" y="869643"/>
                  <a:pt x="3395617" y="1051929"/>
                  <a:pt x="3555163" y="1166242"/>
                </a:cubicBezTo>
                <a:cubicBezTo>
                  <a:pt x="3357770" y="1241592"/>
                  <a:pt x="3182029" y="1375078"/>
                  <a:pt x="3053177" y="1557824"/>
                </a:cubicBezTo>
                <a:cubicBezTo>
                  <a:pt x="3010853" y="1534517"/>
                  <a:pt x="2966727" y="1513884"/>
                  <a:pt x="2921259" y="1496249"/>
                </a:cubicBezTo>
                <a:cubicBezTo>
                  <a:pt x="3079120" y="1381015"/>
                  <a:pt x="3181686" y="1198200"/>
                  <a:pt x="3181686" y="984956"/>
                </a:cubicBezTo>
                <a:cubicBezTo>
                  <a:pt x="3181686" y="623608"/>
                  <a:pt x="2885822" y="328322"/>
                  <a:pt x="2523788" y="328322"/>
                </a:cubicBezTo>
                <a:cubicBezTo>
                  <a:pt x="2161715" y="328322"/>
                  <a:pt x="1865890" y="623618"/>
                  <a:pt x="1865890" y="984956"/>
                </a:cubicBezTo>
                <a:cubicBezTo>
                  <a:pt x="1865890" y="1198465"/>
                  <a:pt x="1971249" y="1381054"/>
                  <a:pt x="2131442" y="1496249"/>
                </a:cubicBezTo>
                <a:cubicBezTo>
                  <a:pt x="2084749" y="1514237"/>
                  <a:pt x="2039476" y="1533900"/>
                  <a:pt x="1996085" y="1557824"/>
                </a:cubicBezTo>
                <a:cubicBezTo>
                  <a:pt x="1869221" y="1377762"/>
                  <a:pt x="1692295" y="1242934"/>
                  <a:pt x="1490650" y="1166242"/>
                </a:cubicBezTo>
                <a:cubicBezTo>
                  <a:pt x="1650961" y="1053075"/>
                  <a:pt x="1756202" y="871025"/>
                  <a:pt x="1756202" y="656634"/>
                </a:cubicBezTo>
                <a:cubicBezTo>
                  <a:pt x="1756202" y="295286"/>
                  <a:pt x="1460338" y="0"/>
                  <a:pt x="1098304" y="0"/>
                </a:cubicBezTo>
                <a:close/>
                <a:moveTo>
                  <a:pt x="1098265" y="218898"/>
                </a:moveTo>
                <a:cubicBezTo>
                  <a:pt x="1341812" y="218898"/>
                  <a:pt x="1536883" y="413577"/>
                  <a:pt x="1536883" y="656673"/>
                </a:cubicBezTo>
                <a:cubicBezTo>
                  <a:pt x="1536883" y="899730"/>
                  <a:pt x="1341822" y="1094449"/>
                  <a:pt x="1098265" y="1094449"/>
                </a:cubicBezTo>
                <a:cubicBezTo>
                  <a:pt x="854708" y="1094449"/>
                  <a:pt x="659647" y="899770"/>
                  <a:pt x="659647" y="656673"/>
                </a:cubicBezTo>
                <a:cubicBezTo>
                  <a:pt x="659647" y="413616"/>
                  <a:pt x="854708" y="218898"/>
                  <a:pt x="1098265" y="218898"/>
                </a:cubicBezTo>
                <a:close/>
                <a:moveTo>
                  <a:pt x="3949233" y="218898"/>
                </a:moveTo>
                <a:cubicBezTo>
                  <a:pt x="4192781" y="218898"/>
                  <a:pt x="4387852" y="413577"/>
                  <a:pt x="4387852" y="656673"/>
                </a:cubicBezTo>
                <a:cubicBezTo>
                  <a:pt x="4387852" y="899730"/>
                  <a:pt x="4192790" y="1094449"/>
                  <a:pt x="3949233" y="1094449"/>
                </a:cubicBezTo>
                <a:cubicBezTo>
                  <a:pt x="3705677" y="1094449"/>
                  <a:pt x="3510615" y="899770"/>
                  <a:pt x="3510615" y="656673"/>
                </a:cubicBezTo>
                <a:cubicBezTo>
                  <a:pt x="3510615" y="413616"/>
                  <a:pt x="3705677" y="218898"/>
                  <a:pt x="3949233" y="218898"/>
                </a:cubicBezTo>
                <a:close/>
                <a:moveTo>
                  <a:pt x="2523749" y="547220"/>
                </a:moveTo>
                <a:cubicBezTo>
                  <a:pt x="2767296" y="547220"/>
                  <a:pt x="2962367" y="741898"/>
                  <a:pt x="2962367" y="984995"/>
                </a:cubicBezTo>
                <a:cubicBezTo>
                  <a:pt x="2962367" y="1228052"/>
                  <a:pt x="2767306" y="1422770"/>
                  <a:pt x="2523749" y="1422770"/>
                </a:cubicBezTo>
                <a:cubicBezTo>
                  <a:pt x="2267916" y="1426562"/>
                  <a:pt x="2086052" y="1231266"/>
                  <a:pt x="2085131" y="984995"/>
                </a:cubicBezTo>
                <a:cubicBezTo>
                  <a:pt x="2085131" y="741938"/>
                  <a:pt x="2280192" y="547220"/>
                  <a:pt x="2523749" y="547220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98FCFB26-2C54-5FC6-AB7E-281B4347FAB6}"/>
              </a:ext>
            </a:extLst>
          </p:cNvPr>
          <p:cNvSpPr/>
          <p:nvPr/>
        </p:nvSpPr>
        <p:spPr>
          <a:xfrm>
            <a:off x="3016210" y="3242682"/>
            <a:ext cx="560470" cy="292420"/>
          </a:xfrm>
          <a:custGeom>
            <a:avLst/>
            <a:gdLst>
              <a:gd name="connsiteX0" fmla="*/ 1098265 w 5047424"/>
              <a:gd name="connsiteY0" fmla="*/ 29 h 2633453"/>
              <a:gd name="connsiteX1" fmla="*/ 440367 w 5047424"/>
              <a:gd name="connsiteY1" fmla="*/ 656663 h 2633453"/>
              <a:gd name="connsiteX2" fmla="*/ 707643 w 5047424"/>
              <a:gd name="connsiteY2" fmla="*/ 1167957 h 2633453"/>
              <a:gd name="connsiteX3" fmla="*/ 25 w 5047424"/>
              <a:gd name="connsiteY3" fmla="*/ 2195677 h 2633453"/>
              <a:gd name="connsiteX4" fmla="*/ 113113 w 5047424"/>
              <a:gd name="connsiteY4" fmla="*/ 2305131 h 2633453"/>
              <a:gd name="connsiteX5" fmla="*/ 222753 w 5047424"/>
              <a:gd name="connsiteY5" fmla="*/ 2192268 h 2633453"/>
              <a:gd name="connsiteX6" fmla="*/ 1091407 w 5047424"/>
              <a:gd name="connsiteY6" fmla="*/ 1311593 h 2633453"/>
              <a:gd name="connsiteX7" fmla="*/ 1816131 w 5047424"/>
              <a:gd name="connsiteY7" fmla="*/ 1682659 h 2633453"/>
              <a:gd name="connsiteX8" fmla="*/ 1425509 w 5047424"/>
              <a:gd name="connsiteY8" fmla="*/ 2523989 h 2633453"/>
              <a:gd name="connsiteX9" fmla="*/ 1538597 w 5047424"/>
              <a:gd name="connsiteY9" fmla="*/ 2633443 h 2633453"/>
              <a:gd name="connsiteX10" fmla="*/ 1648237 w 5047424"/>
              <a:gd name="connsiteY10" fmla="*/ 2520580 h 2633453"/>
              <a:gd name="connsiteX11" fmla="*/ 2516891 w 5047424"/>
              <a:gd name="connsiteY11" fmla="*/ 1639905 h 2633453"/>
              <a:gd name="connsiteX12" fmla="*/ 3399241 w 5047424"/>
              <a:gd name="connsiteY12" fmla="*/ 2512046 h 2633453"/>
              <a:gd name="connsiteX13" fmla="*/ 3510606 w 5047424"/>
              <a:gd name="connsiteY13" fmla="*/ 2626585 h 2633453"/>
              <a:gd name="connsiteX14" fmla="*/ 3621970 w 5047424"/>
              <a:gd name="connsiteY14" fmla="*/ 2508598 h 2633453"/>
              <a:gd name="connsiteX15" fmla="*/ 3234757 w 5047424"/>
              <a:gd name="connsiteY15" fmla="*/ 1684374 h 2633453"/>
              <a:gd name="connsiteX16" fmla="*/ 4408357 w 5047424"/>
              <a:gd name="connsiteY16" fmla="*/ 1441552 h 2633453"/>
              <a:gd name="connsiteX17" fmla="*/ 4824697 w 5047424"/>
              <a:gd name="connsiteY17" fmla="*/ 2187134 h 2633453"/>
              <a:gd name="connsiteX18" fmla="*/ 4936061 w 5047424"/>
              <a:gd name="connsiteY18" fmla="*/ 2298273 h 2633453"/>
              <a:gd name="connsiteX19" fmla="*/ 5047425 w 5047424"/>
              <a:gd name="connsiteY19" fmla="*/ 2187134 h 2633453"/>
              <a:gd name="connsiteX20" fmla="*/ 4523160 w 5047424"/>
              <a:gd name="connsiteY20" fmla="*/ 1256866 h 2633453"/>
              <a:gd name="connsiteX21" fmla="*/ 4344970 w 5047424"/>
              <a:gd name="connsiteY21" fmla="*/ 1167927 h 2633453"/>
              <a:gd name="connsiteX22" fmla="*/ 4607122 w 5047424"/>
              <a:gd name="connsiteY22" fmla="*/ 656634 h 2633453"/>
              <a:gd name="connsiteX23" fmla="*/ 3949224 w 5047424"/>
              <a:gd name="connsiteY23" fmla="*/ 0 h 2633453"/>
              <a:gd name="connsiteX24" fmla="*/ 3291326 w 5047424"/>
              <a:gd name="connsiteY24" fmla="*/ 656634 h 2633453"/>
              <a:gd name="connsiteX25" fmla="*/ 3555163 w 5047424"/>
              <a:gd name="connsiteY25" fmla="*/ 1166242 h 2633453"/>
              <a:gd name="connsiteX26" fmla="*/ 3053177 w 5047424"/>
              <a:gd name="connsiteY26" fmla="*/ 1557824 h 2633453"/>
              <a:gd name="connsiteX27" fmla="*/ 2921259 w 5047424"/>
              <a:gd name="connsiteY27" fmla="*/ 1496249 h 2633453"/>
              <a:gd name="connsiteX28" fmla="*/ 3181686 w 5047424"/>
              <a:gd name="connsiteY28" fmla="*/ 984956 h 2633453"/>
              <a:gd name="connsiteX29" fmla="*/ 2523788 w 5047424"/>
              <a:gd name="connsiteY29" fmla="*/ 328322 h 2633453"/>
              <a:gd name="connsiteX30" fmla="*/ 1865890 w 5047424"/>
              <a:gd name="connsiteY30" fmla="*/ 984956 h 2633453"/>
              <a:gd name="connsiteX31" fmla="*/ 2131442 w 5047424"/>
              <a:gd name="connsiteY31" fmla="*/ 1496249 h 2633453"/>
              <a:gd name="connsiteX32" fmla="*/ 1996085 w 5047424"/>
              <a:gd name="connsiteY32" fmla="*/ 1557824 h 2633453"/>
              <a:gd name="connsiteX33" fmla="*/ 1490650 w 5047424"/>
              <a:gd name="connsiteY33" fmla="*/ 1166242 h 2633453"/>
              <a:gd name="connsiteX34" fmla="*/ 1756202 w 5047424"/>
              <a:gd name="connsiteY34" fmla="*/ 656634 h 2633453"/>
              <a:gd name="connsiteX35" fmla="*/ 1098304 w 5047424"/>
              <a:gd name="connsiteY35" fmla="*/ 0 h 2633453"/>
              <a:gd name="connsiteX36" fmla="*/ 1098265 w 5047424"/>
              <a:gd name="connsiteY36" fmla="*/ 218898 h 2633453"/>
              <a:gd name="connsiteX37" fmla="*/ 1536883 w 5047424"/>
              <a:gd name="connsiteY37" fmla="*/ 656673 h 2633453"/>
              <a:gd name="connsiteX38" fmla="*/ 1098265 w 5047424"/>
              <a:gd name="connsiteY38" fmla="*/ 1094449 h 2633453"/>
              <a:gd name="connsiteX39" fmla="*/ 659647 w 5047424"/>
              <a:gd name="connsiteY39" fmla="*/ 656673 h 2633453"/>
              <a:gd name="connsiteX40" fmla="*/ 1098265 w 5047424"/>
              <a:gd name="connsiteY40" fmla="*/ 218898 h 2633453"/>
              <a:gd name="connsiteX41" fmla="*/ 3949233 w 5047424"/>
              <a:gd name="connsiteY41" fmla="*/ 218898 h 2633453"/>
              <a:gd name="connsiteX42" fmla="*/ 4387852 w 5047424"/>
              <a:gd name="connsiteY42" fmla="*/ 656673 h 2633453"/>
              <a:gd name="connsiteX43" fmla="*/ 3949233 w 5047424"/>
              <a:gd name="connsiteY43" fmla="*/ 1094449 h 2633453"/>
              <a:gd name="connsiteX44" fmla="*/ 3510615 w 5047424"/>
              <a:gd name="connsiteY44" fmla="*/ 656673 h 2633453"/>
              <a:gd name="connsiteX45" fmla="*/ 3949233 w 5047424"/>
              <a:gd name="connsiteY45" fmla="*/ 218898 h 2633453"/>
              <a:gd name="connsiteX46" fmla="*/ 2523749 w 5047424"/>
              <a:gd name="connsiteY46" fmla="*/ 547220 h 2633453"/>
              <a:gd name="connsiteX47" fmla="*/ 2962367 w 5047424"/>
              <a:gd name="connsiteY47" fmla="*/ 984995 h 2633453"/>
              <a:gd name="connsiteX48" fmla="*/ 2523749 w 5047424"/>
              <a:gd name="connsiteY48" fmla="*/ 1422770 h 2633453"/>
              <a:gd name="connsiteX49" fmla="*/ 2085131 w 5047424"/>
              <a:gd name="connsiteY49" fmla="*/ 984995 h 2633453"/>
              <a:gd name="connsiteX50" fmla="*/ 2523749 w 5047424"/>
              <a:gd name="connsiteY50" fmla="*/ 547220 h 2633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047424" h="2633453">
                <a:moveTo>
                  <a:pt x="1098265" y="29"/>
                </a:moveTo>
                <a:cubicBezTo>
                  <a:pt x="736192" y="29"/>
                  <a:pt x="440367" y="295325"/>
                  <a:pt x="440367" y="656663"/>
                </a:cubicBezTo>
                <a:cubicBezTo>
                  <a:pt x="440367" y="871897"/>
                  <a:pt x="546264" y="1054898"/>
                  <a:pt x="707643" y="1167957"/>
                </a:cubicBezTo>
                <a:cubicBezTo>
                  <a:pt x="292989" y="1326896"/>
                  <a:pt x="-3110" y="1727775"/>
                  <a:pt x="25" y="2195677"/>
                </a:cubicBezTo>
                <a:cubicBezTo>
                  <a:pt x="904" y="2253882"/>
                  <a:pt x="54789" y="2306012"/>
                  <a:pt x="113113" y="2305131"/>
                </a:cubicBezTo>
                <a:cubicBezTo>
                  <a:pt x="171436" y="2304249"/>
                  <a:pt x="223674" y="2250482"/>
                  <a:pt x="222753" y="2192268"/>
                </a:cubicBezTo>
                <a:cubicBezTo>
                  <a:pt x="219500" y="1707466"/>
                  <a:pt x="605645" y="1314845"/>
                  <a:pt x="1091407" y="1311593"/>
                </a:cubicBezTo>
                <a:cubicBezTo>
                  <a:pt x="1380040" y="1309682"/>
                  <a:pt x="1651294" y="1449438"/>
                  <a:pt x="1816131" y="1682659"/>
                </a:cubicBezTo>
                <a:cubicBezTo>
                  <a:pt x="1576179" y="1885303"/>
                  <a:pt x="1423246" y="2187369"/>
                  <a:pt x="1425509" y="2523989"/>
                </a:cubicBezTo>
                <a:cubicBezTo>
                  <a:pt x="1426391" y="2582194"/>
                  <a:pt x="1480275" y="2634324"/>
                  <a:pt x="1538597" y="2633443"/>
                </a:cubicBezTo>
                <a:cubicBezTo>
                  <a:pt x="1596920" y="2632561"/>
                  <a:pt x="1649158" y="2578794"/>
                  <a:pt x="1648237" y="2520580"/>
                </a:cubicBezTo>
                <a:cubicBezTo>
                  <a:pt x="1644984" y="2035739"/>
                  <a:pt x="2031129" y="1643157"/>
                  <a:pt x="2516891" y="1639905"/>
                </a:cubicBezTo>
                <a:cubicBezTo>
                  <a:pt x="3002653" y="1636652"/>
                  <a:pt x="3395989" y="2027195"/>
                  <a:pt x="3399241" y="2512046"/>
                </a:cubicBezTo>
                <a:cubicBezTo>
                  <a:pt x="3400887" y="2573357"/>
                  <a:pt x="3458524" y="2624831"/>
                  <a:pt x="3510606" y="2626585"/>
                </a:cubicBezTo>
                <a:cubicBezTo>
                  <a:pt x="3567703" y="2624939"/>
                  <a:pt x="3622009" y="2575571"/>
                  <a:pt x="3621970" y="2508598"/>
                </a:cubicBezTo>
                <a:cubicBezTo>
                  <a:pt x="3619746" y="2178444"/>
                  <a:pt x="3468811" y="1883570"/>
                  <a:pt x="3234757" y="1684374"/>
                </a:cubicBezTo>
                <a:cubicBezTo>
                  <a:pt x="3500044" y="1309173"/>
                  <a:pt x="4010916" y="1197544"/>
                  <a:pt x="4408357" y="1441552"/>
                </a:cubicBezTo>
                <a:cubicBezTo>
                  <a:pt x="4667786" y="1600834"/>
                  <a:pt x="4824432" y="1883148"/>
                  <a:pt x="4824697" y="2187134"/>
                </a:cubicBezTo>
                <a:cubicBezTo>
                  <a:pt x="4824697" y="2245339"/>
                  <a:pt x="4877738" y="2298273"/>
                  <a:pt x="4936061" y="2298273"/>
                </a:cubicBezTo>
                <a:cubicBezTo>
                  <a:pt x="4994383" y="2298273"/>
                  <a:pt x="5047425" y="2245309"/>
                  <a:pt x="5047425" y="2187134"/>
                </a:cubicBezTo>
                <a:cubicBezTo>
                  <a:pt x="5047082" y="1807495"/>
                  <a:pt x="4847122" y="1455797"/>
                  <a:pt x="4523160" y="1256866"/>
                </a:cubicBezTo>
                <a:cubicBezTo>
                  <a:pt x="4465337" y="1221390"/>
                  <a:pt x="4405859" y="1191881"/>
                  <a:pt x="4344970" y="1167927"/>
                </a:cubicBezTo>
                <a:cubicBezTo>
                  <a:pt x="4503948" y="1053771"/>
                  <a:pt x="4607122" y="870760"/>
                  <a:pt x="4607122" y="656634"/>
                </a:cubicBezTo>
                <a:cubicBezTo>
                  <a:pt x="4607122" y="295286"/>
                  <a:pt x="4311258" y="0"/>
                  <a:pt x="3949224" y="0"/>
                </a:cubicBezTo>
                <a:cubicBezTo>
                  <a:pt x="3587151" y="0"/>
                  <a:pt x="3291326" y="295296"/>
                  <a:pt x="3291326" y="656634"/>
                </a:cubicBezTo>
                <a:cubicBezTo>
                  <a:pt x="3291326" y="869643"/>
                  <a:pt x="3395617" y="1051929"/>
                  <a:pt x="3555163" y="1166242"/>
                </a:cubicBezTo>
                <a:cubicBezTo>
                  <a:pt x="3357770" y="1241592"/>
                  <a:pt x="3182029" y="1375078"/>
                  <a:pt x="3053177" y="1557824"/>
                </a:cubicBezTo>
                <a:cubicBezTo>
                  <a:pt x="3010853" y="1534517"/>
                  <a:pt x="2966727" y="1513884"/>
                  <a:pt x="2921259" y="1496249"/>
                </a:cubicBezTo>
                <a:cubicBezTo>
                  <a:pt x="3079120" y="1381015"/>
                  <a:pt x="3181686" y="1198200"/>
                  <a:pt x="3181686" y="984956"/>
                </a:cubicBezTo>
                <a:cubicBezTo>
                  <a:pt x="3181686" y="623608"/>
                  <a:pt x="2885822" y="328322"/>
                  <a:pt x="2523788" y="328322"/>
                </a:cubicBezTo>
                <a:cubicBezTo>
                  <a:pt x="2161715" y="328322"/>
                  <a:pt x="1865890" y="623618"/>
                  <a:pt x="1865890" y="984956"/>
                </a:cubicBezTo>
                <a:cubicBezTo>
                  <a:pt x="1865890" y="1198465"/>
                  <a:pt x="1971249" y="1381054"/>
                  <a:pt x="2131442" y="1496249"/>
                </a:cubicBezTo>
                <a:cubicBezTo>
                  <a:pt x="2084749" y="1514237"/>
                  <a:pt x="2039476" y="1533900"/>
                  <a:pt x="1996085" y="1557824"/>
                </a:cubicBezTo>
                <a:cubicBezTo>
                  <a:pt x="1869221" y="1377762"/>
                  <a:pt x="1692295" y="1242934"/>
                  <a:pt x="1490650" y="1166242"/>
                </a:cubicBezTo>
                <a:cubicBezTo>
                  <a:pt x="1650961" y="1053075"/>
                  <a:pt x="1756202" y="871025"/>
                  <a:pt x="1756202" y="656634"/>
                </a:cubicBezTo>
                <a:cubicBezTo>
                  <a:pt x="1756202" y="295286"/>
                  <a:pt x="1460338" y="0"/>
                  <a:pt x="1098304" y="0"/>
                </a:cubicBezTo>
                <a:close/>
                <a:moveTo>
                  <a:pt x="1098265" y="218898"/>
                </a:moveTo>
                <a:cubicBezTo>
                  <a:pt x="1341812" y="218898"/>
                  <a:pt x="1536883" y="413577"/>
                  <a:pt x="1536883" y="656673"/>
                </a:cubicBezTo>
                <a:cubicBezTo>
                  <a:pt x="1536883" y="899730"/>
                  <a:pt x="1341822" y="1094449"/>
                  <a:pt x="1098265" y="1094449"/>
                </a:cubicBezTo>
                <a:cubicBezTo>
                  <a:pt x="854708" y="1094449"/>
                  <a:pt x="659647" y="899770"/>
                  <a:pt x="659647" y="656673"/>
                </a:cubicBezTo>
                <a:cubicBezTo>
                  <a:pt x="659647" y="413616"/>
                  <a:pt x="854708" y="218898"/>
                  <a:pt x="1098265" y="218898"/>
                </a:cubicBezTo>
                <a:close/>
                <a:moveTo>
                  <a:pt x="3949233" y="218898"/>
                </a:moveTo>
                <a:cubicBezTo>
                  <a:pt x="4192781" y="218898"/>
                  <a:pt x="4387852" y="413577"/>
                  <a:pt x="4387852" y="656673"/>
                </a:cubicBezTo>
                <a:cubicBezTo>
                  <a:pt x="4387852" y="899730"/>
                  <a:pt x="4192790" y="1094449"/>
                  <a:pt x="3949233" y="1094449"/>
                </a:cubicBezTo>
                <a:cubicBezTo>
                  <a:pt x="3705677" y="1094449"/>
                  <a:pt x="3510615" y="899770"/>
                  <a:pt x="3510615" y="656673"/>
                </a:cubicBezTo>
                <a:cubicBezTo>
                  <a:pt x="3510615" y="413616"/>
                  <a:pt x="3705677" y="218898"/>
                  <a:pt x="3949233" y="218898"/>
                </a:cubicBezTo>
                <a:close/>
                <a:moveTo>
                  <a:pt x="2523749" y="547220"/>
                </a:moveTo>
                <a:cubicBezTo>
                  <a:pt x="2767296" y="547220"/>
                  <a:pt x="2962367" y="741898"/>
                  <a:pt x="2962367" y="984995"/>
                </a:cubicBezTo>
                <a:cubicBezTo>
                  <a:pt x="2962367" y="1228052"/>
                  <a:pt x="2767306" y="1422770"/>
                  <a:pt x="2523749" y="1422770"/>
                </a:cubicBezTo>
                <a:cubicBezTo>
                  <a:pt x="2267916" y="1426562"/>
                  <a:pt x="2086052" y="1231266"/>
                  <a:pt x="2085131" y="984995"/>
                </a:cubicBezTo>
                <a:cubicBezTo>
                  <a:pt x="2085131" y="741938"/>
                  <a:pt x="2280192" y="547220"/>
                  <a:pt x="2523749" y="547220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FAF27BB4-3EAB-28F0-9E31-FC3D4FF7ADBA}"/>
              </a:ext>
            </a:extLst>
          </p:cNvPr>
          <p:cNvSpPr/>
          <p:nvPr/>
        </p:nvSpPr>
        <p:spPr>
          <a:xfrm>
            <a:off x="3016210" y="2041004"/>
            <a:ext cx="560470" cy="292420"/>
          </a:xfrm>
          <a:custGeom>
            <a:avLst/>
            <a:gdLst>
              <a:gd name="connsiteX0" fmla="*/ 1098265 w 5047424"/>
              <a:gd name="connsiteY0" fmla="*/ 29 h 2633453"/>
              <a:gd name="connsiteX1" fmla="*/ 440367 w 5047424"/>
              <a:gd name="connsiteY1" fmla="*/ 656663 h 2633453"/>
              <a:gd name="connsiteX2" fmla="*/ 707643 w 5047424"/>
              <a:gd name="connsiteY2" fmla="*/ 1167957 h 2633453"/>
              <a:gd name="connsiteX3" fmla="*/ 25 w 5047424"/>
              <a:gd name="connsiteY3" fmla="*/ 2195677 h 2633453"/>
              <a:gd name="connsiteX4" fmla="*/ 113113 w 5047424"/>
              <a:gd name="connsiteY4" fmla="*/ 2305131 h 2633453"/>
              <a:gd name="connsiteX5" fmla="*/ 222753 w 5047424"/>
              <a:gd name="connsiteY5" fmla="*/ 2192268 h 2633453"/>
              <a:gd name="connsiteX6" fmla="*/ 1091407 w 5047424"/>
              <a:gd name="connsiteY6" fmla="*/ 1311593 h 2633453"/>
              <a:gd name="connsiteX7" fmla="*/ 1816131 w 5047424"/>
              <a:gd name="connsiteY7" fmla="*/ 1682659 h 2633453"/>
              <a:gd name="connsiteX8" fmla="*/ 1425509 w 5047424"/>
              <a:gd name="connsiteY8" fmla="*/ 2523989 h 2633453"/>
              <a:gd name="connsiteX9" fmla="*/ 1538597 w 5047424"/>
              <a:gd name="connsiteY9" fmla="*/ 2633443 h 2633453"/>
              <a:gd name="connsiteX10" fmla="*/ 1648237 w 5047424"/>
              <a:gd name="connsiteY10" fmla="*/ 2520580 h 2633453"/>
              <a:gd name="connsiteX11" fmla="*/ 2516891 w 5047424"/>
              <a:gd name="connsiteY11" fmla="*/ 1639905 h 2633453"/>
              <a:gd name="connsiteX12" fmla="*/ 3399241 w 5047424"/>
              <a:gd name="connsiteY12" fmla="*/ 2512046 h 2633453"/>
              <a:gd name="connsiteX13" fmla="*/ 3510606 w 5047424"/>
              <a:gd name="connsiteY13" fmla="*/ 2626585 h 2633453"/>
              <a:gd name="connsiteX14" fmla="*/ 3621970 w 5047424"/>
              <a:gd name="connsiteY14" fmla="*/ 2508598 h 2633453"/>
              <a:gd name="connsiteX15" fmla="*/ 3234757 w 5047424"/>
              <a:gd name="connsiteY15" fmla="*/ 1684374 h 2633453"/>
              <a:gd name="connsiteX16" fmla="*/ 4408357 w 5047424"/>
              <a:gd name="connsiteY16" fmla="*/ 1441552 h 2633453"/>
              <a:gd name="connsiteX17" fmla="*/ 4824697 w 5047424"/>
              <a:gd name="connsiteY17" fmla="*/ 2187134 h 2633453"/>
              <a:gd name="connsiteX18" fmla="*/ 4936061 w 5047424"/>
              <a:gd name="connsiteY18" fmla="*/ 2298273 h 2633453"/>
              <a:gd name="connsiteX19" fmla="*/ 5047425 w 5047424"/>
              <a:gd name="connsiteY19" fmla="*/ 2187134 h 2633453"/>
              <a:gd name="connsiteX20" fmla="*/ 4523160 w 5047424"/>
              <a:gd name="connsiteY20" fmla="*/ 1256866 h 2633453"/>
              <a:gd name="connsiteX21" fmla="*/ 4344970 w 5047424"/>
              <a:gd name="connsiteY21" fmla="*/ 1167927 h 2633453"/>
              <a:gd name="connsiteX22" fmla="*/ 4607122 w 5047424"/>
              <a:gd name="connsiteY22" fmla="*/ 656634 h 2633453"/>
              <a:gd name="connsiteX23" fmla="*/ 3949224 w 5047424"/>
              <a:gd name="connsiteY23" fmla="*/ 0 h 2633453"/>
              <a:gd name="connsiteX24" fmla="*/ 3291326 w 5047424"/>
              <a:gd name="connsiteY24" fmla="*/ 656634 h 2633453"/>
              <a:gd name="connsiteX25" fmla="*/ 3555163 w 5047424"/>
              <a:gd name="connsiteY25" fmla="*/ 1166242 h 2633453"/>
              <a:gd name="connsiteX26" fmla="*/ 3053177 w 5047424"/>
              <a:gd name="connsiteY26" fmla="*/ 1557824 h 2633453"/>
              <a:gd name="connsiteX27" fmla="*/ 2921259 w 5047424"/>
              <a:gd name="connsiteY27" fmla="*/ 1496249 h 2633453"/>
              <a:gd name="connsiteX28" fmla="*/ 3181686 w 5047424"/>
              <a:gd name="connsiteY28" fmla="*/ 984956 h 2633453"/>
              <a:gd name="connsiteX29" fmla="*/ 2523788 w 5047424"/>
              <a:gd name="connsiteY29" fmla="*/ 328322 h 2633453"/>
              <a:gd name="connsiteX30" fmla="*/ 1865890 w 5047424"/>
              <a:gd name="connsiteY30" fmla="*/ 984956 h 2633453"/>
              <a:gd name="connsiteX31" fmla="*/ 2131442 w 5047424"/>
              <a:gd name="connsiteY31" fmla="*/ 1496249 h 2633453"/>
              <a:gd name="connsiteX32" fmla="*/ 1996085 w 5047424"/>
              <a:gd name="connsiteY32" fmla="*/ 1557824 h 2633453"/>
              <a:gd name="connsiteX33" fmla="*/ 1490650 w 5047424"/>
              <a:gd name="connsiteY33" fmla="*/ 1166242 h 2633453"/>
              <a:gd name="connsiteX34" fmla="*/ 1756202 w 5047424"/>
              <a:gd name="connsiteY34" fmla="*/ 656634 h 2633453"/>
              <a:gd name="connsiteX35" fmla="*/ 1098304 w 5047424"/>
              <a:gd name="connsiteY35" fmla="*/ 0 h 2633453"/>
              <a:gd name="connsiteX36" fmla="*/ 1098265 w 5047424"/>
              <a:gd name="connsiteY36" fmla="*/ 218898 h 2633453"/>
              <a:gd name="connsiteX37" fmla="*/ 1536883 w 5047424"/>
              <a:gd name="connsiteY37" fmla="*/ 656673 h 2633453"/>
              <a:gd name="connsiteX38" fmla="*/ 1098265 w 5047424"/>
              <a:gd name="connsiteY38" fmla="*/ 1094449 h 2633453"/>
              <a:gd name="connsiteX39" fmla="*/ 659647 w 5047424"/>
              <a:gd name="connsiteY39" fmla="*/ 656673 h 2633453"/>
              <a:gd name="connsiteX40" fmla="*/ 1098265 w 5047424"/>
              <a:gd name="connsiteY40" fmla="*/ 218898 h 2633453"/>
              <a:gd name="connsiteX41" fmla="*/ 3949233 w 5047424"/>
              <a:gd name="connsiteY41" fmla="*/ 218898 h 2633453"/>
              <a:gd name="connsiteX42" fmla="*/ 4387852 w 5047424"/>
              <a:gd name="connsiteY42" fmla="*/ 656673 h 2633453"/>
              <a:gd name="connsiteX43" fmla="*/ 3949233 w 5047424"/>
              <a:gd name="connsiteY43" fmla="*/ 1094449 h 2633453"/>
              <a:gd name="connsiteX44" fmla="*/ 3510615 w 5047424"/>
              <a:gd name="connsiteY44" fmla="*/ 656673 h 2633453"/>
              <a:gd name="connsiteX45" fmla="*/ 3949233 w 5047424"/>
              <a:gd name="connsiteY45" fmla="*/ 218898 h 2633453"/>
              <a:gd name="connsiteX46" fmla="*/ 2523749 w 5047424"/>
              <a:gd name="connsiteY46" fmla="*/ 547220 h 2633453"/>
              <a:gd name="connsiteX47" fmla="*/ 2962367 w 5047424"/>
              <a:gd name="connsiteY47" fmla="*/ 984995 h 2633453"/>
              <a:gd name="connsiteX48" fmla="*/ 2523749 w 5047424"/>
              <a:gd name="connsiteY48" fmla="*/ 1422770 h 2633453"/>
              <a:gd name="connsiteX49" fmla="*/ 2085131 w 5047424"/>
              <a:gd name="connsiteY49" fmla="*/ 984995 h 2633453"/>
              <a:gd name="connsiteX50" fmla="*/ 2523749 w 5047424"/>
              <a:gd name="connsiteY50" fmla="*/ 547220 h 2633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047424" h="2633453">
                <a:moveTo>
                  <a:pt x="1098265" y="29"/>
                </a:moveTo>
                <a:cubicBezTo>
                  <a:pt x="736192" y="29"/>
                  <a:pt x="440367" y="295325"/>
                  <a:pt x="440367" y="656663"/>
                </a:cubicBezTo>
                <a:cubicBezTo>
                  <a:pt x="440367" y="871897"/>
                  <a:pt x="546264" y="1054898"/>
                  <a:pt x="707643" y="1167957"/>
                </a:cubicBezTo>
                <a:cubicBezTo>
                  <a:pt x="292989" y="1326896"/>
                  <a:pt x="-3110" y="1727775"/>
                  <a:pt x="25" y="2195677"/>
                </a:cubicBezTo>
                <a:cubicBezTo>
                  <a:pt x="904" y="2253882"/>
                  <a:pt x="54789" y="2306012"/>
                  <a:pt x="113113" y="2305131"/>
                </a:cubicBezTo>
                <a:cubicBezTo>
                  <a:pt x="171436" y="2304249"/>
                  <a:pt x="223674" y="2250482"/>
                  <a:pt x="222753" y="2192268"/>
                </a:cubicBezTo>
                <a:cubicBezTo>
                  <a:pt x="219500" y="1707466"/>
                  <a:pt x="605645" y="1314845"/>
                  <a:pt x="1091407" y="1311593"/>
                </a:cubicBezTo>
                <a:cubicBezTo>
                  <a:pt x="1380040" y="1309682"/>
                  <a:pt x="1651294" y="1449438"/>
                  <a:pt x="1816131" y="1682659"/>
                </a:cubicBezTo>
                <a:cubicBezTo>
                  <a:pt x="1576179" y="1885303"/>
                  <a:pt x="1423246" y="2187369"/>
                  <a:pt x="1425509" y="2523989"/>
                </a:cubicBezTo>
                <a:cubicBezTo>
                  <a:pt x="1426391" y="2582194"/>
                  <a:pt x="1480275" y="2634324"/>
                  <a:pt x="1538597" y="2633443"/>
                </a:cubicBezTo>
                <a:cubicBezTo>
                  <a:pt x="1596920" y="2632561"/>
                  <a:pt x="1649158" y="2578794"/>
                  <a:pt x="1648237" y="2520580"/>
                </a:cubicBezTo>
                <a:cubicBezTo>
                  <a:pt x="1644984" y="2035739"/>
                  <a:pt x="2031129" y="1643157"/>
                  <a:pt x="2516891" y="1639905"/>
                </a:cubicBezTo>
                <a:cubicBezTo>
                  <a:pt x="3002653" y="1636652"/>
                  <a:pt x="3395989" y="2027195"/>
                  <a:pt x="3399241" y="2512046"/>
                </a:cubicBezTo>
                <a:cubicBezTo>
                  <a:pt x="3400887" y="2573357"/>
                  <a:pt x="3458524" y="2624831"/>
                  <a:pt x="3510606" y="2626585"/>
                </a:cubicBezTo>
                <a:cubicBezTo>
                  <a:pt x="3567703" y="2624939"/>
                  <a:pt x="3622009" y="2575571"/>
                  <a:pt x="3621970" y="2508598"/>
                </a:cubicBezTo>
                <a:cubicBezTo>
                  <a:pt x="3619746" y="2178444"/>
                  <a:pt x="3468811" y="1883570"/>
                  <a:pt x="3234757" y="1684374"/>
                </a:cubicBezTo>
                <a:cubicBezTo>
                  <a:pt x="3500044" y="1309173"/>
                  <a:pt x="4010916" y="1197544"/>
                  <a:pt x="4408357" y="1441552"/>
                </a:cubicBezTo>
                <a:cubicBezTo>
                  <a:pt x="4667786" y="1600834"/>
                  <a:pt x="4824432" y="1883148"/>
                  <a:pt x="4824697" y="2187134"/>
                </a:cubicBezTo>
                <a:cubicBezTo>
                  <a:pt x="4824697" y="2245339"/>
                  <a:pt x="4877738" y="2298273"/>
                  <a:pt x="4936061" y="2298273"/>
                </a:cubicBezTo>
                <a:cubicBezTo>
                  <a:pt x="4994383" y="2298273"/>
                  <a:pt x="5047425" y="2245309"/>
                  <a:pt x="5047425" y="2187134"/>
                </a:cubicBezTo>
                <a:cubicBezTo>
                  <a:pt x="5047082" y="1807495"/>
                  <a:pt x="4847122" y="1455797"/>
                  <a:pt x="4523160" y="1256866"/>
                </a:cubicBezTo>
                <a:cubicBezTo>
                  <a:pt x="4465337" y="1221390"/>
                  <a:pt x="4405859" y="1191881"/>
                  <a:pt x="4344970" y="1167927"/>
                </a:cubicBezTo>
                <a:cubicBezTo>
                  <a:pt x="4503948" y="1053771"/>
                  <a:pt x="4607122" y="870760"/>
                  <a:pt x="4607122" y="656634"/>
                </a:cubicBezTo>
                <a:cubicBezTo>
                  <a:pt x="4607122" y="295286"/>
                  <a:pt x="4311258" y="0"/>
                  <a:pt x="3949224" y="0"/>
                </a:cubicBezTo>
                <a:cubicBezTo>
                  <a:pt x="3587151" y="0"/>
                  <a:pt x="3291326" y="295296"/>
                  <a:pt x="3291326" y="656634"/>
                </a:cubicBezTo>
                <a:cubicBezTo>
                  <a:pt x="3291326" y="869643"/>
                  <a:pt x="3395617" y="1051929"/>
                  <a:pt x="3555163" y="1166242"/>
                </a:cubicBezTo>
                <a:cubicBezTo>
                  <a:pt x="3357770" y="1241592"/>
                  <a:pt x="3182029" y="1375078"/>
                  <a:pt x="3053177" y="1557824"/>
                </a:cubicBezTo>
                <a:cubicBezTo>
                  <a:pt x="3010853" y="1534517"/>
                  <a:pt x="2966727" y="1513884"/>
                  <a:pt x="2921259" y="1496249"/>
                </a:cubicBezTo>
                <a:cubicBezTo>
                  <a:pt x="3079120" y="1381015"/>
                  <a:pt x="3181686" y="1198200"/>
                  <a:pt x="3181686" y="984956"/>
                </a:cubicBezTo>
                <a:cubicBezTo>
                  <a:pt x="3181686" y="623608"/>
                  <a:pt x="2885822" y="328322"/>
                  <a:pt x="2523788" y="328322"/>
                </a:cubicBezTo>
                <a:cubicBezTo>
                  <a:pt x="2161715" y="328322"/>
                  <a:pt x="1865890" y="623618"/>
                  <a:pt x="1865890" y="984956"/>
                </a:cubicBezTo>
                <a:cubicBezTo>
                  <a:pt x="1865890" y="1198465"/>
                  <a:pt x="1971249" y="1381054"/>
                  <a:pt x="2131442" y="1496249"/>
                </a:cubicBezTo>
                <a:cubicBezTo>
                  <a:pt x="2084749" y="1514237"/>
                  <a:pt x="2039476" y="1533900"/>
                  <a:pt x="1996085" y="1557824"/>
                </a:cubicBezTo>
                <a:cubicBezTo>
                  <a:pt x="1869221" y="1377762"/>
                  <a:pt x="1692295" y="1242934"/>
                  <a:pt x="1490650" y="1166242"/>
                </a:cubicBezTo>
                <a:cubicBezTo>
                  <a:pt x="1650961" y="1053075"/>
                  <a:pt x="1756202" y="871025"/>
                  <a:pt x="1756202" y="656634"/>
                </a:cubicBezTo>
                <a:cubicBezTo>
                  <a:pt x="1756202" y="295286"/>
                  <a:pt x="1460338" y="0"/>
                  <a:pt x="1098304" y="0"/>
                </a:cubicBezTo>
                <a:close/>
                <a:moveTo>
                  <a:pt x="1098265" y="218898"/>
                </a:moveTo>
                <a:cubicBezTo>
                  <a:pt x="1341812" y="218898"/>
                  <a:pt x="1536883" y="413577"/>
                  <a:pt x="1536883" y="656673"/>
                </a:cubicBezTo>
                <a:cubicBezTo>
                  <a:pt x="1536883" y="899730"/>
                  <a:pt x="1341822" y="1094449"/>
                  <a:pt x="1098265" y="1094449"/>
                </a:cubicBezTo>
                <a:cubicBezTo>
                  <a:pt x="854708" y="1094449"/>
                  <a:pt x="659647" y="899770"/>
                  <a:pt x="659647" y="656673"/>
                </a:cubicBezTo>
                <a:cubicBezTo>
                  <a:pt x="659647" y="413616"/>
                  <a:pt x="854708" y="218898"/>
                  <a:pt x="1098265" y="218898"/>
                </a:cubicBezTo>
                <a:close/>
                <a:moveTo>
                  <a:pt x="3949233" y="218898"/>
                </a:moveTo>
                <a:cubicBezTo>
                  <a:pt x="4192781" y="218898"/>
                  <a:pt x="4387852" y="413577"/>
                  <a:pt x="4387852" y="656673"/>
                </a:cubicBezTo>
                <a:cubicBezTo>
                  <a:pt x="4387852" y="899730"/>
                  <a:pt x="4192790" y="1094449"/>
                  <a:pt x="3949233" y="1094449"/>
                </a:cubicBezTo>
                <a:cubicBezTo>
                  <a:pt x="3705677" y="1094449"/>
                  <a:pt x="3510615" y="899770"/>
                  <a:pt x="3510615" y="656673"/>
                </a:cubicBezTo>
                <a:cubicBezTo>
                  <a:pt x="3510615" y="413616"/>
                  <a:pt x="3705677" y="218898"/>
                  <a:pt x="3949233" y="218898"/>
                </a:cubicBezTo>
                <a:close/>
                <a:moveTo>
                  <a:pt x="2523749" y="547220"/>
                </a:moveTo>
                <a:cubicBezTo>
                  <a:pt x="2767296" y="547220"/>
                  <a:pt x="2962367" y="741898"/>
                  <a:pt x="2962367" y="984995"/>
                </a:cubicBezTo>
                <a:cubicBezTo>
                  <a:pt x="2962367" y="1228052"/>
                  <a:pt x="2767306" y="1422770"/>
                  <a:pt x="2523749" y="1422770"/>
                </a:cubicBezTo>
                <a:cubicBezTo>
                  <a:pt x="2267916" y="1426562"/>
                  <a:pt x="2086052" y="1231266"/>
                  <a:pt x="2085131" y="984995"/>
                </a:cubicBezTo>
                <a:cubicBezTo>
                  <a:pt x="2085131" y="741938"/>
                  <a:pt x="2280192" y="547220"/>
                  <a:pt x="2523749" y="547220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15C06CC-A942-4171-8F2D-8BB36CF34C78}"/>
              </a:ext>
            </a:extLst>
          </p:cNvPr>
          <p:cNvGrpSpPr/>
          <p:nvPr/>
        </p:nvGrpSpPr>
        <p:grpSpPr>
          <a:xfrm>
            <a:off x="622327" y="3105789"/>
            <a:ext cx="2061258" cy="584775"/>
            <a:chOff x="628700" y="3105789"/>
            <a:chExt cx="2061258" cy="584775"/>
          </a:xfrm>
        </p:grpSpPr>
        <p:sp>
          <p:nvSpPr>
            <p:cNvPr id="40" name="Rectangle: Rounded Corners 3">
              <a:extLst>
                <a:ext uri="{FF2B5EF4-FFF2-40B4-BE49-F238E27FC236}">
                  <a16:creationId xmlns:a16="http://schemas.microsoft.com/office/drawing/2014/main" id="{4DFB407D-4148-9125-8CB9-8FD05176FD63}"/>
                </a:ext>
              </a:extLst>
            </p:cNvPr>
            <p:cNvSpPr/>
            <p:nvPr/>
          </p:nvSpPr>
          <p:spPr>
            <a:xfrm>
              <a:off x="628700" y="3105789"/>
              <a:ext cx="2061258" cy="584775"/>
            </a:xfrm>
            <a:prstGeom prst="roundRect">
              <a:avLst/>
            </a:prstGeom>
            <a:solidFill>
              <a:srgbClr val="5482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0" rIns="0" rtlCol="0" anchor="ctr"/>
            <a:lstStyle/>
            <a:p>
              <a:pPr lvl="0">
                <a:defRPr/>
              </a:pPr>
              <a:r>
                <a:rPr lang="en-US" sz="1400" b="1" dirty="0">
                  <a:solidFill>
                    <a:prstClr val="white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NODE-301</a:t>
              </a:r>
            </a:p>
            <a:p>
              <a:pPr lvl="0">
                <a:defRPr/>
              </a:pPr>
              <a:r>
                <a:rPr lang="en-US" sz="1400" dirty="0">
                  <a:solidFill>
                    <a:prstClr val="white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(N=198) </a:t>
              </a: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4ECB57C-C74A-7D94-BA55-63E0B90BB7AA}"/>
                </a:ext>
              </a:extLst>
            </p:cNvPr>
            <p:cNvSpPr/>
            <p:nvPr/>
          </p:nvSpPr>
          <p:spPr>
            <a:xfrm>
              <a:off x="745937" y="3195240"/>
              <a:ext cx="305902" cy="405872"/>
            </a:xfrm>
            <a:custGeom>
              <a:avLst/>
              <a:gdLst>
                <a:gd name="connsiteX0" fmla="*/ 474211 w 3830643"/>
                <a:gd name="connsiteY0" fmla="*/ 0 h 5082522"/>
                <a:gd name="connsiteX1" fmla="*/ 3356433 w 3830643"/>
                <a:gd name="connsiteY1" fmla="*/ 0 h 5082522"/>
                <a:gd name="connsiteX2" fmla="*/ 3691378 w 3830643"/>
                <a:gd name="connsiteY2" fmla="*/ 139266 h 5082522"/>
                <a:gd name="connsiteX3" fmla="*/ 3830644 w 3830643"/>
                <a:gd name="connsiteY3" fmla="*/ 474211 h 5082522"/>
                <a:gd name="connsiteX4" fmla="*/ 3830644 w 3830643"/>
                <a:gd name="connsiteY4" fmla="*/ 4608312 h 5082522"/>
                <a:gd name="connsiteX5" fmla="*/ 3691378 w 3830643"/>
                <a:gd name="connsiteY5" fmla="*/ 4943256 h 5082522"/>
                <a:gd name="connsiteX6" fmla="*/ 3356433 w 3830643"/>
                <a:gd name="connsiteY6" fmla="*/ 5082523 h 5082522"/>
                <a:gd name="connsiteX7" fmla="*/ 474211 w 3830643"/>
                <a:gd name="connsiteY7" fmla="*/ 5082523 h 5082522"/>
                <a:gd name="connsiteX8" fmla="*/ 139266 w 3830643"/>
                <a:gd name="connsiteY8" fmla="*/ 4943256 h 5082522"/>
                <a:gd name="connsiteX9" fmla="*/ 0 w 3830643"/>
                <a:gd name="connsiteY9" fmla="*/ 4608312 h 5082522"/>
                <a:gd name="connsiteX10" fmla="*/ 0 w 3830643"/>
                <a:gd name="connsiteY10" fmla="*/ 474211 h 5082522"/>
                <a:gd name="connsiteX11" fmla="*/ 139266 w 3830643"/>
                <a:gd name="connsiteY11" fmla="*/ 139266 h 5082522"/>
                <a:gd name="connsiteX12" fmla="*/ 474211 w 3830643"/>
                <a:gd name="connsiteY12" fmla="*/ 0 h 5082522"/>
                <a:gd name="connsiteX13" fmla="*/ 847188 w 3830643"/>
                <a:gd name="connsiteY13" fmla="*/ 2450951 h 5082522"/>
                <a:gd name="connsiteX14" fmla="*/ 849981 w 3830643"/>
                <a:gd name="connsiteY14" fmla="*/ 2302505 h 5082522"/>
                <a:gd name="connsiteX15" fmla="*/ 998427 w 3830643"/>
                <a:gd name="connsiteY15" fmla="*/ 2305297 h 5082522"/>
                <a:gd name="connsiteX16" fmla="*/ 1143092 w 3830643"/>
                <a:gd name="connsiteY16" fmla="*/ 2455585 h 5082522"/>
                <a:gd name="connsiteX17" fmla="*/ 1589626 w 3830643"/>
                <a:gd name="connsiteY17" fmla="*/ 1988654 h 5082522"/>
                <a:gd name="connsiteX18" fmla="*/ 1737768 w 3830643"/>
                <a:gd name="connsiteY18" fmla="*/ 1985362 h 5082522"/>
                <a:gd name="connsiteX19" fmla="*/ 1741060 w 3830643"/>
                <a:gd name="connsiteY19" fmla="*/ 2133504 h 5082522"/>
                <a:gd name="connsiteX20" fmla="*/ 1224065 w 3830643"/>
                <a:gd name="connsiteY20" fmla="*/ 2673876 h 5082522"/>
                <a:gd name="connsiteX21" fmla="*/ 1215835 w 3830643"/>
                <a:gd name="connsiteY21" fmla="*/ 2682752 h 5082522"/>
                <a:gd name="connsiteX22" fmla="*/ 1067193 w 3830643"/>
                <a:gd name="connsiteY22" fmla="*/ 2679960 h 5082522"/>
                <a:gd name="connsiteX23" fmla="*/ 846796 w 3830643"/>
                <a:gd name="connsiteY23" fmla="*/ 2451030 h 5082522"/>
                <a:gd name="connsiteX24" fmla="*/ 2022062 w 3830643"/>
                <a:gd name="connsiteY24" fmla="*/ 3985576 h 5082522"/>
                <a:gd name="connsiteX25" fmla="*/ 1916703 w 3830643"/>
                <a:gd name="connsiteY25" fmla="*/ 3880217 h 5082522"/>
                <a:gd name="connsiteX26" fmla="*/ 2022062 w 3830643"/>
                <a:gd name="connsiteY26" fmla="*/ 3774859 h 5082522"/>
                <a:gd name="connsiteX27" fmla="*/ 3273941 w 3830643"/>
                <a:gd name="connsiteY27" fmla="*/ 3774859 h 5082522"/>
                <a:gd name="connsiteX28" fmla="*/ 3379299 w 3830643"/>
                <a:gd name="connsiteY28" fmla="*/ 3880217 h 5082522"/>
                <a:gd name="connsiteX29" fmla="*/ 3273941 w 3830643"/>
                <a:gd name="connsiteY29" fmla="*/ 3985576 h 5082522"/>
                <a:gd name="connsiteX30" fmla="*/ 631945 w 3830643"/>
                <a:gd name="connsiteY30" fmla="*/ 3372147 h 5082522"/>
                <a:gd name="connsiteX31" fmla="*/ 1607143 w 3830643"/>
                <a:gd name="connsiteY31" fmla="*/ 3372147 h 5082522"/>
                <a:gd name="connsiteX32" fmla="*/ 1712501 w 3830643"/>
                <a:gd name="connsiteY32" fmla="*/ 3477506 h 5082522"/>
                <a:gd name="connsiteX33" fmla="*/ 1712501 w 3830643"/>
                <a:gd name="connsiteY33" fmla="*/ 4282860 h 5082522"/>
                <a:gd name="connsiteX34" fmla="*/ 1607143 w 3830643"/>
                <a:gd name="connsiteY34" fmla="*/ 4388219 h 5082522"/>
                <a:gd name="connsiteX35" fmla="*/ 631945 w 3830643"/>
                <a:gd name="connsiteY35" fmla="*/ 4388219 h 5082522"/>
                <a:gd name="connsiteX36" fmla="*/ 526587 w 3830643"/>
                <a:gd name="connsiteY36" fmla="*/ 4282860 h 5082522"/>
                <a:gd name="connsiteX37" fmla="*/ 526587 w 3830643"/>
                <a:gd name="connsiteY37" fmla="*/ 3477506 h 5082522"/>
                <a:gd name="connsiteX38" fmla="*/ 631945 w 3830643"/>
                <a:gd name="connsiteY38" fmla="*/ 3372147 h 5082522"/>
                <a:gd name="connsiteX39" fmla="*/ 1501824 w 3830643"/>
                <a:gd name="connsiteY39" fmla="*/ 3582825 h 5082522"/>
                <a:gd name="connsiteX40" fmla="*/ 737108 w 3830643"/>
                <a:gd name="connsiteY40" fmla="*/ 3582825 h 5082522"/>
                <a:gd name="connsiteX41" fmla="*/ 737108 w 3830643"/>
                <a:gd name="connsiteY41" fmla="*/ 4177659 h 5082522"/>
                <a:gd name="connsiteX42" fmla="*/ 1501824 w 3830643"/>
                <a:gd name="connsiteY42" fmla="*/ 4177659 h 5082522"/>
                <a:gd name="connsiteX43" fmla="*/ 2021954 w 3830643"/>
                <a:gd name="connsiteY43" fmla="*/ 2597918 h 5082522"/>
                <a:gd name="connsiteX44" fmla="*/ 1916596 w 3830643"/>
                <a:gd name="connsiteY44" fmla="*/ 2492560 h 5082522"/>
                <a:gd name="connsiteX45" fmla="*/ 2021954 w 3830643"/>
                <a:gd name="connsiteY45" fmla="*/ 2387201 h 5082522"/>
                <a:gd name="connsiteX46" fmla="*/ 3273833 w 3830643"/>
                <a:gd name="connsiteY46" fmla="*/ 2387201 h 5082522"/>
                <a:gd name="connsiteX47" fmla="*/ 3379191 w 3830643"/>
                <a:gd name="connsiteY47" fmla="*/ 2492560 h 5082522"/>
                <a:gd name="connsiteX48" fmla="*/ 3273833 w 3830643"/>
                <a:gd name="connsiteY48" fmla="*/ 2597918 h 5082522"/>
                <a:gd name="connsiteX49" fmla="*/ 1501824 w 3830643"/>
                <a:gd name="connsiteY49" fmla="*/ 2548355 h 5082522"/>
                <a:gd name="connsiteX50" fmla="*/ 1607182 w 3830643"/>
                <a:gd name="connsiteY50" fmla="*/ 2442996 h 5082522"/>
                <a:gd name="connsiteX51" fmla="*/ 1712541 w 3830643"/>
                <a:gd name="connsiteY51" fmla="*/ 2548355 h 5082522"/>
                <a:gd name="connsiteX52" fmla="*/ 1712541 w 3830643"/>
                <a:gd name="connsiteY52" fmla="*/ 2972845 h 5082522"/>
                <a:gd name="connsiteX53" fmla="*/ 1607182 w 3830643"/>
                <a:gd name="connsiteY53" fmla="*/ 3078204 h 5082522"/>
                <a:gd name="connsiteX54" fmla="*/ 631984 w 3830643"/>
                <a:gd name="connsiteY54" fmla="*/ 3078204 h 5082522"/>
                <a:gd name="connsiteX55" fmla="*/ 526626 w 3830643"/>
                <a:gd name="connsiteY55" fmla="*/ 2972845 h 5082522"/>
                <a:gd name="connsiteX56" fmla="*/ 526626 w 3830643"/>
                <a:gd name="connsiteY56" fmla="*/ 2012118 h 5082522"/>
                <a:gd name="connsiteX57" fmla="*/ 631984 w 3830643"/>
                <a:gd name="connsiteY57" fmla="*/ 1906759 h 5082522"/>
                <a:gd name="connsiteX58" fmla="*/ 1226318 w 3830643"/>
                <a:gd name="connsiteY58" fmla="*/ 1906759 h 5082522"/>
                <a:gd name="connsiteX59" fmla="*/ 1331677 w 3830643"/>
                <a:gd name="connsiteY59" fmla="*/ 2012118 h 5082522"/>
                <a:gd name="connsiteX60" fmla="*/ 1226318 w 3830643"/>
                <a:gd name="connsiteY60" fmla="*/ 2117476 h 5082522"/>
                <a:gd name="connsiteX61" fmla="*/ 737304 w 3830643"/>
                <a:gd name="connsiteY61" fmla="*/ 2117476 h 5082522"/>
                <a:gd name="connsiteX62" fmla="*/ 737304 w 3830643"/>
                <a:gd name="connsiteY62" fmla="*/ 2867536 h 5082522"/>
                <a:gd name="connsiteX63" fmla="*/ 1502020 w 3830643"/>
                <a:gd name="connsiteY63" fmla="*/ 2867536 h 5082522"/>
                <a:gd name="connsiteX64" fmla="*/ 1502020 w 3830643"/>
                <a:gd name="connsiteY64" fmla="*/ 2548404 h 5082522"/>
                <a:gd name="connsiteX65" fmla="*/ 2021954 w 3830643"/>
                <a:gd name="connsiteY65" fmla="*/ 1210163 h 5082522"/>
                <a:gd name="connsiteX66" fmla="*/ 1916596 w 3830643"/>
                <a:gd name="connsiteY66" fmla="*/ 1104804 h 5082522"/>
                <a:gd name="connsiteX67" fmla="*/ 2021954 w 3830643"/>
                <a:gd name="connsiteY67" fmla="*/ 999446 h 5082522"/>
                <a:gd name="connsiteX68" fmla="*/ 3273833 w 3830643"/>
                <a:gd name="connsiteY68" fmla="*/ 999446 h 5082522"/>
                <a:gd name="connsiteX69" fmla="*/ 3379191 w 3830643"/>
                <a:gd name="connsiteY69" fmla="*/ 1104804 h 5082522"/>
                <a:gd name="connsiteX70" fmla="*/ 3273833 w 3830643"/>
                <a:gd name="connsiteY70" fmla="*/ 1210163 h 5082522"/>
                <a:gd name="connsiteX71" fmla="*/ 631837 w 3830643"/>
                <a:gd name="connsiteY71" fmla="*/ 596738 h 5082522"/>
                <a:gd name="connsiteX72" fmla="*/ 1607035 w 3830643"/>
                <a:gd name="connsiteY72" fmla="*/ 596738 h 5082522"/>
                <a:gd name="connsiteX73" fmla="*/ 1712394 w 3830643"/>
                <a:gd name="connsiteY73" fmla="*/ 702097 h 5082522"/>
                <a:gd name="connsiteX74" fmla="*/ 1712394 w 3830643"/>
                <a:gd name="connsiteY74" fmla="*/ 1507604 h 5082522"/>
                <a:gd name="connsiteX75" fmla="*/ 1607035 w 3830643"/>
                <a:gd name="connsiteY75" fmla="*/ 1612962 h 5082522"/>
                <a:gd name="connsiteX76" fmla="*/ 631837 w 3830643"/>
                <a:gd name="connsiteY76" fmla="*/ 1612962 h 5082522"/>
                <a:gd name="connsiteX77" fmla="*/ 526479 w 3830643"/>
                <a:gd name="connsiteY77" fmla="*/ 1507604 h 5082522"/>
                <a:gd name="connsiteX78" fmla="*/ 526479 w 3830643"/>
                <a:gd name="connsiteY78" fmla="*/ 702097 h 5082522"/>
                <a:gd name="connsiteX79" fmla="*/ 631837 w 3830643"/>
                <a:gd name="connsiteY79" fmla="*/ 596738 h 5082522"/>
                <a:gd name="connsiteX80" fmla="*/ 1501716 w 3830643"/>
                <a:gd name="connsiteY80" fmla="*/ 807412 h 5082522"/>
                <a:gd name="connsiteX81" fmla="*/ 737000 w 3830643"/>
                <a:gd name="connsiteY81" fmla="*/ 807412 h 5082522"/>
                <a:gd name="connsiteX82" fmla="*/ 737000 w 3830643"/>
                <a:gd name="connsiteY82" fmla="*/ 1402246 h 5082522"/>
                <a:gd name="connsiteX83" fmla="*/ 1501716 w 3830643"/>
                <a:gd name="connsiteY83" fmla="*/ 1402246 h 5082522"/>
                <a:gd name="connsiteX84" fmla="*/ 3356217 w 3830643"/>
                <a:gd name="connsiteY84" fmla="*/ 210594 h 5082522"/>
                <a:gd name="connsiteX85" fmla="*/ 473996 w 3830643"/>
                <a:gd name="connsiteY85" fmla="*/ 210594 h 5082522"/>
                <a:gd name="connsiteX86" fmla="*/ 288007 w 3830643"/>
                <a:gd name="connsiteY86" fmla="*/ 287937 h 5082522"/>
                <a:gd name="connsiteX87" fmla="*/ 210472 w 3830643"/>
                <a:gd name="connsiteY87" fmla="*/ 473926 h 5082522"/>
                <a:gd name="connsiteX88" fmla="*/ 210472 w 3830643"/>
                <a:gd name="connsiteY88" fmla="*/ 4608028 h 5082522"/>
                <a:gd name="connsiteX89" fmla="*/ 288007 w 3830643"/>
                <a:gd name="connsiteY89" fmla="*/ 4794017 h 5082522"/>
                <a:gd name="connsiteX90" fmla="*/ 473996 w 3830643"/>
                <a:gd name="connsiteY90" fmla="*/ 4871355 h 5082522"/>
                <a:gd name="connsiteX91" fmla="*/ 3356217 w 3830643"/>
                <a:gd name="connsiteY91" fmla="*/ 4871355 h 5082522"/>
                <a:gd name="connsiteX92" fmla="*/ 3542206 w 3830643"/>
                <a:gd name="connsiteY92" fmla="*/ 4794017 h 5082522"/>
                <a:gd name="connsiteX93" fmla="*/ 3619741 w 3830643"/>
                <a:gd name="connsiteY93" fmla="*/ 4608028 h 5082522"/>
                <a:gd name="connsiteX94" fmla="*/ 3619741 w 3830643"/>
                <a:gd name="connsiteY94" fmla="*/ 473926 h 5082522"/>
                <a:gd name="connsiteX95" fmla="*/ 3542206 w 3830643"/>
                <a:gd name="connsiteY95" fmla="*/ 287937 h 5082522"/>
                <a:gd name="connsiteX96" fmla="*/ 3356217 w 3830643"/>
                <a:gd name="connsiteY96" fmla="*/ 210594 h 5082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3830643" h="5082522">
                  <a:moveTo>
                    <a:pt x="474211" y="0"/>
                  </a:moveTo>
                  <a:lnTo>
                    <a:pt x="3356433" y="0"/>
                  </a:lnTo>
                  <a:cubicBezTo>
                    <a:pt x="3486970" y="0"/>
                    <a:pt x="3605456" y="53310"/>
                    <a:pt x="3691378" y="139266"/>
                  </a:cubicBezTo>
                  <a:cubicBezTo>
                    <a:pt x="3777289" y="225182"/>
                    <a:pt x="3830644" y="343703"/>
                    <a:pt x="3830644" y="474211"/>
                  </a:cubicBezTo>
                  <a:lnTo>
                    <a:pt x="3830644" y="4608312"/>
                  </a:lnTo>
                  <a:cubicBezTo>
                    <a:pt x="3830644" y="4738849"/>
                    <a:pt x="3777338" y="4857335"/>
                    <a:pt x="3691378" y="4943256"/>
                  </a:cubicBezTo>
                  <a:cubicBezTo>
                    <a:pt x="3605456" y="5029167"/>
                    <a:pt x="3486940" y="5082523"/>
                    <a:pt x="3356433" y="5082523"/>
                  </a:cubicBezTo>
                  <a:lnTo>
                    <a:pt x="474211" y="5082523"/>
                  </a:lnTo>
                  <a:cubicBezTo>
                    <a:pt x="343674" y="5082523"/>
                    <a:pt x="225187" y="5029216"/>
                    <a:pt x="139266" y="4943256"/>
                  </a:cubicBezTo>
                  <a:cubicBezTo>
                    <a:pt x="53345" y="4857335"/>
                    <a:pt x="0" y="4738819"/>
                    <a:pt x="0" y="4608312"/>
                  </a:cubicBezTo>
                  <a:lnTo>
                    <a:pt x="0" y="474211"/>
                  </a:lnTo>
                  <a:cubicBezTo>
                    <a:pt x="0" y="343674"/>
                    <a:pt x="53306" y="225187"/>
                    <a:pt x="139266" y="139266"/>
                  </a:cubicBezTo>
                  <a:cubicBezTo>
                    <a:pt x="225187" y="53350"/>
                    <a:pt x="343703" y="0"/>
                    <a:pt x="474211" y="0"/>
                  </a:cubicBezTo>
                  <a:close/>
                  <a:moveTo>
                    <a:pt x="847188" y="2450951"/>
                  </a:moveTo>
                  <a:cubicBezTo>
                    <a:pt x="807040" y="2409157"/>
                    <a:pt x="808186" y="2342644"/>
                    <a:pt x="849981" y="2302505"/>
                  </a:cubicBezTo>
                  <a:cubicBezTo>
                    <a:pt x="891775" y="2262356"/>
                    <a:pt x="958288" y="2263512"/>
                    <a:pt x="998427" y="2305297"/>
                  </a:cubicBezTo>
                  <a:lnTo>
                    <a:pt x="1143092" y="2455585"/>
                  </a:lnTo>
                  <a:lnTo>
                    <a:pt x="1589626" y="1988654"/>
                  </a:lnTo>
                  <a:cubicBezTo>
                    <a:pt x="1629617" y="1946869"/>
                    <a:pt x="1695944" y="1945370"/>
                    <a:pt x="1737768" y="1985362"/>
                  </a:cubicBezTo>
                  <a:cubicBezTo>
                    <a:pt x="1779563" y="2025354"/>
                    <a:pt x="1781052" y="2091680"/>
                    <a:pt x="1741060" y="2133504"/>
                  </a:cubicBezTo>
                  <a:lnTo>
                    <a:pt x="1224065" y="2673876"/>
                  </a:lnTo>
                  <a:cubicBezTo>
                    <a:pt x="1221576" y="2677020"/>
                    <a:pt x="1218784" y="2679960"/>
                    <a:pt x="1215835" y="2682752"/>
                  </a:cubicBezTo>
                  <a:cubicBezTo>
                    <a:pt x="1174050" y="2722901"/>
                    <a:pt x="1107528" y="2721754"/>
                    <a:pt x="1067193" y="2679960"/>
                  </a:cubicBezTo>
                  <a:lnTo>
                    <a:pt x="846796" y="2451030"/>
                  </a:lnTo>
                  <a:close/>
                  <a:moveTo>
                    <a:pt x="2022062" y="3985576"/>
                  </a:moveTo>
                  <a:cubicBezTo>
                    <a:pt x="1963965" y="3985576"/>
                    <a:pt x="1916703" y="3938353"/>
                    <a:pt x="1916703" y="3880217"/>
                  </a:cubicBezTo>
                  <a:cubicBezTo>
                    <a:pt x="1916703" y="3821973"/>
                    <a:pt x="1963926" y="3774859"/>
                    <a:pt x="2022062" y="3774859"/>
                  </a:cubicBezTo>
                  <a:lnTo>
                    <a:pt x="3273941" y="3774859"/>
                  </a:lnTo>
                  <a:cubicBezTo>
                    <a:pt x="3332038" y="3774859"/>
                    <a:pt x="3379299" y="3821934"/>
                    <a:pt x="3379299" y="3880217"/>
                  </a:cubicBezTo>
                  <a:cubicBezTo>
                    <a:pt x="3379299" y="3938461"/>
                    <a:pt x="3332077" y="3985576"/>
                    <a:pt x="3273941" y="3985576"/>
                  </a:cubicBezTo>
                  <a:close/>
                  <a:moveTo>
                    <a:pt x="631945" y="3372147"/>
                  </a:moveTo>
                  <a:lnTo>
                    <a:pt x="1607143" y="3372147"/>
                  </a:lnTo>
                  <a:cubicBezTo>
                    <a:pt x="1665387" y="3372147"/>
                    <a:pt x="1712501" y="3419369"/>
                    <a:pt x="1712501" y="3477506"/>
                  </a:cubicBezTo>
                  <a:lnTo>
                    <a:pt x="1712501" y="4282860"/>
                  </a:lnTo>
                  <a:cubicBezTo>
                    <a:pt x="1712501" y="4341104"/>
                    <a:pt x="1665279" y="4388219"/>
                    <a:pt x="1607143" y="4388219"/>
                  </a:cubicBezTo>
                  <a:lnTo>
                    <a:pt x="631945" y="4388219"/>
                  </a:lnTo>
                  <a:cubicBezTo>
                    <a:pt x="573701" y="4388219"/>
                    <a:pt x="526587" y="4340997"/>
                    <a:pt x="526587" y="4282860"/>
                  </a:cubicBezTo>
                  <a:lnTo>
                    <a:pt x="526587" y="3477506"/>
                  </a:lnTo>
                  <a:cubicBezTo>
                    <a:pt x="526587" y="3419262"/>
                    <a:pt x="573809" y="3372147"/>
                    <a:pt x="631945" y="3372147"/>
                  </a:cubicBezTo>
                  <a:close/>
                  <a:moveTo>
                    <a:pt x="1501824" y="3582825"/>
                  </a:moveTo>
                  <a:lnTo>
                    <a:pt x="737108" y="3582825"/>
                  </a:lnTo>
                  <a:lnTo>
                    <a:pt x="737108" y="4177659"/>
                  </a:lnTo>
                  <a:lnTo>
                    <a:pt x="1501824" y="4177659"/>
                  </a:lnTo>
                  <a:close/>
                  <a:moveTo>
                    <a:pt x="2021954" y="2597918"/>
                  </a:moveTo>
                  <a:cubicBezTo>
                    <a:pt x="1963857" y="2597918"/>
                    <a:pt x="1916596" y="2550696"/>
                    <a:pt x="1916596" y="2492560"/>
                  </a:cubicBezTo>
                  <a:cubicBezTo>
                    <a:pt x="1916596" y="2434463"/>
                    <a:pt x="1963818" y="2387201"/>
                    <a:pt x="2021954" y="2387201"/>
                  </a:cubicBezTo>
                  <a:lnTo>
                    <a:pt x="3273833" y="2387201"/>
                  </a:lnTo>
                  <a:cubicBezTo>
                    <a:pt x="3331930" y="2387201"/>
                    <a:pt x="3379191" y="2434424"/>
                    <a:pt x="3379191" y="2492560"/>
                  </a:cubicBezTo>
                  <a:cubicBezTo>
                    <a:pt x="3379191" y="2550804"/>
                    <a:pt x="3331969" y="2597918"/>
                    <a:pt x="3273833" y="2597918"/>
                  </a:cubicBezTo>
                  <a:close/>
                  <a:moveTo>
                    <a:pt x="1501824" y="2548355"/>
                  </a:moveTo>
                  <a:cubicBezTo>
                    <a:pt x="1501824" y="2490110"/>
                    <a:pt x="1549046" y="2442996"/>
                    <a:pt x="1607182" y="2442996"/>
                  </a:cubicBezTo>
                  <a:cubicBezTo>
                    <a:pt x="1665426" y="2442996"/>
                    <a:pt x="1712541" y="2490228"/>
                    <a:pt x="1712541" y="2548355"/>
                  </a:cubicBezTo>
                  <a:lnTo>
                    <a:pt x="1712541" y="2972845"/>
                  </a:lnTo>
                  <a:cubicBezTo>
                    <a:pt x="1712541" y="3031099"/>
                    <a:pt x="1665318" y="3078204"/>
                    <a:pt x="1607182" y="3078204"/>
                  </a:cubicBezTo>
                  <a:lnTo>
                    <a:pt x="631984" y="3078204"/>
                  </a:lnTo>
                  <a:cubicBezTo>
                    <a:pt x="573740" y="3078204"/>
                    <a:pt x="526626" y="3030981"/>
                    <a:pt x="526626" y="2972845"/>
                  </a:cubicBezTo>
                  <a:lnTo>
                    <a:pt x="526626" y="2012118"/>
                  </a:lnTo>
                  <a:cubicBezTo>
                    <a:pt x="526626" y="1954030"/>
                    <a:pt x="573848" y="1906759"/>
                    <a:pt x="631984" y="1906759"/>
                  </a:cubicBezTo>
                  <a:lnTo>
                    <a:pt x="1226318" y="1906759"/>
                  </a:lnTo>
                  <a:cubicBezTo>
                    <a:pt x="1284562" y="1906759"/>
                    <a:pt x="1331677" y="1953991"/>
                    <a:pt x="1331677" y="2012118"/>
                  </a:cubicBezTo>
                  <a:cubicBezTo>
                    <a:pt x="1331677" y="2070372"/>
                    <a:pt x="1284454" y="2117476"/>
                    <a:pt x="1226318" y="2117476"/>
                  </a:cubicBezTo>
                  <a:lnTo>
                    <a:pt x="737304" y="2117476"/>
                  </a:lnTo>
                  <a:lnTo>
                    <a:pt x="737304" y="2867536"/>
                  </a:lnTo>
                  <a:lnTo>
                    <a:pt x="1502020" y="2867536"/>
                  </a:lnTo>
                  <a:lnTo>
                    <a:pt x="1502020" y="2548404"/>
                  </a:lnTo>
                  <a:close/>
                  <a:moveTo>
                    <a:pt x="2021954" y="1210163"/>
                  </a:moveTo>
                  <a:cubicBezTo>
                    <a:pt x="1963857" y="1210163"/>
                    <a:pt x="1916596" y="1162940"/>
                    <a:pt x="1916596" y="1104804"/>
                  </a:cubicBezTo>
                  <a:cubicBezTo>
                    <a:pt x="1916596" y="1046717"/>
                    <a:pt x="1963818" y="999446"/>
                    <a:pt x="2021954" y="999446"/>
                  </a:cubicBezTo>
                  <a:lnTo>
                    <a:pt x="3273833" y="999446"/>
                  </a:lnTo>
                  <a:cubicBezTo>
                    <a:pt x="3331930" y="999446"/>
                    <a:pt x="3379191" y="1046678"/>
                    <a:pt x="3379191" y="1104804"/>
                  </a:cubicBezTo>
                  <a:cubicBezTo>
                    <a:pt x="3379191" y="1163058"/>
                    <a:pt x="3331969" y="1210163"/>
                    <a:pt x="3273833" y="1210163"/>
                  </a:cubicBezTo>
                  <a:close/>
                  <a:moveTo>
                    <a:pt x="631837" y="596738"/>
                  </a:moveTo>
                  <a:lnTo>
                    <a:pt x="1607035" y="596738"/>
                  </a:lnTo>
                  <a:cubicBezTo>
                    <a:pt x="1665279" y="596738"/>
                    <a:pt x="1712394" y="643963"/>
                    <a:pt x="1712394" y="702097"/>
                  </a:cubicBezTo>
                  <a:lnTo>
                    <a:pt x="1712394" y="1507604"/>
                  </a:lnTo>
                  <a:cubicBezTo>
                    <a:pt x="1712394" y="1565858"/>
                    <a:pt x="1665171" y="1612962"/>
                    <a:pt x="1607035" y="1612962"/>
                  </a:cubicBezTo>
                  <a:lnTo>
                    <a:pt x="631837" y="1612962"/>
                  </a:lnTo>
                  <a:cubicBezTo>
                    <a:pt x="573593" y="1612962"/>
                    <a:pt x="526479" y="1565740"/>
                    <a:pt x="526479" y="1507604"/>
                  </a:cubicBezTo>
                  <a:lnTo>
                    <a:pt x="526479" y="702097"/>
                  </a:lnTo>
                  <a:cubicBezTo>
                    <a:pt x="526479" y="644002"/>
                    <a:pt x="573701" y="596738"/>
                    <a:pt x="631837" y="596738"/>
                  </a:cubicBezTo>
                  <a:close/>
                  <a:moveTo>
                    <a:pt x="1501716" y="807412"/>
                  </a:moveTo>
                  <a:lnTo>
                    <a:pt x="737000" y="807412"/>
                  </a:lnTo>
                  <a:lnTo>
                    <a:pt x="737000" y="1402246"/>
                  </a:lnTo>
                  <a:lnTo>
                    <a:pt x="1501716" y="1402246"/>
                  </a:lnTo>
                  <a:close/>
                  <a:moveTo>
                    <a:pt x="3356217" y="210594"/>
                  </a:moveTo>
                  <a:lnTo>
                    <a:pt x="473996" y="210594"/>
                  </a:lnTo>
                  <a:cubicBezTo>
                    <a:pt x="401742" y="210594"/>
                    <a:pt x="335915" y="240214"/>
                    <a:pt x="288007" y="287937"/>
                  </a:cubicBezTo>
                  <a:cubicBezTo>
                    <a:pt x="240089" y="335851"/>
                    <a:pt x="210472" y="401672"/>
                    <a:pt x="210472" y="473926"/>
                  </a:cubicBezTo>
                  <a:lnTo>
                    <a:pt x="210472" y="4608028"/>
                  </a:lnTo>
                  <a:cubicBezTo>
                    <a:pt x="210472" y="4680281"/>
                    <a:pt x="240089" y="4746108"/>
                    <a:pt x="288007" y="4794017"/>
                  </a:cubicBezTo>
                  <a:cubicBezTo>
                    <a:pt x="335728" y="4841738"/>
                    <a:pt x="401595" y="4871355"/>
                    <a:pt x="473996" y="4871355"/>
                  </a:cubicBezTo>
                  <a:lnTo>
                    <a:pt x="3356217" y="4871355"/>
                  </a:lnTo>
                  <a:cubicBezTo>
                    <a:pt x="3428471" y="4871355"/>
                    <a:pt x="3494298" y="4841738"/>
                    <a:pt x="3542206" y="4794017"/>
                  </a:cubicBezTo>
                  <a:cubicBezTo>
                    <a:pt x="3590124" y="4746099"/>
                    <a:pt x="3619741" y="4680281"/>
                    <a:pt x="3619741" y="4608028"/>
                  </a:cubicBezTo>
                  <a:lnTo>
                    <a:pt x="3619741" y="473926"/>
                  </a:lnTo>
                  <a:cubicBezTo>
                    <a:pt x="3619741" y="401672"/>
                    <a:pt x="3590124" y="335845"/>
                    <a:pt x="3542206" y="287937"/>
                  </a:cubicBezTo>
                  <a:cubicBezTo>
                    <a:pt x="3494484" y="240214"/>
                    <a:pt x="3428618" y="210594"/>
                    <a:pt x="3356217" y="210594"/>
                  </a:cubicBez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cxnSp>
        <p:nvCxnSpPr>
          <p:cNvPr id="76" name="Elbow Connector 75">
            <a:extLst>
              <a:ext uri="{FF2B5EF4-FFF2-40B4-BE49-F238E27FC236}">
                <a16:creationId xmlns:a16="http://schemas.microsoft.com/office/drawing/2014/main" id="{18227FEE-AF24-0523-426F-62A303F260D9}"/>
              </a:ext>
            </a:extLst>
          </p:cNvPr>
          <p:cNvCxnSpPr>
            <a:cxnSpLocks/>
            <a:stCxn id="40" idx="0"/>
            <a:endCxn id="4" idx="1"/>
          </p:cNvCxnSpPr>
          <p:nvPr/>
        </p:nvCxnSpPr>
        <p:spPr>
          <a:xfrm rot="5400000" flipH="1" flipV="1">
            <a:off x="1821130" y="2019041"/>
            <a:ext cx="918574" cy="1254922"/>
          </a:xfrm>
          <a:prstGeom prst="bentConnector2">
            <a:avLst/>
          </a:prstGeom>
          <a:ln w="38100">
            <a:solidFill>
              <a:srgbClr val="5482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22A9B4EA-31CE-4787-B192-C12267E04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7185" y="1832916"/>
            <a:ext cx="6396471" cy="319663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Study Procedures</a:t>
            </a:r>
          </a:p>
          <a:p>
            <a:pPr marL="339725" indent="-3397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Patient perceived PSVT episode</a:t>
            </a:r>
          </a:p>
          <a:p>
            <a:pPr marL="339725" indent="-3397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Patient applied CMS</a:t>
            </a:r>
          </a:p>
          <a:p>
            <a:pPr marL="339725" indent="-3397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Patient performed trained VM</a:t>
            </a:r>
          </a:p>
          <a:p>
            <a:pPr marL="339725" indent="-3397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If episode persisted, patient self-administered etripamil 70 mg IN</a:t>
            </a:r>
          </a:p>
          <a:p>
            <a:pPr marL="339725" indent="-3397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CMS ECG monitoring continued for 5 hours</a:t>
            </a:r>
          </a:p>
          <a:p>
            <a:pPr marL="339725" indent="-3397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An independent adjudication committee used the complete CMS ECG recordings to confirm PSVT and conversion to sinus rhythm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C02C9C3-6DA5-414B-969B-B47EA0CACB63}"/>
              </a:ext>
            </a:extLst>
          </p:cNvPr>
          <p:cNvSpPr txBox="1"/>
          <p:nvPr/>
        </p:nvSpPr>
        <p:spPr>
          <a:xfrm>
            <a:off x="0" y="6627168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2279501-97DE-4760-870C-CEDECC9847E5}" type="slidenum">
              <a:rPr lang="en-US" sz="900" smtClean="0">
                <a:solidFill>
                  <a:srgbClr val="00205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</a:t>
            </a:fld>
            <a:endParaRPr lang="en-US" sz="900" dirty="0">
              <a:solidFill>
                <a:srgbClr val="00205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337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4E39C-36BB-7244-B9EA-6DDD5560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NODE-302 Methods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57EDBD9-7537-4BC8-BA50-23765E1057B2}"/>
              </a:ext>
            </a:extLst>
          </p:cNvPr>
          <p:cNvSpPr/>
          <p:nvPr/>
        </p:nvSpPr>
        <p:spPr>
          <a:xfrm>
            <a:off x="835797" y="1317733"/>
            <a:ext cx="10519592" cy="722120"/>
          </a:xfrm>
          <a:prstGeom prst="roundRect">
            <a:avLst/>
          </a:prstGeom>
          <a:solidFill>
            <a:srgbClr val="D26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0" rtlCol="0" anchor="ctr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Objective: 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Investigation of the efficacy and safety of etripamil when self-administered for multiple episodes of PSVT in patients who completed NODE-301</a:t>
            </a:r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02744551-4C6C-BD94-DC5A-0C18A4FBDEDD}"/>
              </a:ext>
            </a:extLst>
          </p:cNvPr>
          <p:cNvSpPr>
            <a:spLocks noChangeAspect="1"/>
          </p:cNvSpPr>
          <p:nvPr/>
        </p:nvSpPr>
        <p:spPr>
          <a:xfrm>
            <a:off x="1074333" y="1359225"/>
            <a:ext cx="640080" cy="640078"/>
          </a:xfrm>
          <a:custGeom>
            <a:avLst/>
            <a:gdLst>
              <a:gd name="connsiteX0" fmla="*/ 3487216 w 3763738"/>
              <a:gd name="connsiteY0" fmla="*/ 899952 h 3763735"/>
              <a:gd name="connsiteX1" fmla="*/ 3669914 w 3763738"/>
              <a:gd name="connsiteY1" fmla="*/ 717255 h 3763735"/>
              <a:gd name="connsiteX2" fmla="*/ 3697581 w 3763738"/>
              <a:gd name="connsiteY2" fmla="*/ 599885 h 3763735"/>
              <a:gd name="connsiteX3" fmla="*/ 3600795 w 3763738"/>
              <a:gd name="connsiteY3" fmla="*/ 527974 h 3763735"/>
              <a:gd name="connsiteX4" fmla="*/ 3261725 w 3763738"/>
              <a:gd name="connsiteY4" fmla="*/ 499464 h 3763735"/>
              <a:gd name="connsiteX5" fmla="*/ 3233216 w 3763738"/>
              <a:gd name="connsiteY5" fmla="*/ 160395 h 3763735"/>
              <a:gd name="connsiteX6" fmla="*/ 3161579 w 3763738"/>
              <a:gd name="connsiteY6" fmla="*/ 64720 h 3763735"/>
              <a:gd name="connsiteX7" fmla="*/ 3045012 w 3763738"/>
              <a:gd name="connsiteY7" fmla="*/ 91279 h 3763735"/>
              <a:gd name="connsiteX8" fmla="*/ 2862315 w 3763738"/>
              <a:gd name="connsiteY8" fmla="*/ 275580 h 3763735"/>
              <a:gd name="connsiteX9" fmla="*/ 1548421 w 3763738"/>
              <a:gd name="connsiteY9" fmla="*/ 29773 h 3763735"/>
              <a:gd name="connsiteX10" fmla="*/ 402743 w 3763738"/>
              <a:gd name="connsiteY10" fmla="*/ 718401 h 3763735"/>
              <a:gd name="connsiteX11" fmla="*/ 3352 w 3763738"/>
              <a:gd name="connsiteY11" fmla="*/ 1994087 h 3763735"/>
              <a:gd name="connsiteX12" fmla="*/ 551767 w 3763738"/>
              <a:gd name="connsiteY12" fmla="*/ 3213146 h 3763735"/>
              <a:gd name="connsiteX13" fmla="*/ 1771315 w 3763738"/>
              <a:gd name="connsiteY13" fmla="*/ 3760483 h 3763735"/>
              <a:gd name="connsiteX14" fmla="*/ 3046609 w 3763738"/>
              <a:gd name="connsiteY14" fmla="*/ 3359985 h 3763735"/>
              <a:gd name="connsiteX15" fmla="*/ 3734251 w 3763738"/>
              <a:gd name="connsiteY15" fmla="*/ 2213719 h 3763735"/>
              <a:gd name="connsiteX16" fmla="*/ 3487255 w 3763738"/>
              <a:gd name="connsiteY16" fmla="*/ 900021 h 3763735"/>
              <a:gd name="connsiteX17" fmla="*/ 3032952 w 3763738"/>
              <a:gd name="connsiteY17" fmla="*/ 418246 h 3763735"/>
              <a:gd name="connsiteX18" fmla="*/ 3049411 w 3763738"/>
              <a:gd name="connsiteY18" fmla="*/ 613582 h 3763735"/>
              <a:gd name="connsiteX19" fmla="*/ 3049411 w 3763738"/>
              <a:gd name="connsiteY19" fmla="*/ 613542 h 3763735"/>
              <a:gd name="connsiteX20" fmla="*/ 3150371 w 3763738"/>
              <a:gd name="connsiteY20" fmla="*/ 714502 h 3763735"/>
              <a:gd name="connsiteX21" fmla="*/ 3345707 w 3763738"/>
              <a:gd name="connsiteY21" fmla="*/ 730961 h 3763735"/>
              <a:gd name="connsiteX22" fmla="*/ 3081262 w 3763738"/>
              <a:gd name="connsiteY22" fmla="*/ 993231 h 3763735"/>
              <a:gd name="connsiteX23" fmla="*/ 2793206 w 3763738"/>
              <a:gd name="connsiteY23" fmla="*/ 966896 h 3763735"/>
              <a:gd name="connsiteX24" fmla="*/ 2769056 w 3763738"/>
              <a:gd name="connsiteY24" fmla="*/ 678880 h 3763735"/>
              <a:gd name="connsiteX25" fmla="*/ 1800668 w 3763738"/>
              <a:gd name="connsiteY25" fmla="*/ 1961590 h 3763735"/>
              <a:gd name="connsiteX26" fmla="*/ 1878584 w 3763738"/>
              <a:gd name="connsiteY26" fmla="*/ 1993970 h 3763735"/>
              <a:gd name="connsiteX27" fmla="*/ 1957040 w 3763738"/>
              <a:gd name="connsiteY27" fmla="*/ 1961590 h 3763735"/>
              <a:gd name="connsiteX28" fmla="*/ 2210502 w 3763738"/>
              <a:gd name="connsiteY28" fmla="*/ 1708128 h 3763735"/>
              <a:gd name="connsiteX29" fmla="*/ 2254393 w 3763738"/>
              <a:gd name="connsiteY29" fmla="*/ 1883673 h 3763735"/>
              <a:gd name="connsiteX30" fmla="*/ 2144332 w 3763738"/>
              <a:gd name="connsiteY30" fmla="*/ 2149421 h 3763735"/>
              <a:gd name="connsiteX31" fmla="*/ 1878584 w 3763738"/>
              <a:gd name="connsiteY31" fmla="*/ 2259482 h 3763735"/>
              <a:gd name="connsiteX32" fmla="*/ 1612837 w 3763738"/>
              <a:gd name="connsiteY32" fmla="*/ 2149421 h 3763735"/>
              <a:gd name="connsiteX33" fmla="*/ 1502776 w 3763738"/>
              <a:gd name="connsiteY33" fmla="*/ 1883673 h 3763735"/>
              <a:gd name="connsiteX34" fmla="*/ 1612837 w 3763738"/>
              <a:gd name="connsiteY34" fmla="*/ 1617926 h 3763735"/>
              <a:gd name="connsiteX35" fmla="*/ 1878584 w 3763738"/>
              <a:gd name="connsiteY35" fmla="*/ 1507865 h 3763735"/>
              <a:gd name="connsiteX36" fmla="*/ 2054169 w 3763738"/>
              <a:gd name="connsiteY36" fmla="*/ 1551766 h 3763735"/>
              <a:gd name="connsiteX37" fmla="*/ 1800707 w 3763738"/>
              <a:gd name="connsiteY37" fmla="*/ 1805218 h 3763735"/>
              <a:gd name="connsiteX38" fmla="*/ 1800668 w 3763738"/>
              <a:gd name="connsiteY38" fmla="*/ 1805218 h 3763735"/>
              <a:gd name="connsiteX39" fmla="*/ 1767955 w 3763738"/>
              <a:gd name="connsiteY39" fmla="*/ 1883409 h 3763735"/>
              <a:gd name="connsiteX40" fmla="*/ 1800668 w 3763738"/>
              <a:gd name="connsiteY40" fmla="*/ 1961590 h 3763735"/>
              <a:gd name="connsiteX41" fmla="*/ 2214901 w 3763738"/>
              <a:gd name="connsiteY41" fmla="*/ 1391024 h 3763735"/>
              <a:gd name="connsiteX42" fmla="*/ 1654622 w 3763738"/>
              <a:gd name="connsiteY42" fmla="*/ 1331242 h 3763735"/>
              <a:gd name="connsiteX43" fmla="*/ 1295076 w 3763738"/>
              <a:gd name="connsiteY43" fmla="*/ 1765030 h 3763735"/>
              <a:gd name="connsiteX44" fmla="*/ 1457758 w 3763738"/>
              <a:gd name="connsiteY44" fmla="*/ 2304480 h 3763735"/>
              <a:gd name="connsiteX45" fmla="*/ 1997208 w 3763738"/>
              <a:gd name="connsiteY45" fmla="*/ 2467162 h 3763735"/>
              <a:gd name="connsiteX46" fmla="*/ 2430996 w 3763738"/>
              <a:gd name="connsiteY46" fmla="*/ 2107617 h 3763735"/>
              <a:gd name="connsiteX47" fmla="*/ 2371253 w 3763738"/>
              <a:gd name="connsiteY47" fmla="*/ 1547337 h 3763735"/>
              <a:gd name="connsiteX48" fmla="*/ 2686182 w 3763738"/>
              <a:gd name="connsiteY48" fmla="*/ 1231879 h 3763735"/>
              <a:gd name="connsiteX49" fmla="*/ 2862570 w 3763738"/>
              <a:gd name="connsiteY49" fmla="*/ 2226779 h 3763735"/>
              <a:gd name="connsiteX50" fmla="*/ 2112511 w 3763738"/>
              <a:gd name="connsiteY50" fmla="*/ 2903850 h 3763735"/>
              <a:gd name="connsiteX51" fmla="*/ 1140752 w 3763738"/>
              <a:gd name="connsiteY51" fmla="*/ 2626885 h 3763735"/>
              <a:gd name="connsiteX52" fmla="*/ 860387 w 3763738"/>
              <a:gd name="connsiteY52" fmla="*/ 1656086 h 3763735"/>
              <a:gd name="connsiteX53" fmla="*/ 1534822 w 3763738"/>
              <a:gd name="connsiteY53" fmla="*/ 903655 h 3763735"/>
              <a:gd name="connsiteX54" fmla="*/ 2530310 w 3763738"/>
              <a:gd name="connsiteY54" fmla="*/ 1076555 h 3763735"/>
              <a:gd name="connsiteX55" fmla="*/ 3055427 w 3763738"/>
              <a:gd name="connsiteY55" fmla="*/ 3059967 h 3763735"/>
              <a:gd name="connsiteX56" fmla="*/ 1953640 w 3763738"/>
              <a:gd name="connsiteY56" fmla="*/ 3544848 h 3763735"/>
              <a:gd name="connsiteX57" fmla="*/ 813253 w 3763738"/>
              <a:gd name="connsiteY57" fmla="*/ 3159506 h 3763735"/>
              <a:gd name="connsiteX58" fmla="*/ 231351 w 3763738"/>
              <a:gd name="connsiteY58" fmla="*/ 2105726 h 3763735"/>
              <a:gd name="connsiteX59" fmla="*/ 512755 w 3763738"/>
              <a:gd name="connsiteY59" fmla="*/ 935359 h 3763735"/>
              <a:gd name="connsiteX60" fmla="*/ 1510104 w 3763738"/>
              <a:gd name="connsiteY60" fmla="*/ 261227 h 3763735"/>
              <a:gd name="connsiteX61" fmla="*/ 2701045 w 3763738"/>
              <a:gd name="connsiteY61" fmla="*/ 436430 h 3763735"/>
              <a:gd name="connsiteX62" fmla="*/ 2576474 w 3763738"/>
              <a:gd name="connsiteY62" fmla="*/ 560961 h 3763735"/>
              <a:gd name="connsiteX63" fmla="*/ 2544134 w 3763738"/>
              <a:gd name="connsiteY63" fmla="*/ 637771 h 3763735"/>
              <a:gd name="connsiteX64" fmla="*/ 2544134 w 3763738"/>
              <a:gd name="connsiteY64" fmla="*/ 649860 h 3763735"/>
              <a:gd name="connsiteX65" fmla="*/ 2558947 w 3763738"/>
              <a:gd name="connsiteY65" fmla="*/ 825984 h 3763735"/>
              <a:gd name="connsiteX66" fmla="*/ 2558947 w 3763738"/>
              <a:gd name="connsiteY66" fmla="*/ 825944 h 3763735"/>
              <a:gd name="connsiteX67" fmla="*/ 1379763 w 3763738"/>
              <a:gd name="connsiteY67" fmla="*/ 726748 h 3763735"/>
              <a:gd name="connsiteX68" fmla="*/ 636904 w 3763738"/>
              <a:gd name="connsiteY68" fmla="*/ 1647876 h 3763735"/>
              <a:gd name="connsiteX69" fmla="*/ 983635 w 3763738"/>
              <a:gd name="connsiteY69" fmla="*/ 2779250 h 3763735"/>
              <a:gd name="connsiteX70" fmla="*/ 2115009 w 3763738"/>
              <a:gd name="connsiteY70" fmla="*/ 3125981 h 3763735"/>
              <a:gd name="connsiteX71" fmla="*/ 3036097 w 3763738"/>
              <a:gd name="connsiteY71" fmla="*/ 2383122 h 3763735"/>
              <a:gd name="connsiteX72" fmla="*/ 2936901 w 3763738"/>
              <a:gd name="connsiteY72" fmla="*/ 1203938 h 3763735"/>
              <a:gd name="connsiteX73" fmla="*/ 3113024 w 3763738"/>
              <a:gd name="connsiteY73" fmla="*/ 1218751 h 3763735"/>
              <a:gd name="connsiteX74" fmla="*/ 3172875 w 3763738"/>
              <a:gd name="connsiteY74" fmla="*/ 1218751 h 3763735"/>
              <a:gd name="connsiteX75" fmla="*/ 3178920 w 3763738"/>
              <a:gd name="connsiteY75" fmla="*/ 1215459 h 3763735"/>
              <a:gd name="connsiteX76" fmla="*/ 3182750 w 3763738"/>
              <a:gd name="connsiteY76" fmla="*/ 1215459 h 3763735"/>
              <a:gd name="connsiteX77" fmla="*/ 3189334 w 3763738"/>
              <a:gd name="connsiteY77" fmla="*/ 1210522 h 3763735"/>
              <a:gd name="connsiteX78" fmla="*/ 3198103 w 3763738"/>
              <a:gd name="connsiteY78" fmla="*/ 1202831 h 3763735"/>
              <a:gd name="connsiteX79" fmla="*/ 3322634 w 3763738"/>
              <a:gd name="connsiteY79" fmla="*/ 1078299 h 3763735"/>
              <a:gd name="connsiteX80" fmla="*/ 3322595 w 3763738"/>
              <a:gd name="connsiteY80" fmla="*/ 1078299 h 3763735"/>
              <a:gd name="connsiteX81" fmla="*/ 3524279 w 3763738"/>
              <a:gd name="connsiteY81" fmla="*/ 2123263 h 3763735"/>
              <a:gd name="connsiteX82" fmla="*/ 3052145 w 3763738"/>
              <a:gd name="connsiteY82" fmla="*/ 3077034 h 3763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3763738" h="3763735">
                <a:moveTo>
                  <a:pt x="3487216" y="899952"/>
                </a:moveTo>
                <a:lnTo>
                  <a:pt x="3669914" y="717255"/>
                </a:lnTo>
                <a:cubicBezTo>
                  <a:pt x="3701754" y="687178"/>
                  <a:pt x="3712619" y="641023"/>
                  <a:pt x="3697581" y="599885"/>
                </a:cubicBezTo>
                <a:cubicBezTo>
                  <a:pt x="3682581" y="558747"/>
                  <a:pt x="3644500" y="530463"/>
                  <a:pt x="3600795" y="527974"/>
                </a:cubicBezTo>
                <a:lnTo>
                  <a:pt x="3261725" y="499464"/>
                </a:lnTo>
                <a:lnTo>
                  <a:pt x="3233216" y="160395"/>
                </a:lnTo>
                <a:cubicBezTo>
                  <a:pt x="3230306" y="117150"/>
                  <a:pt x="3202217" y="79683"/>
                  <a:pt x="3161579" y="64720"/>
                </a:cubicBezTo>
                <a:cubicBezTo>
                  <a:pt x="3120891" y="49795"/>
                  <a:pt x="3075197" y="60166"/>
                  <a:pt x="3045012" y="91279"/>
                </a:cubicBezTo>
                <a:lnTo>
                  <a:pt x="2862315" y="275580"/>
                </a:lnTo>
                <a:cubicBezTo>
                  <a:pt x="2469205" y="35631"/>
                  <a:pt x="2001734" y="-51818"/>
                  <a:pt x="1548421" y="29773"/>
                </a:cubicBezTo>
                <a:cubicBezTo>
                  <a:pt x="1095146" y="111364"/>
                  <a:pt x="687497" y="356407"/>
                  <a:pt x="402743" y="718401"/>
                </a:cubicBezTo>
                <a:cubicBezTo>
                  <a:pt x="117979" y="1080396"/>
                  <a:pt x="-24119" y="1534278"/>
                  <a:pt x="3352" y="1994087"/>
                </a:cubicBezTo>
                <a:cubicBezTo>
                  <a:pt x="30784" y="2453828"/>
                  <a:pt x="225934" y="2887577"/>
                  <a:pt x="551767" y="3213146"/>
                </a:cubicBezTo>
                <a:cubicBezTo>
                  <a:pt x="877600" y="3538675"/>
                  <a:pt x="1311467" y="3733423"/>
                  <a:pt x="1771315" y="3760483"/>
                </a:cubicBezTo>
                <a:cubicBezTo>
                  <a:pt x="2231095" y="3787543"/>
                  <a:pt x="2684821" y="3645063"/>
                  <a:pt x="3046609" y="3359985"/>
                </a:cubicBezTo>
                <a:cubicBezTo>
                  <a:pt x="3408379" y="3074908"/>
                  <a:pt x="3653033" y="2667063"/>
                  <a:pt x="3734251" y="2213719"/>
                </a:cubicBezTo>
                <a:cubicBezTo>
                  <a:pt x="3815460" y="1760337"/>
                  <a:pt x="3727589" y="1292945"/>
                  <a:pt x="3487255" y="900021"/>
                </a:cubicBezTo>
                <a:close/>
                <a:moveTo>
                  <a:pt x="3032952" y="418246"/>
                </a:moveTo>
                <a:lnTo>
                  <a:pt x="3049411" y="613582"/>
                </a:lnTo>
                <a:lnTo>
                  <a:pt x="3049411" y="613542"/>
                </a:lnTo>
                <a:cubicBezTo>
                  <a:pt x="3053575" y="667505"/>
                  <a:pt x="3096447" y="710328"/>
                  <a:pt x="3150371" y="714502"/>
                </a:cubicBezTo>
                <a:lnTo>
                  <a:pt x="3345707" y="730961"/>
                </a:lnTo>
                <a:lnTo>
                  <a:pt x="3081262" y="993231"/>
                </a:lnTo>
                <a:lnTo>
                  <a:pt x="2793206" y="966896"/>
                </a:lnTo>
                <a:lnTo>
                  <a:pt x="2769056" y="678880"/>
                </a:lnTo>
                <a:close/>
                <a:moveTo>
                  <a:pt x="1800668" y="1961590"/>
                </a:moveTo>
                <a:cubicBezTo>
                  <a:pt x="1821300" y="1982331"/>
                  <a:pt x="1849350" y="1993970"/>
                  <a:pt x="1878584" y="1993970"/>
                </a:cubicBezTo>
                <a:cubicBezTo>
                  <a:pt x="1908015" y="1994117"/>
                  <a:pt x="1936299" y="1982448"/>
                  <a:pt x="1957040" y="1961590"/>
                </a:cubicBezTo>
                <a:lnTo>
                  <a:pt x="2210502" y="1708128"/>
                </a:lnTo>
                <a:cubicBezTo>
                  <a:pt x="2239433" y="1762130"/>
                  <a:pt x="2254511" y="1822441"/>
                  <a:pt x="2254393" y="1883673"/>
                </a:cubicBezTo>
                <a:cubicBezTo>
                  <a:pt x="2254393" y="1983369"/>
                  <a:pt x="2214822" y="2078970"/>
                  <a:pt x="2144332" y="2149421"/>
                </a:cubicBezTo>
                <a:cubicBezTo>
                  <a:pt x="2073841" y="2219911"/>
                  <a:pt x="1978280" y="2259482"/>
                  <a:pt x="1878584" y="2259482"/>
                </a:cubicBezTo>
                <a:cubicBezTo>
                  <a:pt x="1778928" y="2259482"/>
                  <a:pt x="1683327" y="2219911"/>
                  <a:pt x="1612837" y="2149421"/>
                </a:cubicBezTo>
                <a:cubicBezTo>
                  <a:pt x="1542386" y="2078970"/>
                  <a:pt x="1502776" y="1983369"/>
                  <a:pt x="1502776" y="1883673"/>
                </a:cubicBezTo>
                <a:cubicBezTo>
                  <a:pt x="1502776" y="1784017"/>
                  <a:pt x="1542386" y="1688416"/>
                  <a:pt x="1612837" y="1617926"/>
                </a:cubicBezTo>
                <a:cubicBezTo>
                  <a:pt x="1683337" y="1547475"/>
                  <a:pt x="1778928" y="1507865"/>
                  <a:pt x="1878584" y="1507865"/>
                </a:cubicBezTo>
                <a:cubicBezTo>
                  <a:pt x="1939856" y="1507747"/>
                  <a:pt x="2000167" y="1522825"/>
                  <a:pt x="2054169" y="1551766"/>
                </a:cubicBezTo>
                <a:lnTo>
                  <a:pt x="1800707" y="1805218"/>
                </a:lnTo>
                <a:lnTo>
                  <a:pt x="1800668" y="1805218"/>
                </a:lnTo>
                <a:cubicBezTo>
                  <a:pt x="1779741" y="1825851"/>
                  <a:pt x="1767955" y="1854017"/>
                  <a:pt x="1767955" y="1883409"/>
                </a:cubicBezTo>
                <a:cubicBezTo>
                  <a:pt x="1767955" y="1912800"/>
                  <a:pt x="1779741" y="1940967"/>
                  <a:pt x="1800668" y="1961590"/>
                </a:cubicBezTo>
                <a:close/>
                <a:moveTo>
                  <a:pt x="2214901" y="1391024"/>
                </a:moveTo>
                <a:cubicBezTo>
                  <a:pt x="2049956" y="1278475"/>
                  <a:pt x="1839621" y="1256049"/>
                  <a:pt x="1654622" y="1331242"/>
                </a:cubicBezTo>
                <a:cubicBezTo>
                  <a:pt x="1469661" y="1406484"/>
                  <a:pt x="1334686" y="1569322"/>
                  <a:pt x="1295076" y="1765030"/>
                </a:cubicBezTo>
                <a:cubicBezTo>
                  <a:pt x="1255505" y="1960748"/>
                  <a:pt x="1316581" y="2163303"/>
                  <a:pt x="1457758" y="2304480"/>
                </a:cubicBezTo>
                <a:cubicBezTo>
                  <a:pt x="1598974" y="2445657"/>
                  <a:pt x="1801500" y="2506743"/>
                  <a:pt x="1997208" y="2467162"/>
                </a:cubicBezTo>
                <a:cubicBezTo>
                  <a:pt x="2192926" y="2427552"/>
                  <a:pt x="2355803" y="2292577"/>
                  <a:pt x="2430996" y="2107617"/>
                </a:cubicBezTo>
                <a:cubicBezTo>
                  <a:pt x="2506238" y="1922656"/>
                  <a:pt x="2483774" y="1712282"/>
                  <a:pt x="2371253" y="1547337"/>
                </a:cubicBezTo>
                <a:lnTo>
                  <a:pt x="2686182" y="1231879"/>
                </a:lnTo>
                <a:cubicBezTo>
                  <a:pt x="2912516" y="1510941"/>
                  <a:pt x="2979176" y="1886946"/>
                  <a:pt x="2862570" y="2226779"/>
                </a:cubicBezTo>
                <a:cubicBezTo>
                  <a:pt x="2745965" y="2566652"/>
                  <a:pt x="2462533" y="2822494"/>
                  <a:pt x="2112511" y="2903850"/>
                </a:cubicBezTo>
                <a:cubicBezTo>
                  <a:pt x="1762527" y="2985176"/>
                  <a:pt x="1395291" y="2880513"/>
                  <a:pt x="1140752" y="2626885"/>
                </a:cubicBezTo>
                <a:cubicBezTo>
                  <a:pt x="886222" y="2373227"/>
                  <a:pt x="780285" y="2006373"/>
                  <a:pt x="860387" y="1656086"/>
                </a:cubicBezTo>
                <a:cubicBezTo>
                  <a:pt x="940488" y="1305799"/>
                  <a:pt x="1195331" y="1021495"/>
                  <a:pt x="1534822" y="903655"/>
                </a:cubicBezTo>
                <a:cubicBezTo>
                  <a:pt x="1874274" y="785864"/>
                  <a:pt x="2250474" y="851192"/>
                  <a:pt x="2530310" y="1076555"/>
                </a:cubicBezTo>
                <a:close/>
                <a:moveTo>
                  <a:pt x="3055427" y="3059967"/>
                </a:moveTo>
                <a:cubicBezTo>
                  <a:pt x="2761552" y="3353460"/>
                  <a:pt x="2368559" y="3526439"/>
                  <a:pt x="1953640" y="3544848"/>
                </a:cubicBezTo>
                <a:cubicBezTo>
                  <a:pt x="1538712" y="3563296"/>
                  <a:pt x="1131905" y="3425832"/>
                  <a:pt x="813253" y="3159506"/>
                </a:cubicBezTo>
                <a:cubicBezTo>
                  <a:pt x="494542" y="2893220"/>
                  <a:pt x="286960" y="2517294"/>
                  <a:pt x="231351" y="2105726"/>
                </a:cubicBezTo>
                <a:cubicBezTo>
                  <a:pt x="175743" y="1694167"/>
                  <a:pt x="276124" y="1276643"/>
                  <a:pt x="512755" y="935359"/>
                </a:cubicBezTo>
                <a:cubicBezTo>
                  <a:pt x="749375" y="594027"/>
                  <a:pt x="1105139" y="353575"/>
                  <a:pt x="1510104" y="261227"/>
                </a:cubicBezTo>
                <a:cubicBezTo>
                  <a:pt x="1915039" y="168919"/>
                  <a:pt x="2339873" y="231415"/>
                  <a:pt x="2701045" y="436430"/>
                </a:cubicBezTo>
                <a:lnTo>
                  <a:pt x="2576474" y="560961"/>
                </a:lnTo>
                <a:cubicBezTo>
                  <a:pt x="2555998" y="581320"/>
                  <a:pt x="2544408" y="608918"/>
                  <a:pt x="2544134" y="637771"/>
                </a:cubicBezTo>
                <a:cubicBezTo>
                  <a:pt x="2543869" y="641788"/>
                  <a:pt x="2543869" y="645844"/>
                  <a:pt x="2544134" y="649860"/>
                </a:cubicBezTo>
                <a:lnTo>
                  <a:pt x="2558947" y="825984"/>
                </a:lnTo>
                <a:lnTo>
                  <a:pt x="2558947" y="825944"/>
                </a:lnTo>
                <a:cubicBezTo>
                  <a:pt x="2206710" y="599229"/>
                  <a:pt x="1764918" y="562068"/>
                  <a:pt x="1379763" y="726748"/>
                </a:cubicBezTo>
                <a:cubicBezTo>
                  <a:pt x="994617" y="891458"/>
                  <a:pt x="716271" y="1236582"/>
                  <a:pt x="636904" y="1647876"/>
                </a:cubicBezTo>
                <a:cubicBezTo>
                  <a:pt x="557528" y="2059199"/>
                  <a:pt x="687418" y="2483082"/>
                  <a:pt x="983635" y="2779250"/>
                </a:cubicBezTo>
                <a:cubicBezTo>
                  <a:pt x="1279852" y="3075417"/>
                  <a:pt x="1703725" y="3205347"/>
                  <a:pt x="2115009" y="3125981"/>
                </a:cubicBezTo>
                <a:cubicBezTo>
                  <a:pt x="2526293" y="3046614"/>
                  <a:pt x="2871417" y="2768267"/>
                  <a:pt x="3036097" y="2383122"/>
                </a:cubicBezTo>
                <a:cubicBezTo>
                  <a:pt x="3200807" y="1997977"/>
                  <a:pt x="3163656" y="1556184"/>
                  <a:pt x="2936901" y="1203938"/>
                </a:cubicBezTo>
                <a:lnTo>
                  <a:pt x="3113024" y="1218751"/>
                </a:lnTo>
                <a:lnTo>
                  <a:pt x="3172875" y="1218751"/>
                </a:lnTo>
                <a:lnTo>
                  <a:pt x="3178920" y="1215459"/>
                </a:lnTo>
                <a:lnTo>
                  <a:pt x="3182750" y="1215459"/>
                </a:lnTo>
                <a:lnTo>
                  <a:pt x="3189334" y="1210522"/>
                </a:lnTo>
                <a:lnTo>
                  <a:pt x="3198103" y="1202831"/>
                </a:lnTo>
                <a:lnTo>
                  <a:pt x="3322634" y="1078299"/>
                </a:lnTo>
                <a:lnTo>
                  <a:pt x="3322595" y="1078299"/>
                </a:lnTo>
                <a:cubicBezTo>
                  <a:pt x="3502275" y="1395178"/>
                  <a:pt x="3573108" y="1762257"/>
                  <a:pt x="3524279" y="2123263"/>
                </a:cubicBezTo>
                <a:cubicBezTo>
                  <a:pt x="3475401" y="2484268"/>
                  <a:pt x="3309584" y="2819281"/>
                  <a:pt x="3052145" y="3077034"/>
                </a:cubicBezTo>
                <a:close/>
              </a:path>
            </a:pathLst>
          </a:custGeom>
          <a:solidFill>
            <a:schemeClr val="bg1"/>
          </a:solidFill>
          <a:ln w="97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11FF8855-D170-465F-A533-2E793CF81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592" y="2147437"/>
            <a:ext cx="8198816" cy="2701854"/>
          </a:xfrm>
          <a:prstGeom prst="rect">
            <a:avLst/>
          </a:prstGeom>
          <a:ln w="38100">
            <a:solidFill>
              <a:srgbClr val="D26828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C1A39E-76DD-44EE-A674-AA8BEFDD5F4B}"/>
              </a:ext>
            </a:extLst>
          </p:cNvPr>
          <p:cNvSpPr txBox="1"/>
          <p:nvPr/>
        </p:nvSpPr>
        <p:spPr>
          <a:xfrm>
            <a:off x="837738" y="4916835"/>
            <a:ext cx="10516062" cy="1677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7013" lvl="1" indent="-2254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Positive adjudication </a:t>
            </a:r>
          </a:p>
          <a:p>
            <a:pPr marL="574675" lvl="2" indent="-2349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AV nodal-dependent PSVT</a:t>
            </a:r>
          </a:p>
          <a:p>
            <a:pPr marL="227013" lvl="1" indent="-2254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Negative adjudication</a:t>
            </a:r>
          </a:p>
          <a:p>
            <a:pPr marL="574675" lvl="2" indent="-2349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Non-PSVT (e.g., sinus rhythm, sinus tachycardia, atrial tachycardia, atrial fibrillation, and atrial flutter)</a:t>
            </a:r>
          </a:p>
          <a:p>
            <a:pPr marL="117475" lvl="1" indent="-2349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No Adjudication</a:t>
            </a:r>
            <a:endParaRPr lang="en-US" sz="1400" dirty="0">
              <a:solidFill>
                <a:srgbClr val="00206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574675" lvl="2" indent="-2349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6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No ECG data available </a:t>
            </a:r>
            <a:endParaRPr lang="en-US" sz="1200" dirty="0">
              <a:solidFill>
                <a:srgbClr val="00206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5C6F5D-40F6-4EB3-9332-19BE870F3341}"/>
              </a:ext>
            </a:extLst>
          </p:cNvPr>
          <p:cNvSpPr txBox="1"/>
          <p:nvPr/>
        </p:nvSpPr>
        <p:spPr>
          <a:xfrm>
            <a:off x="832539" y="6611779"/>
            <a:ext cx="8542897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AV, atrioventricular; ECG, electrocardiogram; </a:t>
            </a:r>
            <a:r>
              <a:rPr kumimoji="0" lang="en-US" sz="1000" b="0" i="0" u="none" strike="noStrike" kern="1200" cap="none" spc="0" normalizeH="0" baseline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PSVT, paroxysmal supraventricular tachycardia</a:t>
            </a:r>
            <a:r>
              <a:rPr lang="en-US" sz="1000" dirty="0">
                <a:solidFill>
                  <a:srgbClr val="00205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CB6ABE-87F4-4C32-B603-761C148A8837}"/>
              </a:ext>
            </a:extLst>
          </p:cNvPr>
          <p:cNvSpPr txBox="1"/>
          <p:nvPr/>
        </p:nvSpPr>
        <p:spPr>
          <a:xfrm>
            <a:off x="0" y="6627168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2279501-97DE-4760-870C-CEDECC9847E5}" type="slidenum">
              <a:rPr lang="en-US" sz="900" smtClean="0">
                <a:solidFill>
                  <a:srgbClr val="00205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7</a:t>
            </a:fld>
            <a:endParaRPr lang="en-US" sz="900" dirty="0">
              <a:solidFill>
                <a:srgbClr val="00205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777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4E39C-36BB-7244-B9EA-6DDD5560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Baseline Characteristics</a:t>
            </a:r>
          </a:p>
        </p:txBody>
      </p:sp>
      <p:graphicFrame>
        <p:nvGraphicFramePr>
          <p:cNvPr id="11" name="Table 15">
            <a:extLst>
              <a:ext uri="{FF2B5EF4-FFF2-40B4-BE49-F238E27FC236}">
                <a16:creationId xmlns:a16="http://schemas.microsoft.com/office/drawing/2014/main" id="{6E5A96A7-0C52-8143-982B-C675878312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0426411"/>
              </p:ext>
            </p:extLst>
          </p:nvPr>
        </p:nvGraphicFramePr>
        <p:xfrm>
          <a:off x="839789" y="1428750"/>
          <a:ext cx="10515599" cy="435254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93138">
                  <a:extLst>
                    <a:ext uri="{9D8B030D-6E8A-4147-A177-3AD203B41FA5}">
                      <a16:colId xmlns:a16="http://schemas.microsoft.com/office/drawing/2014/main" val="1223746715"/>
                    </a:ext>
                  </a:extLst>
                </a:gridCol>
                <a:gridCol w="3722461">
                  <a:extLst>
                    <a:ext uri="{9D8B030D-6E8A-4147-A177-3AD203B41FA5}">
                      <a16:colId xmlns:a16="http://schemas.microsoft.com/office/drawing/2014/main" val="31129278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Characteristic</a:t>
                      </a:r>
                    </a:p>
                  </a:txBody>
                  <a:tcPr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32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Population </a:t>
                      </a:r>
                      <a:br>
                        <a:rPr lang="en-US" sz="1200" noProof="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</a:br>
                      <a:r>
                        <a:rPr lang="en-US" sz="1200" noProof="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(N=105)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3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34806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en-US" sz="1200" noProof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Age, years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1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2355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12713" lvl="1" indent="0"/>
                      <a:r>
                        <a:rPr lang="en-US" sz="1200" noProof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Mean (SD)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58.0 (13.8)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55844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12713" lvl="1" indent="0"/>
                      <a:r>
                        <a:rPr lang="en-US" sz="1200" noProof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Median (range)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61.0 (21–90)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620746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Sex, female, n (%)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1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65 (61.9)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69692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en-US" sz="1200" noProof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PSVT duration, years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1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7402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12713" lvl="1" indent="0"/>
                      <a:r>
                        <a:rPr lang="en-US" sz="1200" noProof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Mean (SD)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1.3 (1.7)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17424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12713" lvl="1" indent="0"/>
                      <a:r>
                        <a:rPr lang="en-US" sz="1200" noProof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Median (range)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0.6 (0–12)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826018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en-US" sz="1200" noProof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PSVT episodes in past year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1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40374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12713" lvl="1" indent="0"/>
                      <a:r>
                        <a:rPr lang="en-US" sz="1200" noProof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Mean (SD)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9.7 (11.8)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2875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12713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Median (range)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6.0 (1–60)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65318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en-US" sz="1200" noProof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Lifetime emergency department visits for PSVT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1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0248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12713" lvl="1" indent="0"/>
                      <a:r>
                        <a:rPr lang="en-US" sz="1200" noProof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Mean (SD)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2.7 (2.7)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5530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12713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Median (range)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2.0 (0–13)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54187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Concomitant medications,</a:t>
                      </a:r>
                      <a:r>
                        <a:rPr lang="en-US" sz="1200" baseline="30000" noProof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</a:t>
                      </a:r>
                      <a:r>
                        <a:rPr lang="en-US" sz="1200" baseline="0" noProof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n (%)</a:t>
                      </a:r>
                      <a:endParaRPr lang="en-US" sz="1200" baseline="30000" noProof="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1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38486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12713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Selective beta blockers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37 (35.2)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97752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12713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Nonselective beta blockers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 (2.9)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59521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12713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DHP calcium channel blockers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 (8.6)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26144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12713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NDHP calcium channel blockers</a:t>
                      </a:r>
                      <a:r>
                        <a:rPr lang="en-US" sz="1200" baseline="30000" noProof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22 (21.0)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561241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F639B15-6813-44D8-9F48-38D52861170E}"/>
              </a:ext>
            </a:extLst>
          </p:cNvPr>
          <p:cNvSpPr txBox="1"/>
          <p:nvPr/>
        </p:nvSpPr>
        <p:spPr>
          <a:xfrm>
            <a:off x="832539" y="6257836"/>
            <a:ext cx="8554740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100" baseline="30000" dirty="0">
                <a:solidFill>
                  <a:srgbClr val="00205C"/>
                </a:solidFill>
                <a:latin typeface="Helvetica" pitchFamily="2" charset="0"/>
              </a:rPr>
              <a:t>a</a:t>
            </a:r>
            <a:r>
              <a:rPr lang="en-US" sz="1100" dirty="0">
                <a:solidFill>
                  <a:srgbClr val="00205C"/>
                </a:solidFill>
                <a:latin typeface="Helvetica" pitchFamily="2" charset="0"/>
              </a:rPr>
              <a:t>Includes medications that started any time and are taken at any time after the first study treatment. </a:t>
            </a:r>
            <a:r>
              <a:rPr lang="en-US" sz="1100" baseline="30000" dirty="0">
                <a:solidFill>
                  <a:srgbClr val="00205C"/>
                </a:solidFill>
                <a:latin typeface="Helvetica" pitchFamily="2" charset="0"/>
              </a:rPr>
              <a:t>b</a:t>
            </a:r>
            <a:r>
              <a:rPr lang="en-US" sz="1100" dirty="0">
                <a:solidFill>
                  <a:srgbClr val="00205C"/>
                </a:solidFill>
                <a:latin typeface="Helvetica" pitchFamily="2" charset="0"/>
              </a:rPr>
              <a:t>Verapamil n=9 (8.6%); </a:t>
            </a:r>
            <a:br>
              <a:rPr lang="en-US" sz="1100" dirty="0">
                <a:solidFill>
                  <a:srgbClr val="00205C"/>
                </a:solidFill>
                <a:latin typeface="Helvetica" pitchFamily="2" charset="0"/>
              </a:rPr>
            </a:br>
            <a:r>
              <a:rPr lang="en-US" sz="1100" dirty="0">
                <a:solidFill>
                  <a:srgbClr val="00205C"/>
                </a:solidFill>
                <a:latin typeface="Helvetica" pitchFamily="2" charset="0"/>
              </a:rPr>
              <a:t>diltiazem n=13 (12.4%).</a:t>
            </a:r>
          </a:p>
          <a:p>
            <a:r>
              <a:rPr lang="en-US" sz="1100" dirty="0">
                <a:solidFill>
                  <a:srgbClr val="00205C"/>
                </a:solidFill>
                <a:latin typeface="Helvetica" pitchFamily="2" charset="0"/>
              </a:rPr>
              <a:t>DHP, dihydropyridine; NDHP, non-dihydropyridine; PSVT, paroxysmal supraventricular tachycardia; SD, standard deviation.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39B287-B3DD-4045-A2B3-468E6D3A1E05}"/>
              </a:ext>
            </a:extLst>
          </p:cNvPr>
          <p:cNvSpPr txBox="1"/>
          <p:nvPr/>
        </p:nvSpPr>
        <p:spPr>
          <a:xfrm>
            <a:off x="0" y="6627168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2279501-97DE-4760-870C-CEDECC9847E5}" type="slidenum">
              <a:rPr lang="en-US" sz="900" smtClean="0">
                <a:solidFill>
                  <a:srgbClr val="00205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8</a:t>
            </a:fld>
            <a:endParaRPr lang="en-US" sz="900" dirty="0">
              <a:solidFill>
                <a:srgbClr val="00205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569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4E39C-36BB-7244-B9EA-6DDD5560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Number of Positively Adjudicated PSVT Episodes Per Patient Treated With Etripamil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DCA1EB2-0722-427C-B360-CC3EC2DD8073}"/>
              </a:ext>
            </a:extLst>
          </p:cNvPr>
          <p:cNvSpPr txBox="1"/>
          <p:nvPr/>
        </p:nvSpPr>
        <p:spPr>
          <a:xfrm>
            <a:off x="832539" y="6422494"/>
            <a:ext cx="10512552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dirty="0">
              <a:ln>
                <a:noFill/>
              </a:ln>
              <a:solidFill>
                <a:srgbClr val="00205C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PSVT, paroxysmal supraventricular tachycardia.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1E5FD11-6461-494F-889E-19A11AD52417}"/>
              </a:ext>
            </a:extLst>
          </p:cNvPr>
          <p:cNvSpPr txBox="1"/>
          <p:nvPr/>
        </p:nvSpPr>
        <p:spPr>
          <a:xfrm>
            <a:off x="835797" y="2532488"/>
            <a:ext cx="3122181" cy="206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fontAlgn="auto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205C"/>
                </a:solidFill>
                <a:latin typeface="Helvetica" pitchFamily="2" charset="0"/>
              </a:rPr>
              <a:t>52/92 patients (56.5%) used etripamil for </a:t>
            </a:r>
            <a:br>
              <a:rPr lang="en-US" sz="2000" dirty="0">
                <a:solidFill>
                  <a:srgbClr val="00205C"/>
                </a:solidFill>
                <a:latin typeface="Helvetica" pitchFamily="2" charset="0"/>
              </a:rPr>
            </a:br>
            <a:r>
              <a:rPr lang="en-US" sz="2000" dirty="0">
                <a:solidFill>
                  <a:srgbClr val="00205C"/>
                </a:solidFill>
                <a:latin typeface="Helvetica" pitchFamily="2" charset="0"/>
              </a:rPr>
              <a:t>1 episode</a:t>
            </a:r>
          </a:p>
          <a:p>
            <a:pPr marL="228600" marR="0" lvl="0" indent="-228600" fontAlgn="auto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205C"/>
                </a:solidFill>
                <a:latin typeface="Helvetica" pitchFamily="2" charset="0"/>
              </a:rPr>
              <a:t>40/92 patients (43.5%) used etripamil for </a:t>
            </a:r>
            <a:br>
              <a:rPr lang="en-US" sz="2000" dirty="0">
                <a:solidFill>
                  <a:srgbClr val="00205C"/>
                </a:solidFill>
                <a:latin typeface="Helvetica" pitchFamily="2" charset="0"/>
              </a:rPr>
            </a:br>
            <a:r>
              <a:rPr lang="en-US" sz="2000" dirty="0">
                <a:solidFill>
                  <a:srgbClr val="00205C"/>
                </a:solidFill>
                <a:latin typeface="Helvetica" pitchFamily="2" charset="0"/>
              </a:rPr>
              <a:t>2 or more episodes</a:t>
            </a:r>
          </a:p>
        </p:txBody>
      </p:sp>
      <p:graphicFrame>
        <p:nvGraphicFramePr>
          <p:cNvPr id="57" name="Content Placeholder 4">
            <a:extLst>
              <a:ext uri="{FF2B5EF4-FFF2-40B4-BE49-F238E27FC236}">
                <a16:creationId xmlns:a16="http://schemas.microsoft.com/office/drawing/2014/main" id="{EE4A2D10-2BED-4F2C-9A05-B74B9092C0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441709"/>
              </p:ext>
            </p:extLst>
          </p:nvPr>
        </p:nvGraphicFramePr>
        <p:xfrm>
          <a:off x="5171316" y="2030435"/>
          <a:ext cx="6423101" cy="438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8" name="Group 57">
            <a:extLst>
              <a:ext uri="{FF2B5EF4-FFF2-40B4-BE49-F238E27FC236}">
                <a16:creationId xmlns:a16="http://schemas.microsoft.com/office/drawing/2014/main" id="{4060858C-CE32-4BCA-A34D-21B84A168565}"/>
              </a:ext>
            </a:extLst>
          </p:cNvPr>
          <p:cNvGrpSpPr/>
          <p:nvPr/>
        </p:nvGrpSpPr>
        <p:grpSpPr>
          <a:xfrm>
            <a:off x="6534438" y="1711569"/>
            <a:ext cx="3383571" cy="3523772"/>
            <a:chOff x="6534438" y="1524000"/>
            <a:chExt cx="3383571" cy="3523772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2B6F527-36AB-467B-9F16-74EA6E0CCF60}"/>
                </a:ext>
              </a:extLst>
            </p:cNvPr>
            <p:cNvSpPr txBox="1"/>
            <p:nvPr/>
          </p:nvSpPr>
          <p:spPr>
            <a:xfrm>
              <a:off x="8791735" y="3980713"/>
              <a:ext cx="11262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fontAlgn="auto"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2400" b="1">
                  <a:solidFill>
                    <a:schemeClr val="bg1"/>
                  </a:solidFill>
                  <a:latin typeface="Helvetica" pitchFamily="2" charset="0"/>
                </a:defRPr>
              </a:lvl1pPr>
            </a:lstStyle>
            <a:p>
              <a:r>
                <a:rPr lang="en-US" dirty="0"/>
                <a:t>56.5%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ED10243-A950-48B8-91FB-1EBC7A9EE112}"/>
                </a:ext>
              </a:extLst>
            </p:cNvPr>
            <p:cNvSpPr txBox="1"/>
            <p:nvPr/>
          </p:nvSpPr>
          <p:spPr>
            <a:xfrm>
              <a:off x="6583510" y="4586107"/>
              <a:ext cx="11262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228600" marR="0" lvl="0" indent="-228600" fontAlgn="auto"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 sz="2200">
                  <a:solidFill>
                    <a:srgbClr val="00205C"/>
                  </a:solidFill>
                  <a:latin typeface="Helvetica" pitchFamily="2" charset="0"/>
                </a:defRPr>
              </a:lvl1pPr>
            </a:lstStyle>
            <a:p>
              <a:pPr marL="0" indent="0" algn="ctr">
                <a:buNone/>
              </a:pPr>
              <a:r>
                <a:rPr lang="en-US" sz="2400" b="1" dirty="0">
                  <a:solidFill>
                    <a:schemeClr val="bg1"/>
                  </a:solidFill>
                </a:rPr>
                <a:t>16.3%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F9E6961-085E-4F1F-B9B9-71B466D5C5E6}"/>
                </a:ext>
              </a:extLst>
            </p:cNvPr>
            <p:cNvSpPr txBox="1"/>
            <p:nvPr/>
          </p:nvSpPr>
          <p:spPr>
            <a:xfrm>
              <a:off x="6581934" y="3405758"/>
              <a:ext cx="11262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fontAlgn="auto"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2400" b="1">
                  <a:solidFill>
                    <a:schemeClr val="bg1"/>
                  </a:solidFill>
                  <a:latin typeface="Helvetica" pitchFamily="2" charset="0"/>
                </a:defRPr>
              </a:lvl1pPr>
            </a:lstStyle>
            <a:p>
              <a:r>
                <a:rPr lang="en-US" dirty="0"/>
                <a:t>15.2%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07A44FD-DB72-45E7-A628-1316C3F77D12}"/>
                </a:ext>
              </a:extLst>
            </p:cNvPr>
            <p:cNvSpPr txBox="1"/>
            <p:nvPr/>
          </p:nvSpPr>
          <p:spPr>
            <a:xfrm rot="3130715">
              <a:off x="7024999" y="2771970"/>
              <a:ext cx="1126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fontAlgn="auto"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b="1">
                  <a:latin typeface="Helvetica" pitchFamily="2" charset="0"/>
                </a:defRPr>
              </a:lvl1pPr>
            </a:lstStyle>
            <a:p>
              <a:r>
                <a:rPr lang="en-US" dirty="0"/>
                <a:t>4.3%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9BBC09A-7B38-42A3-BBCB-38EC7606A8F8}"/>
                </a:ext>
              </a:extLst>
            </p:cNvPr>
            <p:cNvSpPr txBox="1"/>
            <p:nvPr/>
          </p:nvSpPr>
          <p:spPr>
            <a:xfrm rot="4144009">
              <a:off x="7322730" y="2478464"/>
              <a:ext cx="1126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fontAlgn="auto"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b="1">
                  <a:solidFill>
                    <a:schemeClr val="bg1"/>
                  </a:solidFill>
                  <a:latin typeface="Helvetica" pitchFamily="2" charset="0"/>
                </a:defRPr>
              </a:lvl1pPr>
            </a:lstStyle>
            <a:p>
              <a:r>
                <a:rPr lang="en-US" dirty="0"/>
                <a:t>2.2%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AA28F32-F333-4017-B129-12AE190C3610}"/>
                </a:ext>
              </a:extLst>
            </p:cNvPr>
            <p:cNvSpPr txBox="1"/>
            <p:nvPr/>
          </p:nvSpPr>
          <p:spPr>
            <a:xfrm rot="4902218">
              <a:off x="7544232" y="2462525"/>
              <a:ext cx="1126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fontAlgn="auto"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2400" b="1">
                  <a:solidFill>
                    <a:schemeClr val="bg1"/>
                  </a:solidFill>
                  <a:latin typeface="Helvetica" pitchFamily="2" charset="0"/>
                </a:defRPr>
              </a:lvl1pPr>
            </a:lstStyle>
            <a:p>
              <a:pPr algn="l"/>
              <a:r>
                <a:rPr lang="en-US" sz="1800" dirty="0"/>
                <a:t>3.3%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5CE57332-21FE-4064-9E69-D47598B18E8A}"/>
                </a:ext>
              </a:extLst>
            </p:cNvPr>
            <p:cNvSpPr txBox="1"/>
            <p:nvPr/>
          </p:nvSpPr>
          <p:spPr>
            <a:xfrm>
              <a:off x="6534438" y="1766167"/>
              <a:ext cx="1126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fontAlgn="auto"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b="1">
                  <a:latin typeface="Helvetica" pitchFamily="2" charset="0"/>
                </a:defRPr>
              </a:lvl1pPr>
            </a:lstStyle>
            <a:p>
              <a:pPr algn="ctr"/>
              <a:r>
                <a:rPr lang="en-US" dirty="0"/>
                <a:t>1.1%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DDBB51C-D632-477D-B99A-B89F5DD1CF65}"/>
                </a:ext>
              </a:extLst>
            </p:cNvPr>
            <p:cNvSpPr txBox="1"/>
            <p:nvPr/>
          </p:nvSpPr>
          <p:spPr>
            <a:xfrm>
              <a:off x="7690338" y="1524000"/>
              <a:ext cx="1126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fontAlgn="auto"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b="1">
                  <a:latin typeface="Helvetica" pitchFamily="2" charset="0"/>
                </a:defRPr>
              </a:lvl1pPr>
            </a:lstStyle>
            <a:p>
              <a:pPr algn="ctr"/>
              <a:r>
                <a:rPr lang="en-US" dirty="0"/>
                <a:t>1.1%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58F09EC1-ADFB-43C4-BF57-DEA11F8D2661}"/>
              </a:ext>
            </a:extLst>
          </p:cNvPr>
          <p:cNvGrpSpPr/>
          <p:nvPr/>
        </p:nvGrpSpPr>
        <p:grpSpPr>
          <a:xfrm>
            <a:off x="3534659" y="1619244"/>
            <a:ext cx="3023784" cy="4000231"/>
            <a:chOff x="3005226" y="1491324"/>
            <a:chExt cx="2692664" cy="4000231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0215429-4F6A-45D0-A3F7-B0101E56536E}"/>
                </a:ext>
              </a:extLst>
            </p:cNvPr>
            <p:cNvSpPr txBox="1"/>
            <p:nvPr/>
          </p:nvSpPr>
          <p:spPr>
            <a:xfrm>
              <a:off x="3005226" y="1491324"/>
              <a:ext cx="15378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u="sng" dirty="0">
                  <a:latin typeface="Helvetica" panose="020B0604020202020204" pitchFamily="34" charset="0"/>
                  <a:cs typeface="Helvetica" panose="020B0604020202020204" pitchFamily="34" charset="0"/>
                </a:rPr>
                <a:t># of Episodes per patient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AA5FE618-AFEE-4448-8999-8C1F8377CA3A}"/>
                </a:ext>
              </a:extLst>
            </p:cNvPr>
            <p:cNvSpPr txBox="1"/>
            <p:nvPr/>
          </p:nvSpPr>
          <p:spPr>
            <a:xfrm>
              <a:off x="4664541" y="1491324"/>
              <a:ext cx="10333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u="sng" dirty="0">
                  <a:latin typeface="Helvetica" panose="020B0604020202020204" pitchFamily="34" charset="0"/>
                  <a:cs typeface="Helvetica" panose="020B0604020202020204" pitchFamily="34" charset="0"/>
                </a:rPr>
                <a:t># of Patients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CF3F15AE-49A6-410E-8A3E-83D9E2AB949E}"/>
                </a:ext>
              </a:extLst>
            </p:cNvPr>
            <p:cNvSpPr/>
            <p:nvPr/>
          </p:nvSpPr>
          <p:spPr>
            <a:xfrm>
              <a:off x="4187821" y="2202816"/>
              <a:ext cx="251459" cy="27130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09EC842E-4363-44A2-A50C-8334C6EC46D3}"/>
                </a:ext>
              </a:extLst>
            </p:cNvPr>
            <p:cNvSpPr txBox="1"/>
            <p:nvPr/>
          </p:nvSpPr>
          <p:spPr>
            <a:xfrm>
              <a:off x="3739662" y="2153803"/>
              <a:ext cx="416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Helvetica" panose="020B0604020202020204" pitchFamily="34" charset="0"/>
                  <a:cs typeface="Helvetica" panose="020B0604020202020204" pitchFamily="34" charset="0"/>
                </a:rPr>
                <a:t>1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5E921D76-A5EA-4504-BECE-AB8535CF9358}"/>
                </a:ext>
              </a:extLst>
            </p:cNvPr>
            <p:cNvSpPr txBox="1"/>
            <p:nvPr/>
          </p:nvSpPr>
          <p:spPr>
            <a:xfrm>
              <a:off x="4659115" y="2153803"/>
              <a:ext cx="7501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" panose="020B0604020202020204" pitchFamily="34" charset="0"/>
                  <a:cs typeface="Helvetica" panose="020B0604020202020204" pitchFamily="34" charset="0"/>
                </a:rPr>
                <a:t>n=52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E36098B9-9CED-47A0-9D6D-629034BDE846}"/>
                </a:ext>
              </a:extLst>
            </p:cNvPr>
            <p:cNvSpPr/>
            <p:nvPr/>
          </p:nvSpPr>
          <p:spPr>
            <a:xfrm>
              <a:off x="4187820" y="2626876"/>
              <a:ext cx="251459" cy="271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85618759-4B0C-41EC-8A73-EE84F0CF1422}"/>
                </a:ext>
              </a:extLst>
            </p:cNvPr>
            <p:cNvSpPr txBox="1"/>
            <p:nvPr/>
          </p:nvSpPr>
          <p:spPr>
            <a:xfrm>
              <a:off x="3739662" y="2577863"/>
              <a:ext cx="416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BA660126-36ED-47D2-95AA-6E189C65AC48}"/>
                </a:ext>
              </a:extLst>
            </p:cNvPr>
            <p:cNvSpPr txBox="1"/>
            <p:nvPr/>
          </p:nvSpPr>
          <p:spPr>
            <a:xfrm>
              <a:off x="4659115" y="2577863"/>
              <a:ext cx="7501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" panose="020B0604020202020204" pitchFamily="34" charset="0"/>
                  <a:cs typeface="Helvetica" panose="020B0604020202020204" pitchFamily="34" charset="0"/>
                </a:rPr>
                <a:t>n=15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F62C7790-79FC-4DA6-862B-43B8D04A18E3}"/>
                </a:ext>
              </a:extLst>
            </p:cNvPr>
            <p:cNvSpPr/>
            <p:nvPr/>
          </p:nvSpPr>
          <p:spPr>
            <a:xfrm>
              <a:off x="4187820" y="3050936"/>
              <a:ext cx="251459" cy="2713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D19D70EC-FB21-4270-909D-2AD0A6748D0D}"/>
                </a:ext>
              </a:extLst>
            </p:cNvPr>
            <p:cNvSpPr txBox="1"/>
            <p:nvPr/>
          </p:nvSpPr>
          <p:spPr>
            <a:xfrm>
              <a:off x="3739662" y="3001923"/>
              <a:ext cx="416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Helvetica" panose="020B0604020202020204" pitchFamily="34" charset="0"/>
                  <a:cs typeface="Helvetica" panose="020B0604020202020204" pitchFamily="34" charset="0"/>
                </a:rPr>
                <a:t>3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80470D0E-D7EE-4DDE-87F4-CF5C82344854}"/>
                </a:ext>
              </a:extLst>
            </p:cNvPr>
            <p:cNvSpPr txBox="1"/>
            <p:nvPr/>
          </p:nvSpPr>
          <p:spPr>
            <a:xfrm>
              <a:off x="4659115" y="3001923"/>
              <a:ext cx="7501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" panose="020B0604020202020204" pitchFamily="34" charset="0"/>
                  <a:cs typeface="Helvetica" panose="020B0604020202020204" pitchFamily="34" charset="0"/>
                </a:rPr>
                <a:t>n=14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A4E4A2A7-C16E-4228-8D1E-B2BD835BB797}"/>
                </a:ext>
              </a:extLst>
            </p:cNvPr>
            <p:cNvSpPr/>
            <p:nvPr/>
          </p:nvSpPr>
          <p:spPr>
            <a:xfrm>
              <a:off x="4187820" y="3474996"/>
              <a:ext cx="251459" cy="27130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B0AAB4B7-A938-44EC-BB31-DCC6194B0C03}"/>
                </a:ext>
              </a:extLst>
            </p:cNvPr>
            <p:cNvSpPr txBox="1"/>
            <p:nvPr/>
          </p:nvSpPr>
          <p:spPr>
            <a:xfrm>
              <a:off x="3739662" y="3425983"/>
              <a:ext cx="416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Helvetica" panose="020B0604020202020204" pitchFamily="34" charset="0"/>
                  <a:cs typeface="Helvetica" panose="020B0604020202020204" pitchFamily="34" charset="0"/>
                </a:rPr>
                <a:t>4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F1408592-24AC-4631-BADD-B80698FAB5D2}"/>
                </a:ext>
              </a:extLst>
            </p:cNvPr>
            <p:cNvSpPr txBox="1"/>
            <p:nvPr/>
          </p:nvSpPr>
          <p:spPr>
            <a:xfrm>
              <a:off x="4659115" y="3425983"/>
              <a:ext cx="7501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" panose="020B0604020202020204" pitchFamily="34" charset="0"/>
                  <a:cs typeface="Helvetica" panose="020B0604020202020204" pitchFamily="34" charset="0"/>
                </a:rPr>
                <a:t>n=4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B3903979-584D-47FC-981C-4AB958304CB4}"/>
                </a:ext>
              </a:extLst>
            </p:cNvPr>
            <p:cNvSpPr/>
            <p:nvPr/>
          </p:nvSpPr>
          <p:spPr>
            <a:xfrm>
              <a:off x="4187820" y="3899056"/>
              <a:ext cx="251459" cy="271306"/>
            </a:xfrm>
            <a:prstGeom prst="rect">
              <a:avLst/>
            </a:prstGeom>
            <a:solidFill>
              <a:srgbClr val="DBD1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B63B62BF-E550-4BA9-8B70-6E28BFB3B58E}"/>
                </a:ext>
              </a:extLst>
            </p:cNvPr>
            <p:cNvSpPr txBox="1"/>
            <p:nvPr/>
          </p:nvSpPr>
          <p:spPr>
            <a:xfrm>
              <a:off x="3739662" y="3850043"/>
              <a:ext cx="416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Helvetica" panose="020B0604020202020204" pitchFamily="34" charset="0"/>
                  <a:cs typeface="Helvetica" panose="020B0604020202020204" pitchFamily="34" charset="0"/>
                </a:rPr>
                <a:t>5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12BEEF48-CABB-402F-AA51-851457AA048C}"/>
                </a:ext>
              </a:extLst>
            </p:cNvPr>
            <p:cNvSpPr txBox="1"/>
            <p:nvPr/>
          </p:nvSpPr>
          <p:spPr>
            <a:xfrm>
              <a:off x="4659115" y="3850043"/>
              <a:ext cx="7501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" panose="020B0604020202020204" pitchFamily="34" charset="0"/>
                  <a:cs typeface="Helvetica" panose="020B0604020202020204" pitchFamily="34" charset="0"/>
                </a:rPr>
                <a:t>n=1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ACCD1CC7-56E6-4C75-AF7B-E5FBE7721F7E}"/>
                </a:ext>
              </a:extLst>
            </p:cNvPr>
            <p:cNvSpPr/>
            <p:nvPr/>
          </p:nvSpPr>
          <p:spPr>
            <a:xfrm>
              <a:off x="4187820" y="4323116"/>
              <a:ext cx="251459" cy="271306"/>
            </a:xfrm>
            <a:prstGeom prst="rect">
              <a:avLst/>
            </a:prstGeom>
            <a:solidFill>
              <a:srgbClr val="5482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C4636951-77DA-4F2C-8380-E8DDABF67E0E}"/>
                </a:ext>
              </a:extLst>
            </p:cNvPr>
            <p:cNvSpPr txBox="1"/>
            <p:nvPr/>
          </p:nvSpPr>
          <p:spPr>
            <a:xfrm>
              <a:off x="3739662" y="4274103"/>
              <a:ext cx="416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Helvetica" panose="020B0604020202020204" pitchFamily="34" charset="0"/>
                  <a:cs typeface="Helvetica" panose="020B0604020202020204" pitchFamily="34" charset="0"/>
                </a:rPr>
                <a:t>6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295F6006-EA59-4167-B584-52EB0B52BB3F}"/>
                </a:ext>
              </a:extLst>
            </p:cNvPr>
            <p:cNvSpPr txBox="1"/>
            <p:nvPr/>
          </p:nvSpPr>
          <p:spPr>
            <a:xfrm>
              <a:off x="4659115" y="4274103"/>
              <a:ext cx="7501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" panose="020B0604020202020204" pitchFamily="34" charset="0"/>
                  <a:cs typeface="Helvetica" panose="020B0604020202020204" pitchFamily="34" charset="0"/>
                </a:rPr>
                <a:t>n=2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9B6AA6C3-0726-45A2-B5E7-BF4C0DA3BA9A}"/>
                </a:ext>
              </a:extLst>
            </p:cNvPr>
            <p:cNvSpPr/>
            <p:nvPr/>
          </p:nvSpPr>
          <p:spPr>
            <a:xfrm>
              <a:off x="4187820" y="4747176"/>
              <a:ext cx="251459" cy="271306"/>
            </a:xfrm>
            <a:prstGeom prst="rect">
              <a:avLst/>
            </a:prstGeom>
            <a:solidFill>
              <a:srgbClr val="2544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16165F74-3681-47E2-81F4-454BA9F14071}"/>
                </a:ext>
              </a:extLst>
            </p:cNvPr>
            <p:cNvSpPr txBox="1"/>
            <p:nvPr/>
          </p:nvSpPr>
          <p:spPr>
            <a:xfrm>
              <a:off x="3739662" y="4698163"/>
              <a:ext cx="416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Helvetica" panose="020B0604020202020204" pitchFamily="34" charset="0"/>
                  <a:cs typeface="Helvetica" panose="020B0604020202020204" pitchFamily="34" charset="0"/>
                </a:rPr>
                <a:t>7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AE2BF8FE-EE66-4A0D-8F99-3AA1AAD4A352}"/>
                </a:ext>
              </a:extLst>
            </p:cNvPr>
            <p:cNvSpPr txBox="1"/>
            <p:nvPr/>
          </p:nvSpPr>
          <p:spPr>
            <a:xfrm>
              <a:off x="4659115" y="4698163"/>
              <a:ext cx="7501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" panose="020B0604020202020204" pitchFamily="34" charset="0"/>
                  <a:cs typeface="Helvetica" panose="020B0604020202020204" pitchFamily="34" charset="0"/>
                </a:rPr>
                <a:t>n=3</a:t>
              </a: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62CDC1DC-6360-4C87-8E9C-F8AEE36B737E}"/>
                </a:ext>
              </a:extLst>
            </p:cNvPr>
            <p:cNvSpPr/>
            <p:nvPr/>
          </p:nvSpPr>
          <p:spPr>
            <a:xfrm>
              <a:off x="4187820" y="5171236"/>
              <a:ext cx="251459" cy="271306"/>
            </a:xfrm>
            <a:prstGeom prst="rect">
              <a:avLst/>
            </a:prstGeom>
            <a:solidFill>
              <a:srgbClr val="C55A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1EF77FA8-244E-46B0-8787-0B32CEAB7E63}"/>
                </a:ext>
              </a:extLst>
            </p:cNvPr>
            <p:cNvSpPr txBox="1"/>
            <p:nvPr/>
          </p:nvSpPr>
          <p:spPr>
            <a:xfrm>
              <a:off x="3739662" y="5122223"/>
              <a:ext cx="416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Helvetica" panose="020B0604020202020204" pitchFamily="34" charset="0"/>
                  <a:cs typeface="Helvetica" panose="020B0604020202020204" pitchFamily="34" charset="0"/>
                </a:rPr>
                <a:t>10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97476006-83CE-483D-BBE1-C854EF86B65D}"/>
                </a:ext>
              </a:extLst>
            </p:cNvPr>
            <p:cNvSpPr txBox="1"/>
            <p:nvPr/>
          </p:nvSpPr>
          <p:spPr>
            <a:xfrm>
              <a:off x="4659115" y="5122223"/>
              <a:ext cx="7501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" panose="020B0604020202020204" pitchFamily="34" charset="0"/>
                  <a:cs typeface="Helvetica" panose="020B0604020202020204" pitchFamily="34" charset="0"/>
                </a:rPr>
                <a:t>n=1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A9388899-A89E-4295-8C16-3173D5AB44FD}"/>
              </a:ext>
            </a:extLst>
          </p:cNvPr>
          <p:cNvGrpSpPr/>
          <p:nvPr/>
        </p:nvGrpSpPr>
        <p:grpSpPr>
          <a:xfrm>
            <a:off x="7255995" y="2261474"/>
            <a:ext cx="215417" cy="149665"/>
            <a:chOff x="7255995" y="2261474"/>
            <a:chExt cx="215417" cy="149665"/>
          </a:xfrm>
        </p:grpSpPr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F782E1AB-B39A-40DC-B656-FC38C4EA113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47435" y="2262829"/>
              <a:ext cx="123977" cy="1483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4657860D-638A-4084-8DAC-255CB5FB16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55995" y="2261474"/>
              <a:ext cx="91440" cy="834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DBA51B1C-05FE-4E0F-8AB9-2A9DF59DEFF7}"/>
              </a:ext>
            </a:extLst>
          </p:cNvPr>
          <p:cNvGrpSpPr/>
          <p:nvPr/>
        </p:nvGrpSpPr>
        <p:grpSpPr>
          <a:xfrm rot="18973829" flipH="1">
            <a:off x="8211644" y="2072794"/>
            <a:ext cx="215417" cy="149665"/>
            <a:chOff x="7255995" y="2261474"/>
            <a:chExt cx="215417" cy="149665"/>
          </a:xfrm>
        </p:grpSpPr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71821E44-5881-4473-B8D8-1FF19B21A66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47435" y="2262829"/>
              <a:ext cx="123977" cy="1483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BB23C34-96F9-4BAB-8BEC-D663E44160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55995" y="2261474"/>
              <a:ext cx="91440" cy="834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144433DB-C9C1-446F-82D0-7940B9D93891}"/>
              </a:ext>
            </a:extLst>
          </p:cNvPr>
          <p:cNvSpPr txBox="1"/>
          <p:nvPr/>
        </p:nvSpPr>
        <p:spPr>
          <a:xfrm>
            <a:off x="0" y="6627168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2279501-97DE-4760-870C-CEDECC9847E5}" type="slidenum">
              <a:rPr lang="en-US" sz="900" smtClean="0">
                <a:solidFill>
                  <a:srgbClr val="00205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9</a:t>
            </a:fld>
            <a:endParaRPr lang="en-US" sz="900" dirty="0">
              <a:solidFill>
                <a:srgbClr val="00205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60388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524A798C523E41B6228AA7B643DB3F" ma:contentTypeVersion="13" ma:contentTypeDescription="Create a new document." ma:contentTypeScope="" ma:versionID="b55692805876a09ddcf85649d4bc675b">
  <xsd:schema xmlns:xsd="http://www.w3.org/2001/XMLSchema" xmlns:xs="http://www.w3.org/2001/XMLSchema" xmlns:p="http://schemas.microsoft.com/office/2006/metadata/properties" xmlns:ns3="bff82c53-fea4-4b2d-ab59-788e00c67fe8" xmlns:ns4="21084567-8555-4251-9167-ccc3ba1dd170" targetNamespace="http://schemas.microsoft.com/office/2006/metadata/properties" ma:root="true" ma:fieldsID="db85c06a8171b37fb9cbb390a03f3017" ns3:_="" ns4:_="">
    <xsd:import namespace="bff82c53-fea4-4b2d-ab59-788e00c67fe8"/>
    <xsd:import namespace="21084567-8555-4251-9167-ccc3ba1dd17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f82c53-fea4-4b2d-ab59-788e00c67f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084567-8555-4251-9167-ccc3ba1dd17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3FD4CC-C481-4124-AAF2-7E629E010C94}">
  <ds:schemaRefs>
    <ds:schemaRef ds:uri="http://www.w3.org/XML/1998/namespace"/>
    <ds:schemaRef ds:uri="21084567-8555-4251-9167-ccc3ba1dd170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bff82c53-fea4-4b2d-ab59-788e00c67fe8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C399336-A874-4773-A0F6-ACB09C55F5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E1EA3B-425B-471D-94D4-0A96EC82B8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f82c53-fea4-4b2d-ab59-788e00c67fe8"/>
    <ds:schemaRef ds:uri="21084567-8555-4251-9167-ccc3ba1dd1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3045</TotalTime>
  <Words>3563</Words>
  <Application>Microsoft Office PowerPoint</Application>
  <PresentationFormat>Widescreen</PresentationFormat>
  <Paragraphs>631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Helvetica</vt:lpstr>
      <vt:lpstr>Helvetica </vt:lpstr>
      <vt:lpstr>Wingdings</vt:lpstr>
      <vt:lpstr>Custom Design</vt:lpstr>
      <vt:lpstr>Etripamil Nasal Spray Is Effective and Safe for Conversion of Repeated Spontaneous Episodes of Paroxysmal Supraventricular Tachycardia During Long-term Follow-up: Results From the NODE-302 Study</vt:lpstr>
      <vt:lpstr>Disclosures</vt:lpstr>
      <vt:lpstr>Introduction</vt:lpstr>
      <vt:lpstr>Etripamil Nasal Spray Pharmacological Results (Phase 1)</vt:lpstr>
      <vt:lpstr>NODE-301 Efficacy</vt:lpstr>
      <vt:lpstr>NODE-302 Study Design:  Single-arm, Open-label Extension Study From NODE-301</vt:lpstr>
      <vt:lpstr>NODE-302 Methods</vt:lpstr>
      <vt:lpstr>Baseline Characteristics</vt:lpstr>
      <vt:lpstr>Number of Positively Adjudicated PSVT Episodes Per Patient Treated With Etripamil</vt:lpstr>
      <vt:lpstr>Conversion of Adjudicated PSVT to Sinus Rhythm – All Episodes</vt:lpstr>
      <vt:lpstr>Conversion of Adjudicated PSVT to Sinus Rhythm – 1st Episode</vt:lpstr>
      <vt:lpstr>Conversion of Adjudicated PSVT to Sinus Rhythm – 2nd Episode</vt:lpstr>
      <vt:lpstr>Conversion of Adjudicated PSVT to Sinus Rhythm at 30 and 60 Minutes –  NODE-302 and NODE-301 </vt:lpstr>
      <vt:lpstr>Consistency of Conversion at  30 Minutes Between the 1st and  2nd Adjudicated PSVT Episodes</vt:lpstr>
      <vt:lpstr>Additional Medical Intervention</vt:lpstr>
      <vt:lpstr>Safety Overview</vt:lpstr>
      <vt:lpstr>Most Frequent Etripamil-related TEAEs</vt:lpstr>
      <vt:lpstr>Conclusions</vt:lpstr>
      <vt:lpstr>Acknowledgments 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Banek</dc:creator>
  <cp:lastModifiedBy>David Bharucha</cp:lastModifiedBy>
  <cp:revision>199</cp:revision>
  <cp:lastPrinted>2022-04-23T21:06:13Z</cp:lastPrinted>
  <dcterms:created xsi:type="dcterms:W3CDTF">2021-11-15T20:01:12Z</dcterms:created>
  <dcterms:modified xsi:type="dcterms:W3CDTF">2022-04-30T00:42:55Z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0x0101003A524A798C523E41B6228AA7B643DB3F</vt:lpwstr>
  </property>
</Properties>
</file>