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handoutMasterIdLst>
    <p:handoutMasterId r:id="rId25"/>
  </p:handoutMasterIdLst>
  <p:sldIdLst>
    <p:sldId id="259" r:id="rId6"/>
    <p:sldId id="257" r:id="rId7"/>
    <p:sldId id="9533" r:id="rId8"/>
    <p:sldId id="2147471881" r:id="rId9"/>
    <p:sldId id="305" r:id="rId10"/>
    <p:sldId id="2147471853" r:id="rId11"/>
    <p:sldId id="2147471869" r:id="rId12"/>
    <p:sldId id="2147471866" r:id="rId13"/>
    <p:sldId id="2147471882" r:id="rId14"/>
    <p:sldId id="2147471883" r:id="rId15"/>
    <p:sldId id="2147471856" r:id="rId16"/>
    <p:sldId id="2147471868" r:id="rId17"/>
    <p:sldId id="2147471864" r:id="rId18"/>
    <p:sldId id="2147471870" r:id="rId19"/>
    <p:sldId id="2147471878" r:id="rId20"/>
    <p:sldId id="9537" r:id="rId21"/>
    <p:sldId id="2147471885" r:id="rId22"/>
    <p:sldId id="21474718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445700-8FB1-4927-B32C-14E320012954}">
          <p14:sldIdLst>
            <p14:sldId id="259"/>
            <p14:sldId id="257"/>
            <p14:sldId id="9533"/>
            <p14:sldId id="2147471881"/>
            <p14:sldId id="305"/>
            <p14:sldId id="2147471853"/>
            <p14:sldId id="2147471869"/>
            <p14:sldId id="2147471866"/>
            <p14:sldId id="2147471882"/>
            <p14:sldId id="2147471883"/>
            <p14:sldId id="2147471856"/>
            <p14:sldId id="2147471868"/>
            <p14:sldId id="2147471864"/>
            <p14:sldId id="2147471870"/>
            <p14:sldId id="2147471878"/>
            <p14:sldId id="9537"/>
            <p14:sldId id="2147471885"/>
            <p14:sldId id="2147471886"/>
          </p14:sldIdLst>
        </p14:section>
      </p14:sectionLst>
    </p:ext>
    <p:ext uri="{EFAFB233-063F-42B5-8137-9DF3F51BA10A}">
      <p15:sldGuideLst xmlns:p15="http://schemas.microsoft.com/office/powerpoint/2012/main">
        <p15:guide id="2" orient="horz" pos="984" userDrawn="1">
          <p15:clr>
            <a:srgbClr val="A4A3A4"/>
          </p15:clr>
        </p15:guide>
        <p15:guide id="3" pos="336" userDrawn="1">
          <p15:clr>
            <a:srgbClr val="A4A3A4"/>
          </p15:clr>
        </p15:guide>
        <p15:guide id="4" pos="3840" userDrawn="1">
          <p15:clr>
            <a:srgbClr val="A4A3A4"/>
          </p15:clr>
        </p15:guide>
        <p15:guide id="5" orient="horz" pos="23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A30603-5AFD-F959-8427-01C53443C419}" name="James Nunez" initials="JN" userId="S::jnunez@milestonepharma.com::8544a46b-bf7e-459d-a478-8f43a983a298" providerId="AD"/>
  <p188:author id="{75B5C003-DFEA-EE37-B835-1476F3F93CDE}" name="David Bharucha" initials="DB" userId="S::dbharucha@milestonepharma.com::9a98783b-4bb4-429f-93b7-fc6369374a3b" providerId="AD"/>
  <p188:author id="{874D6336-8221-AC69-02E3-B9D0336B072A}" name="Jenny Kim" initials="JK" userId="S::Jenny.Kim@envisionpharma.com::c16c7f03-c89e-4af5-98d8-6cd6d0cbb017" providerId="AD"/>
  <p188:author id="{6260B93F-E9ED-729B-5C0E-594B8B06384A}" name="Katie Crosslin" initials="KC" userId="S::Katie.Crosslin@envisionpharma.com::fb4428d2-a35a-4a1d-8d58-330a6aa50692" providerId="AD"/>
  <p188:author id="{11EDC69C-D5DA-5BE0-1FAC-50AC4C690F07}" name="Anita Holz" initials="AH" userId="S::aholz@milestonepharma.com::53f4b655-3fde-4f1e-a7c2-13456171c071" providerId="AD"/>
  <p188:author id="{E281A9C4-CCC8-F786-5A39-E798E25E044D}" name="James E. Ip" initials="JEI" userId="S::jei9008@med.cornell.edu::4eb8fe99-8b28-4ce1-91bb-b80aeb3863d4" providerId="AD"/>
  <p188:author id="{605D29CF-C7B7-3BD5-79D0-992655DDBD3C}" name="Muhammad Sheikh" initials="MS" userId="S::msheikh@milestonepharma.com::f243dbeb-0f66-4a80-8278-f48fec9bcc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8D1"/>
    <a:srgbClr val="ED7D31"/>
    <a:srgbClr val="538234"/>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54" autoAdjust="0"/>
    <p:restoredTop sz="92982" autoAdjust="0"/>
  </p:normalViewPr>
  <p:slideViewPr>
    <p:cSldViewPr snapToGrid="0">
      <p:cViewPr varScale="1">
        <p:scale>
          <a:sx n="59" d="100"/>
          <a:sy n="59" d="100"/>
        </p:scale>
        <p:origin x="1192" y="48"/>
      </p:cViewPr>
      <p:guideLst>
        <p:guide orient="horz" pos="984"/>
        <p:guide pos="336"/>
        <p:guide pos="3840"/>
        <p:guide orient="horz" pos="23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dirty="0"/>
          </a:p>
        </c:rich>
      </c:tx>
      <c:layout>
        <c:manualLayout>
          <c:xMode val="edge"/>
          <c:yMode val="edge"/>
          <c:x val="0.31151524968222699"/>
          <c:y val="4.58955491642518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425050830693022E-2"/>
          <c:y val="3.4139071248786242E-2"/>
          <c:w val="0.88743866315575448"/>
          <c:h val="0.7440027586894562"/>
        </c:manualLayout>
      </c:layout>
      <c:lineChart>
        <c:grouping val="standard"/>
        <c:varyColors val="0"/>
        <c:ser>
          <c:idx val="1"/>
          <c:order val="1"/>
          <c:tx>
            <c:strRef>
              <c:f>'KM corrected X-axis'!$B$1</c:f>
              <c:strCache>
                <c:ptCount val="1"/>
                <c:pt idx="0">
                  <c:v>Placebo</c:v>
                </c:pt>
              </c:strCache>
            </c:strRef>
          </c:tx>
          <c:spPr>
            <a:ln w="28575" cap="rnd">
              <a:solidFill>
                <a:schemeClr val="bg1">
                  <a:lumMod val="65000"/>
                </a:schemeClr>
              </a:solidFill>
              <a:round/>
            </a:ln>
            <a:effectLst/>
          </c:spPr>
          <c:marker>
            <c:symbol val="none"/>
          </c:marker>
          <c:cat>
            <c:numRef>
              <c:f>'KM corrected X-axis'!$A$2:$A$302</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'KM corrected X-axis'!$B$2:$B$92</c:f>
              <c:numCache>
                <c:formatCode>General</c:formatCode>
                <c:ptCount val="91"/>
                <c:pt idx="0">
                  <c:v>0</c:v>
                </c:pt>
                <c:pt idx="1">
                  <c:v>3.5294117647058802E-2</c:v>
                </c:pt>
                <c:pt idx="2">
                  <c:v>3.5294117647058802E-2</c:v>
                </c:pt>
                <c:pt idx="3">
                  <c:v>5.9114015976761101E-2</c:v>
                </c:pt>
                <c:pt idx="4">
                  <c:v>5.9114015976761101E-2</c:v>
                </c:pt>
                <c:pt idx="5">
                  <c:v>7.1023965141612203E-2</c:v>
                </c:pt>
                <c:pt idx="6">
                  <c:v>7.1023965141612203E-2</c:v>
                </c:pt>
                <c:pt idx="7">
                  <c:v>9.4843863471314502E-2</c:v>
                </c:pt>
                <c:pt idx="8">
                  <c:v>0.13057371096586801</c:v>
                </c:pt>
                <c:pt idx="9">
                  <c:v>0.166303558460421</c:v>
                </c:pt>
                <c:pt idx="10">
                  <c:v>0.20203340595497499</c:v>
                </c:pt>
                <c:pt idx="11">
                  <c:v>0.20203340595497499</c:v>
                </c:pt>
                <c:pt idx="12">
                  <c:v>0.20203340595497499</c:v>
                </c:pt>
                <c:pt idx="13">
                  <c:v>0.214123808895051</c:v>
                </c:pt>
                <c:pt idx="14">
                  <c:v>0.214123808895051</c:v>
                </c:pt>
                <c:pt idx="15">
                  <c:v>0.22621421183512699</c:v>
                </c:pt>
                <c:pt idx="16">
                  <c:v>0.23830461477520301</c:v>
                </c:pt>
                <c:pt idx="17">
                  <c:v>0.23830461477520301</c:v>
                </c:pt>
                <c:pt idx="18">
                  <c:v>0.250395017715279</c:v>
                </c:pt>
                <c:pt idx="19">
                  <c:v>0.26248542065535502</c:v>
                </c:pt>
                <c:pt idx="20">
                  <c:v>0.27457582359543098</c:v>
                </c:pt>
                <c:pt idx="21">
                  <c:v>0.27457582359543098</c:v>
                </c:pt>
                <c:pt idx="22">
                  <c:v>0.27457582359543098</c:v>
                </c:pt>
                <c:pt idx="23">
                  <c:v>0.27457582359543098</c:v>
                </c:pt>
                <c:pt idx="24">
                  <c:v>0.28687114861923801</c:v>
                </c:pt>
                <c:pt idx="25">
                  <c:v>0.28687114861923801</c:v>
                </c:pt>
                <c:pt idx="26">
                  <c:v>0.28687114861923801</c:v>
                </c:pt>
                <c:pt idx="27">
                  <c:v>0.28687114861923801</c:v>
                </c:pt>
                <c:pt idx="28">
                  <c:v>0.299166473643044</c:v>
                </c:pt>
                <c:pt idx="29">
                  <c:v>0.299166473643044</c:v>
                </c:pt>
                <c:pt idx="30">
                  <c:v>0.31146179866684998</c:v>
                </c:pt>
                <c:pt idx="31">
                  <c:v>0.31146179866684998</c:v>
                </c:pt>
                <c:pt idx="32">
                  <c:v>0.32375712369065601</c:v>
                </c:pt>
                <c:pt idx="33">
                  <c:v>0.32375712369065601</c:v>
                </c:pt>
                <c:pt idx="34">
                  <c:v>0.33605244871446299</c:v>
                </c:pt>
                <c:pt idx="35">
                  <c:v>0.34834777373826897</c:v>
                </c:pt>
                <c:pt idx="36">
                  <c:v>0.34834777373826897</c:v>
                </c:pt>
                <c:pt idx="37">
                  <c:v>0.37293842378588099</c:v>
                </c:pt>
                <c:pt idx="38">
                  <c:v>0.37293842378588099</c:v>
                </c:pt>
                <c:pt idx="39">
                  <c:v>0.39752907383349401</c:v>
                </c:pt>
                <c:pt idx="40">
                  <c:v>0.39752907383349401</c:v>
                </c:pt>
                <c:pt idx="41">
                  <c:v>0.39752907383349401</c:v>
                </c:pt>
                <c:pt idx="42">
                  <c:v>0.39752907383349401</c:v>
                </c:pt>
                <c:pt idx="43">
                  <c:v>0.42211972388110702</c:v>
                </c:pt>
                <c:pt idx="44">
                  <c:v>0.434415048904913</c:v>
                </c:pt>
                <c:pt idx="45">
                  <c:v>0.44671037392871898</c:v>
                </c:pt>
                <c:pt idx="46">
                  <c:v>0.44671037392871898</c:v>
                </c:pt>
                <c:pt idx="47">
                  <c:v>0.44671037392871898</c:v>
                </c:pt>
                <c:pt idx="48">
                  <c:v>0.45900569895252502</c:v>
                </c:pt>
                <c:pt idx="49">
                  <c:v>0.45900569895252502</c:v>
                </c:pt>
                <c:pt idx="50">
                  <c:v>0.45900569895252502</c:v>
                </c:pt>
                <c:pt idx="51">
                  <c:v>0.45900569895252502</c:v>
                </c:pt>
                <c:pt idx="52">
                  <c:v>0.471301023976332</c:v>
                </c:pt>
                <c:pt idx="53">
                  <c:v>0.49589167402394402</c:v>
                </c:pt>
                <c:pt idx="54">
                  <c:v>0.50818699904775</c:v>
                </c:pt>
                <c:pt idx="55">
                  <c:v>0.50818699904775</c:v>
                </c:pt>
                <c:pt idx="56">
                  <c:v>0.50818699904775</c:v>
                </c:pt>
                <c:pt idx="57">
                  <c:v>0.52048232407155703</c:v>
                </c:pt>
                <c:pt idx="58">
                  <c:v>0.53277764909536296</c:v>
                </c:pt>
                <c:pt idx="59">
                  <c:v>0.53277764909536296</c:v>
                </c:pt>
                <c:pt idx="60">
                  <c:v>0.545072974119169</c:v>
                </c:pt>
                <c:pt idx="61">
                  <c:v>0.545072974119169</c:v>
                </c:pt>
                <c:pt idx="62">
                  <c:v>0.545072974119169</c:v>
                </c:pt>
                <c:pt idx="63">
                  <c:v>0.545072974119169</c:v>
                </c:pt>
                <c:pt idx="64">
                  <c:v>0.545072974119169</c:v>
                </c:pt>
                <c:pt idx="65">
                  <c:v>0.545072974119169</c:v>
                </c:pt>
                <c:pt idx="66">
                  <c:v>0.545072974119169</c:v>
                </c:pt>
                <c:pt idx="67">
                  <c:v>0.545072974119169</c:v>
                </c:pt>
                <c:pt idx="68">
                  <c:v>0.545072974119169</c:v>
                </c:pt>
                <c:pt idx="69">
                  <c:v>0.545072974119169</c:v>
                </c:pt>
                <c:pt idx="70">
                  <c:v>0.55736829914297503</c:v>
                </c:pt>
                <c:pt idx="71">
                  <c:v>0.55736829914297503</c:v>
                </c:pt>
                <c:pt idx="72">
                  <c:v>0.55736829914297503</c:v>
                </c:pt>
                <c:pt idx="73">
                  <c:v>0.55736829914297503</c:v>
                </c:pt>
                <c:pt idx="74">
                  <c:v>0.55736829914297503</c:v>
                </c:pt>
                <c:pt idx="75">
                  <c:v>0.55736829914297503</c:v>
                </c:pt>
                <c:pt idx="76">
                  <c:v>0.55736829914297503</c:v>
                </c:pt>
                <c:pt idx="77">
                  <c:v>0.56966362416678196</c:v>
                </c:pt>
                <c:pt idx="78">
                  <c:v>0.56966362416678196</c:v>
                </c:pt>
                <c:pt idx="79">
                  <c:v>0.56966362416678196</c:v>
                </c:pt>
                <c:pt idx="80">
                  <c:v>0.56966362416678196</c:v>
                </c:pt>
                <c:pt idx="81">
                  <c:v>0.56966362416678196</c:v>
                </c:pt>
                <c:pt idx="82">
                  <c:v>0.56966362416678196</c:v>
                </c:pt>
                <c:pt idx="83">
                  <c:v>0.56966362416678196</c:v>
                </c:pt>
                <c:pt idx="84">
                  <c:v>0.56966362416678196</c:v>
                </c:pt>
                <c:pt idx="85">
                  <c:v>0.56966362416678196</c:v>
                </c:pt>
                <c:pt idx="86">
                  <c:v>0.58195894919058799</c:v>
                </c:pt>
                <c:pt idx="87">
                  <c:v>0.59425427421439403</c:v>
                </c:pt>
                <c:pt idx="88">
                  <c:v>0.60654959923819995</c:v>
                </c:pt>
                <c:pt idx="89">
                  <c:v>0.60654959923819995</c:v>
                </c:pt>
                <c:pt idx="90">
                  <c:v>0.60654959923819995</c:v>
                </c:pt>
              </c:numCache>
            </c:numRef>
          </c:val>
          <c:smooth val="0"/>
          <c:extLst>
            <c:ext xmlns:c16="http://schemas.microsoft.com/office/drawing/2014/chart" uri="{C3380CC4-5D6E-409C-BE32-E72D297353CC}">
              <c16:uniqueId val="{00000000-15E9-E946-A1D5-34AE565F1928}"/>
            </c:ext>
          </c:extLst>
        </c:ser>
        <c:ser>
          <c:idx val="2"/>
          <c:order val="2"/>
          <c:tx>
            <c:strRef>
              <c:f>'KM corrected X-axis'!$D$1</c:f>
              <c:strCache>
                <c:ptCount val="1"/>
                <c:pt idx="0">
                  <c:v>Etripamil</c:v>
                </c:pt>
              </c:strCache>
            </c:strRef>
          </c:tx>
          <c:spPr>
            <a:ln w="28575" cap="rnd">
              <a:solidFill>
                <a:srgbClr val="C00000"/>
              </a:solidFill>
              <a:round/>
            </a:ln>
            <a:effectLst/>
          </c:spPr>
          <c:marker>
            <c:symbol val="none"/>
          </c:marker>
          <c:cat>
            <c:numRef>
              <c:f>'KM corrected X-axis'!$A$2:$A$302</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'KM corrected X-axis'!$D$2:$D$92</c:f>
              <c:numCache>
                <c:formatCode>General</c:formatCode>
                <c:ptCount val="91"/>
                <c:pt idx="0">
                  <c:v>0</c:v>
                </c:pt>
                <c:pt idx="1">
                  <c:v>3.06122448979592E-2</c:v>
                </c:pt>
                <c:pt idx="2">
                  <c:v>7.1428571428571494E-2</c:v>
                </c:pt>
                <c:pt idx="3">
                  <c:v>0.13265306122449</c:v>
                </c:pt>
                <c:pt idx="4">
                  <c:v>0.16326530612244899</c:v>
                </c:pt>
                <c:pt idx="5">
                  <c:v>0.19387755102040799</c:v>
                </c:pt>
                <c:pt idx="6">
                  <c:v>0.234693877551021</c:v>
                </c:pt>
                <c:pt idx="7">
                  <c:v>0.25510204081632698</c:v>
                </c:pt>
                <c:pt idx="8">
                  <c:v>0.26530612244898</c:v>
                </c:pt>
                <c:pt idx="9">
                  <c:v>0.29591836734693899</c:v>
                </c:pt>
                <c:pt idx="10">
                  <c:v>0.31632653061224503</c:v>
                </c:pt>
                <c:pt idx="11">
                  <c:v>0.32653061224489799</c:v>
                </c:pt>
                <c:pt idx="12">
                  <c:v>0.34693877551020402</c:v>
                </c:pt>
                <c:pt idx="13">
                  <c:v>0.38775510204081698</c:v>
                </c:pt>
                <c:pt idx="14">
                  <c:v>0.41836734693877597</c:v>
                </c:pt>
                <c:pt idx="15">
                  <c:v>0.43877551020408201</c:v>
                </c:pt>
                <c:pt idx="16">
                  <c:v>0.469387755102041</c:v>
                </c:pt>
                <c:pt idx="17">
                  <c:v>0.48979591836734698</c:v>
                </c:pt>
                <c:pt idx="18">
                  <c:v>0.51020408163265396</c:v>
                </c:pt>
                <c:pt idx="19">
                  <c:v>0.54081632653061296</c:v>
                </c:pt>
                <c:pt idx="20">
                  <c:v>0.54081632653061296</c:v>
                </c:pt>
                <c:pt idx="21">
                  <c:v>0.56122448979591899</c:v>
                </c:pt>
                <c:pt idx="22">
                  <c:v>0.57142857142857195</c:v>
                </c:pt>
                <c:pt idx="23">
                  <c:v>0.58163265306122502</c:v>
                </c:pt>
                <c:pt idx="24">
                  <c:v>0.58163265306122502</c:v>
                </c:pt>
                <c:pt idx="25">
                  <c:v>0.59183673469387799</c:v>
                </c:pt>
                <c:pt idx="26">
                  <c:v>0.59183673469387799</c:v>
                </c:pt>
                <c:pt idx="27">
                  <c:v>0.61224489795918402</c:v>
                </c:pt>
                <c:pt idx="28">
                  <c:v>0.61224489795918402</c:v>
                </c:pt>
                <c:pt idx="29">
                  <c:v>0.62244897959183698</c:v>
                </c:pt>
                <c:pt idx="30">
                  <c:v>0.64285714285714302</c:v>
                </c:pt>
                <c:pt idx="31">
                  <c:v>0.65306122448979598</c:v>
                </c:pt>
                <c:pt idx="32">
                  <c:v>0.65306122448979598</c:v>
                </c:pt>
                <c:pt idx="33">
                  <c:v>0.66326530612244905</c:v>
                </c:pt>
                <c:pt idx="34">
                  <c:v>0.66326530612244905</c:v>
                </c:pt>
                <c:pt idx="35">
                  <c:v>0.66326530612244905</c:v>
                </c:pt>
                <c:pt idx="36">
                  <c:v>0.66326530612244905</c:v>
                </c:pt>
                <c:pt idx="37">
                  <c:v>0.66326530612244905</c:v>
                </c:pt>
                <c:pt idx="38">
                  <c:v>0.67346938775510301</c:v>
                </c:pt>
                <c:pt idx="39">
                  <c:v>0.67346938775510301</c:v>
                </c:pt>
                <c:pt idx="40">
                  <c:v>0.68367346938775597</c:v>
                </c:pt>
                <c:pt idx="41">
                  <c:v>0.68367346938775597</c:v>
                </c:pt>
                <c:pt idx="42">
                  <c:v>0.68367346938775597</c:v>
                </c:pt>
                <c:pt idx="43">
                  <c:v>0.69387755102040904</c:v>
                </c:pt>
                <c:pt idx="44">
                  <c:v>0.69387755102040904</c:v>
                </c:pt>
                <c:pt idx="45">
                  <c:v>0.70408163265306201</c:v>
                </c:pt>
                <c:pt idx="46">
                  <c:v>0.70408163265306201</c:v>
                </c:pt>
                <c:pt idx="47">
                  <c:v>0.71428571428571497</c:v>
                </c:pt>
                <c:pt idx="48">
                  <c:v>0.71428571428571497</c:v>
                </c:pt>
                <c:pt idx="49">
                  <c:v>0.71428571428571497</c:v>
                </c:pt>
                <c:pt idx="50">
                  <c:v>0.71428571428571497</c:v>
                </c:pt>
                <c:pt idx="51">
                  <c:v>0.71428571428571497</c:v>
                </c:pt>
                <c:pt idx="52">
                  <c:v>0.71428571428571497</c:v>
                </c:pt>
                <c:pt idx="53">
                  <c:v>0.71428571428571497</c:v>
                </c:pt>
                <c:pt idx="54">
                  <c:v>0.71428571428571497</c:v>
                </c:pt>
                <c:pt idx="55">
                  <c:v>0.72448979591836804</c:v>
                </c:pt>
                <c:pt idx="56">
                  <c:v>0.72448979591836804</c:v>
                </c:pt>
                <c:pt idx="57">
                  <c:v>0.72448979591836804</c:v>
                </c:pt>
                <c:pt idx="58">
                  <c:v>0.72448979591836804</c:v>
                </c:pt>
                <c:pt idx="59">
                  <c:v>0.734693877551021</c:v>
                </c:pt>
                <c:pt idx="60">
                  <c:v>0.734693877551021</c:v>
                </c:pt>
                <c:pt idx="61">
                  <c:v>0.734693877551021</c:v>
                </c:pt>
                <c:pt idx="62">
                  <c:v>0.74489795918367396</c:v>
                </c:pt>
                <c:pt idx="63">
                  <c:v>0.74489795918367396</c:v>
                </c:pt>
                <c:pt idx="64">
                  <c:v>0.74489795918367396</c:v>
                </c:pt>
                <c:pt idx="65">
                  <c:v>0.74489795918367396</c:v>
                </c:pt>
                <c:pt idx="66">
                  <c:v>0.74489795918367396</c:v>
                </c:pt>
                <c:pt idx="67">
                  <c:v>0.76530612244898</c:v>
                </c:pt>
                <c:pt idx="68">
                  <c:v>0.76530612244898</c:v>
                </c:pt>
                <c:pt idx="69">
                  <c:v>0.76530612244898</c:v>
                </c:pt>
                <c:pt idx="70">
                  <c:v>0.76530612244898</c:v>
                </c:pt>
                <c:pt idx="71">
                  <c:v>0.77551020408163296</c:v>
                </c:pt>
                <c:pt idx="72">
                  <c:v>0.77551020408163296</c:v>
                </c:pt>
                <c:pt idx="73">
                  <c:v>0.77551020408163296</c:v>
                </c:pt>
                <c:pt idx="74">
                  <c:v>0.77551020408163296</c:v>
                </c:pt>
                <c:pt idx="75">
                  <c:v>0.77551020408163296</c:v>
                </c:pt>
                <c:pt idx="76">
                  <c:v>0.79591836734693899</c:v>
                </c:pt>
                <c:pt idx="77">
                  <c:v>0.79591836734693899</c:v>
                </c:pt>
                <c:pt idx="78">
                  <c:v>0.79591836734693899</c:v>
                </c:pt>
                <c:pt idx="79">
                  <c:v>0.79591836734693899</c:v>
                </c:pt>
                <c:pt idx="80">
                  <c:v>0.79591836734693899</c:v>
                </c:pt>
                <c:pt idx="81">
                  <c:v>0.79591836734693899</c:v>
                </c:pt>
                <c:pt idx="82">
                  <c:v>0.79591836734693899</c:v>
                </c:pt>
                <c:pt idx="83">
                  <c:v>0.80612244897959195</c:v>
                </c:pt>
                <c:pt idx="84">
                  <c:v>0.80612244897959195</c:v>
                </c:pt>
                <c:pt idx="85">
                  <c:v>0.80612244897959195</c:v>
                </c:pt>
                <c:pt idx="86">
                  <c:v>0.80612244897959195</c:v>
                </c:pt>
                <c:pt idx="87">
                  <c:v>0.80612244897959195</c:v>
                </c:pt>
                <c:pt idx="88">
                  <c:v>0.80612244897959195</c:v>
                </c:pt>
                <c:pt idx="89">
                  <c:v>0.80612244897959195</c:v>
                </c:pt>
                <c:pt idx="90">
                  <c:v>0.80612244897959195</c:v>
                </c:pt>
              </c:numCache>
            </c:numRef>
          </c:val>
          <c:smooth val="0"/>
          <c:extLst>
            <c:ext xmlns:c16="http://schemas.microsoft.com/office/drawing/2014/chart" uri="{C3380CC4-5D6E-409C-BE32-E72D297353CC}">
              <c16:uniqueId val="{00000001-15E9-E946-A1D5-34AE565F1928}"/>
            </c:ext>
          </c:extLst>
        </c:ser>
        <c:ser>
          <c:idx val="3"/>
          <c:order val="3"/>
          <c:tx>
            <c:v>PBO-censoring</c:v>
          </c:tx>
          <c:spPr>
            <a:ln w="28575" cap="rnd">
              <a:noFill/>
              <a:round/>
            </a:ln>
            <a:effectLst/>
          </c:spPr>
          <c:marker>
            <c:symbol val="plus"/>
            <c:size val="5"/>
            <c:spPr>
              <a:noFill/>
              <a:ln w="12700" cap="sq">
                <a:solidFill>
                  <a:srgbClr val="FF0000"/>
                </a:solidFill>
              </a:ln>
              <a:effectLst/>
            </c:spPr>
          </c:marker>
          <c:dPt>
            <c:idx val="10"/>
            <c:marker>
              <c:symbol val="plus"/>
              <c:size val="5"/>
              <c:spPr>
                <a:noFill/>
                <a:ln w="12700" cap="sq">
                  <a:solidFill>
                    <a:schemeClr val="bg1">
                      <a:lumMod val="50000"/>
                    </a:schemeClr>
                  </a:solidFill>
                </a:ln>
                <a:effectLst/>
              </c:spPr>
            </c:marker>
            <c:bubble3D val="0"/>
            <c:extLst>
              <c:ext xmlns:c16="http://schemas.microsoft.com/office/drawing/2014/chart" uri="{C3380CC4-5D6E-409C-BE32-E72D297353CC}">
                <c16:uniqueId val="{00000002-15E9-E946-A1D5-34AE565F1928}"/>
              </c:ext>
            </c:extLst>
          </c:dPt>
          <c:dPt>
            <c:idx val="23"/>
            <c:marker>
              <c:symbol val="plus"/>
              <c:size val="5"/>
              <c:spPr>
                <a:noFill/>
                <a:ln w="12700" cap="sq">
                  <a:solidFill>
                    <a:schemeClr val="bg1">
                      <a:lumMod val="50000"/>
                    </a:schemeClr>
                  </a:solidFill>
                </a:ln>
                <a:effectLst/>
              </c:spPr>
            </c:marker>
            <c:bubble3D val="0"/>
            <c:extLst>
              <c:ext xmlns:c16="http://schemas.microsoft.com/office/drawing/2014/chart" uri="{C3380CC4-5D6E-409C-BE32-E72D297353CC}">
                <c16:uniqueId val="{00000003-15E9-E946-A1D5-34AE565F1928}"/>
              </c:ext>
            </c:extLst>
          </c:dPt>
          <c:val>
            <c:numRef>
              <c:f>'KM corrected X-axis'!$C$2:$C$92</c:f>
              <c:numCache>
                <c:formatCode>General</c:formatCode>
                <c:ptCount val="91"/>
                <c:pt idx="0">
                  <c:v>0</c:v>
                </c:pt>
                <c:pt idx="10">
                  <c:v>0.20203340595497499</c:v>
                </c:pt>
                <c:pt idx="23">
                  <c:v>0.27457582359543098</c:v>
                </c:pt>
              </c:numCache>
            </c:numRef>
          </c:val>
          <c:smooth val="0"/>
          <c:extLst>
            <c:ext xmlns:c16="http://schemas.microsoft.com/office/drawing/2014/chart" uri="{C3380CC4-5D6E-409C-BE32-E72D297353CC}">
              <c16:uniqueId val="{00000004-15E9-E946-A1D5-34AE565F1928}"/>
            </c:ext>
          </c:extLst>
        </c:ser>
        <c:ser>
          <c:idx val="4"/>
          <c:order val="4"/>
          <c:tx>
            <c:v>Etripamil Censoring</c:v>
          </c:tx>
          <c:spPr>
            <a:ln w="28575" cap="rnd">
              <a:noFill/>
              <a:round/>
            </a:ln>
            <a:effectLst/>
          </c:spPr>
          <c:marker>
            <c:symbol val="plus"/>
            <c:size val="5"/>
            <c:spPr>
              <a:noFill/>
              <a:ln w="12700" cap="sq">
                <a:solidFill>
                  <a:srgbClr val="7030A0"/>
                </a:solidFill>
              </a:ln>
              <a:effectLst/>
            </c:spPr>
          </c:marker>
          <c:val>
            <c:numRef>
              <c:f>'KM corrected X-axis'!$E$2:$E$92</c:f>
              <c:numCache>
                <c:formatCode>General</c:formatCode>
                <c:ptCount val="91"/>
                <c:pt idx="0">
                  <c:v>0</c:v>
                </c:pt>
              </c:numCache>
            </c:numRef>
          </c:val>
          <c:smooth val="0"/>
          <c:extLst>
            <c:ext xmlns:c16="http://schemas.microsoft.com/office/drawing/2014/chart" uri="{C3380CC4-5D6E-409C-BE32-E72D297353CC}">
              <c16:uniqueId val="{00000005-15E9-E946-A1D5-34AE565F1928}"/>
            </c:ext>
          </c:extLst>
        </c:ser>
        <c:dLbls>
          <c:showLegendKey val="0"/>
          <c:showVal val="0"/>
          <c:showCatName val="0"/>
          <c:showSerName val="0"/>
          <c:showPercent val="0"/>
          <c:showBubbleSize val="0"/>
        </c:dLbls>
        <c:smooth val="0"/>
        <c:axId val="1827988928"/>
        <c:axId val="1827989344"/>
        <c:extLst>
          <c:ext xmlns:c15="http://schemas.microsoft.com/office/drawing/2012/chart" uri="{02D57815-91ED-43cb-92C2-25804820EDAC}">
            <c15:filteredLineSeries>
              <c15:ser>
                <c:idx val="0"/>
                <c:order val="0"/>
                <c:tx>
                  <c:strRef>
                    <c:extLst>
                      <c:ext uri="{02D57815-91ED-43cb-92C2-25804820EDAC}">
                        <c15:formulaRef>
                          <c15:sqref>'KM corrected X-axis'!$A$1</c15:sqref>
                        </c15:formulaRef>
                      </c:ext>
                    </c:extLst>
                    <c:strCache>
                      <c:ptCount val="1"/>
                      <c:pt idx="0">
                        <c:v>Time (minutes)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'KM corrected X-axis'!$A$2:$A$302</c15:sqref>
                        </c15:formulaRef>
                      </c:ext>
                    </c:extLst>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extLst>
                      <c:ext uri="{02D57815-91ED-43cb-92C2-25804820EDAC}">
                        <c15:formulaRef>
                          <c15:sqref>'KM corrected X-axis'!$A$2:$A$302</c15:sqref>
                        </c15:formulaRef>
                      </c:ext>
                    </c:extLst>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val>
                <c:smooth val="0"/>
                <c:extLst>
                  <c:ext xmlns:c16="http://schemas.microsoft.com/office/drawing/2014/chart" uri="{C3380CC4-5D6E-409C-BE32-E72D297353CC}">
                    <c16:uniqueId val="{00000006-15E9-E946-A1D5-34AE565F1928}"/>
                  </c:ext>
                </c:extLst>
              </c15:ser>
            </c15:filteredLineSeries>
          </c:ext>
        </c:extLst>
      </c:lineChart>
      <c:catAx>
        <c:axId val="18279889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r>
                  <a:rPr lang="en-US" sz="800" b="1" dirty="0">
                    <a:solidFill>
                      <a:schemeClr val="tx1"/>
                    </a:solidFill>
                    <a:latin typeface="+mn-lt"/>
                  </a:rPr>
                  <a:t>Time Since</a:t>
                </a:r>
                <a:r>
                  <a:rPr lang="en-US" sz="800" b="1" baseline="0" dirty="0">
                    <a:solidFill>
                      <a:schemeClr val="tx1"/>
                    </a:solidFill>
                    <a:latin typeface="+mn-lt"/>
                  </a:rPr>
                  <a:t> Study Drug Administration</a:t>
                </a:r>
                <a:r>
                  <a:rPr lang="en-US" sz="800" b="1" dirty="0">
                    <a:solidFill>
                      <a:schemeClr val="tx1"/>
                    </a:solidFill>
                    <a:latin typeface="+mn-lt"/>
                  </a:rPr>
                  <a:t> (minutes)</a:t>
                </a:r>
              </a:p>
            </c:rich>
          </c:tx>
          <c:layout>
            <c:manualLayout>
              <c:xMode val="edge"/>
              <c:yMode val="edge"/>
              <c:x val="0.37712318256818173"/>
              <c:y val="0.8373474203760791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crossAx val="1827989344"/>
        <c:crosses val="autoZero"/>
        <c:auto val="1"/>
        <c:lblAlgn val="ctr"/>
        <c:lblOffset val="100"/>
        <c:tickLblSkip val="5"/>
        <c:tickMarkSkip val="5"/>
        <c:noMultiLvlLbl val="0"/>
      </c:catAx>
      <c:valAx>
        <c:axId val="1827989344"/>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r>
                  <a:rPr lang="en-US" sz="800" b="1" dirty="0">
                    <a:solidFill>
                      <a:schemeClr val="tx1"/>
                    </a:solidFill>
                    <a:latin typeface="+mn-lt"/>
                  </a:rPr>
                  <a:t>Kaplan-Meier Probability</a:t>
                </a:r>
                <a:r>
                  <a:rPr lang="en-US" sz="800" b="1" baseline="0" dirty="0">
                    <a:solidFill>
                      <a:schemeClr val="tx1"/>
                    </a:solidFill>
                    <a:latin typeface="+mn-lt"/>
                  </a:rPr>
                  <a:t> of Conversion (%)</a:t>
                </a:r>
                <a:endParaRPr lang="en-US" sz="800" b="1" dirty="0">
                  <a:solidFill>
                    <a:schemeClr val="tx1"/>
                  </a:solidFill>
                  <a:latin typeface="+mn-l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827988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878525960117058E-2"/>
          <c:y val="0.12809992500937384"/>
          <c:w val="0.55680008748906384"/>
          <c:h val="0.80047150356205476"/>
        </c:manualLayout>
      </c:layout>
      <c:pieChart>
        <c:varyColors val="1"/>
        <c:ser>
          <c:idx val="0"/>
          <c:order val="0"/>
          <c:tx>
            <c:strRef>
              <c:f>Sheet1!$B$1</c:f>
              <c:strCache>
                <c:ptCount val="1"/>
                <c:pt idx="0">
                  <c:v>Type of Rhythm by Episode</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CB-49E6-9366-95322928ABE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BCB-49E6-9366-95322928ABE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BCB-49E6-9366-95322928ABE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2BCB-49E6-9366-95322928ABE6}"/>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2BCB-49E6-9366-95322928ABE6}"/>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2BCB-49E6-9366-95322928ABE6}"/>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2BCB-49E6-9366-95322928ABE6}"/>
              </c:ext>
            </c:extLst>
          </c:dPt>
          <c:dLbls>
            <c:dLbl>
              <c:idx val="0"/>
              <c:layout>
                <c:manualLayout>
                  <c:x val="0.19546911113722726"/>
                  <c:y val="0.14682539682539683"/>
                </c:manualLayout>
              </c:layout>
              <c:tx>
                <c:rich>
                  <a:bodyPr rot="0" spcFirstLastPara="1" vertOverflow="ellipsis" vert="horz" wrap="square" lIns="38100" tIns="19050" rIns="38100" bIns="19050" anchor="ctr" anchorCtr="0">
                    <a:spAutoFit/>
                  </a:bodyPr>
                  <a:lstStyle/>
                  <a:p>
                    <a:pPr algn="l">
                      <a:defRPr sz="1400" b="1" i="0" u="none" strike="noStrike" kern="1200" baseline="0">
                        <a:solidFill>
                          <a:sysClr val="windowText" lastClr="000000"/>
                        </a:solidFill>
                        <a:latin typeface="+mn-lt"/>
                        <a:ea typeface="+mn-ea"/>
                        <a:cs typeface="Times New Roman" panose="02020603050405020304" pitchFamily="18" charset="0"/>
                      </a:defRPr>
                    </a:pPr>
                    <a:fld id="{F304C27A-2AD2-4AD4-A14E-0385EBABFD68}" type="CATEGORYNAME">
                      <a:rPr lang="en-US" sz="1400">
                        <a:solidFill>
                          <a:schemeClr val="bg1"/>
                        </a:solidFill>
                      </a:rPr>
                      <a:pPr algn="l">
                        <a:defRPr sz="1400" b="1">
                          <a:solidFill>
                            <a:sysClr val="windowText" lastClr="000000"/>
                          </a:solidFill>
                          <a:cs typeface="Times New Roman" panose="02020603050405020304" pitchFamily="18" charset="0"/>
                        </a:defRPr>
                      </a:pPr>
                      <a:t>[CATEGORY NAME]</a:t>
                    </a:fld>
                    <a:r>
                      <a:rPr lang="en-US" sz="1400" baseline="0" dirty="0">
                        <a:solidFill>
                          <a:schemeClr val="bg1"/>
                        </a:solidFill>
                      </a:rPr>
                      <a:t>, </a:t>
                    </a:r>
                    <a:fld id="{49EC3CEA-AE8B-472C-8494-ED5DF8610393}" type="VALUE">
                      <a:rPr lang="en-US" sz="1400" baseline="0">
                        <a:solidFill>
                          <a:schemeClr val="bg1"/>
                        </a:solidFill>
                      </a:rPr>
                      <a:pPr algn="l">
                        <a:defRPr sz="1400" b="1">
                          <a:solidFill>
                            <a:sysClr val="windowText" lastClr="000000"/>
                          </a:solidFill>
                          <a:cs typeface="Times New Roman" panose="02020603050405020304" pitchFamily="18" charset="0"/>
                        </a:defRPr>
                      </a:pPr>
                      <a:t>[VALUE]</a:t>
                    </a:fld>
                    <a:endParaRPr lang="en-US" sz="1400"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CB-49E6-9366-95322928ABE6}"/>
                </c:ext>
              </c:extLst>
            </c:dLbl>
            <c:dLbl>
              <c:idx val="1"/>
              <c:layout>
                <c:manualLayout>
                  <c:x val="7.3578136399368846E-2"/>
                  <c:y val="-2.4003831708581856E-2"/>
                </c:manualLayout>
              </c:layout>
              <c:tx>
                <c:rich>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fld id="{9ECA4B4F-C622-4B7D-BD6C-22CDED8AF555}" type="CATEGORYNAME">
                      <a:rPr lang="fi-FI" sz="1200">
                        <a:solidFill>
                          <a:schemeClr val="tx1"/>
                        </a:solidFill>
                        <a:latin typeface="+mn-lt"/>
                      </a:rPr>
                      <a:pPr algn="l">
                        <a:defRPr sz="1200" b="1">
                          <a:solidFill>
                            <a:sysClr val="windowText" lastClr="000000"/>
                          </a:solidFill>
                          <a:cs typeface="Times New Roman" panose="02020603050405020304" pitchFamily="18" charset="0"/>
                        </a:defRPr>
                      </a:pPr>
                      <a:t>[CATEGORY NAME]</a:t>
                    </a:fld>
                    <a:r>
                      <a:rPr lang="fi-FI" sz="1200" baseline="0" dirty="0">
                        <a:solidFill>
                          <a:schemeClr val="tx1"/>
                        </a:solidFill>
                        <a:latin typeface="+mn-lt"/>
                      </a:rPr>
                      <a:t>, </a:t>
                    </a:r>
                    <a:fld id="{19A1F096-6021-43A7-9F6D-7BB3E83C4962}" type="VALUE">
                      <a:rPr lang="fi-FI" sz="1200" baseline="0">
                        <a:solidFill>
                          <a:schemeClr val="tx1"/>
                        </a:solidFill>
                        <a:latin typeface="+mn-lt"/>
                      </a:rPr>
                      <a:pPr algn="l">
                        <a:defRPr sz="1200" b="1">
                          <a:solidFill>
                            <a:sysClr val="windowText" lastClr="000000"/>
                          </a:solidFill>
                          <a:cs typeface="Times New Roman" panose="02020603050405020304" pitchFamily="18" charset="0"/>
                        </a:defRPr>
                      </a:pPr>
                      <a:t>[VALUE]</a:t>
                    </a:fld>
                    <a:endParaRPr lang="fi-FI" sz="1200" baseline="0" dirty="0">
                      <a:solidFill>
                        <a:schemeClr val="tx1"/>
                      </a:solidFill>
                      <a:latin typeface="+mn-lt"/>
                    </a:endParaRPr>
                  </a:p>
                </c:rich>
              </c:tx>
              <c:numFmt formatCode="0.0%" sourceLinked="0"/>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437192835611553"/>
                      <c:h val="0.18135112206573786"/>
                    </c:manualLayout>
                  </c15:layout>
                  <c15:dlblFieldTable/>
                  <c15:showDataLabelsRange val="0"/>
                </c:ext>
                <c:ext xmlns:c16="http://schemas.microsoft.com/office/drawing/2014/chart" uri="{C3380CC4-5D6E-409C-BE32-E72D297353CC}">
                  <c16:uniqueId val="{00000003-2BCB-49E6-9366-95322928ABE6}"/>
                </c:ext>
              </c:extLst>
            </c:dLbl>
            <c:dLbl>
              <c:idx val="2"/>
              <c:layout>
                <c:manualLayout>
                  <c:x val="6.9001705133498098E-2"/>
                  <c:y val="-7.1602721684736789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965365367436821"/>
                      <c:h val="0.23170783642122625"/>
                    </c:manualLayout>
                  </c15:layout>
                </c:ext>
                <c:ext xmlns:c16="http://schemas.microsoft.com/office/drawing/2014/chart" uri="{C3380CC4-5D6E-409C-BE32-E72D297353CC}">
                  <c16:uniqueId val="{00000005-2BCB-49E6-9366-95322928ABE6}"/>
                </c:ext>
              </c:extLst>
            </c:dLbl>
            <c:dLbl>
              <c:idx val="3"/>
              <c:layout>
                <c:manualLayout>
                  <c:x val="7.9374105723932248E-2"/>
                  <c:y val="7.6511366027976146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0805201929656884"/>
                      <c:h val="0.12969292088584936"/>
                    </c:manualLayout>
                  </c15:layout>
                </c:ext>
                <c:ext xmlns:c16="http://schemas.microsoft.com/office/drawing/2014/chart" uri="{C3380CC4-5D6E-409C-BE32-E72D297353CC}">
                  <c16:uniqueId val="{00000007-2BCB-49E6-9366-95322928ABE6}"/>
                </c:ext>
              </c:extLst>
            </c:dLbl>
            <c:dLbl>
              <c:idx val="4"/>
              <c:layout>
                <c:manualLayout>
                  <c:x val="-8.3273045045703431E-2"/>
                  <c:y val="-0.19805623182896009"/>
                </c:manualLayout>
              </c:layout>
              <c:tx>
                <c:rich>
                  <a:bodyPr rot="0" spcFirstLastPara="1" vertOverflow="ellipsis" vert="horz" wrap="square" lIns="38100" tIns="19050" rIns="38100" bIns="19050" anchor="ctr" anchorCtr="0">
                    <a:noAutofit/>
                  </a:bodyPr>
                  <a:lstStyle/>
                  <a:p>
                    <a:pPr algn="l">
                      <a:defRPr sz="1400" b="1" i="0" u="none" strike="noStrike" kern="1200" baseline="0">
                        <a:solidFill>
                          <a:sysClr val="windowText" lastClr="000000"/>
                        </a:solidFill>
                        <a:latin typeface="+mn-lt"/>
                        <a:ea typeface="+mn-ea"/>
                        <a:cs typeface="Times New Roman" panose="02020603050405020304" pitchFamily="18" charset="0"/>
                      </a:defRPr>
                    </a:pPr>
                    <a:fld id="{E48B33AF-9F1B-40EC-B2E1-F3A9B7E6E7B9}" type="CATEGORYNAME">
                      <a:rPr lang="fr-FR" sz="1400">
                        <a:solidFill>
                          <a:schemeClr val="bg1"/>
                        </a:solidFill>
                      </a:rPr>
                      <a:pPr algn="l">
                        <a:defRPr sz="1400" b="1">
                          <a:solidFill>
                            <a:sysClr val="windowText" lastClr="000000"/>
                          </a:solidFill>
                          <a:cs typeface="Times New Roman" panose="02020603050405020304" pitchFamily="18" charset="0"/>
                        </a:defRPr>
                      </a:pPr>
                      <a:t>[CATEGORY NAME]</a:t>
                    </a:fld>
                    <a:r>
                      <a:rPr lang="fr-FR" sz="1400" baseline="0" dirty="0">
                        <a:solidFill>
                          <a:schemeClr val="bg1"/>
                        </a:solidFill>
                      </a:rPr>
                      <a:t>, </a:t>
                    </a:r>
                    <a:fld id="{986C5804-F51D-4C89-906D-3E4E6061BEB8}" type="VALUE">
                      <a:rPr lang="fr-FR" sz="1400" baseline="0">
                        <a:solidFill>
                          <a:schemeClr val="bg1"/>
                        </a:solidFill>
                      </a:rPr>
                      <a:pPr algn="l">
                        <a:defRPr sz="1400" b="1">
                          <a:solidFill>
                            <a:sysClr val="windowText" lastClr="000000"/>
                          </a:solidFill>
                          <a:cs typeface="Times New Roman" panose="02020603050405020304" pitchFamily="18" charset="0"/>
                        </a:defRPr>
                      </a:pPr>
                      <a:t>[VALUE]</a:t>
                    </a:fld>
                    <a:endParaRPr lang="fr-FR" sz="1400"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486852281515849"/>
                      <c:h val="0.13803775920767561"/>
                    </c:manualLayout>
                  </c15:layout>
                  <c15:dlblFieldTable/>
                  <c15:showDataLabelsRange val="0"/>
                </c:ext>
                <c:ext xmlns:c16="http://schemas.microsoft.com/office/drawing/2014/chart" uri="{C3380CC4-5D6E-409C-BE32-E72D297353CC}">
                  <c16:uniqueId val="{00000009-2BCB-49E6-9366-95322928ABE6}"/>
                </c:ext>
              </c:extLst>
            </c:dLbl>
            <c:dLbl>
              <c:idx val="5"/>
              <c:layout>
                <c:manualLayout>
                  <c:x val="5.5553104353335145E-2"/>
                  <c:y val="-1.7857142857142929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578703703703704"/>
                      <c:h val="8.3333333333333329E-2"/>
                    </c:manualLayout>
                  </c15:layout>
                </c:ext>
                <c:ext xmlns:c16="http://schemas.microsoft.com/office/drawing/2014/chart" uri="{C3380CC4-5D6E-409C-BE32-E72D297353CC}">
                  <c16:uniqueId val="{0000000B-2BCB-49E6-9366-95322928ABE6}"/>
                </c:ext>
              </c:extLst>
            </c:dLbl>
            <c:dLbl>
              <c:idx val="6"/>
              <c:layout>
                <c:manualLayout>
                  <c:x val="2.944525522671735E-2"/>
                  <c:y val="6.3492063492063489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0182870370370368"/>
                      <c:h val="0.10119047619047619"/>
                    </c:manualLayout>
                  </c15:layout>
                </c:ext>
                <c:ext xmlns:c16="http://schemas.microsoft.com/office/drawing/2014/chart" uri="{C3380CC4-5D6E-409C-BE32-E72D297353CC}">
                  <c16:uniqueId val="{0000000D-2BCB-49E6-9366-95322928ABE6}"/>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Sheet1!$A$2:$A$8</c:f>
              <c:strCache>
                <c:ptCount val="5"/>
                <c:pt idx="0">
                  <c:v>PSVT</c:v>
                </c:pt>
                <c:pt idx="1">
                  <c:v>Sinus Rhythm/
Sinus Tachycardia</c:v>
                </c:pt>
                <c:pt idx="2">
                  <c:v>Atrial Fibrillation/
Atrial Flutter/
Atrial Tachycardia/
Other Arrhythmia</c:v>
                </c:pt>
                <c:pt idx="3">
                  <c:v>PSVT Conversion
Before Study Drug</c:v>
                </c:pt>
                <c:pt idx="4">
                  <c:v>Insufficient ECG CMS Data</c:v>
                </c:pt>
              </c:strCache>
            </c:strRef>
          </c:cat>
          <c:val>
            <c:numRef>
              <c:f>Sheet1!$B$2:$B$8</c:f>
              <c:numCache>
                <c:formatCode>0.00%</c:formatCode>
                <c:ptCount val="7"/>
                <c:pt idx="0">
                  <c:v>0.52300000000000002</c:v>
                </c:pt>
                <c:pt idx="1">
                  <c:v>0.127</c:v>
                </c:pt>
                <c:pt idx="2">
                  <c:v>3.3000000000000002E-2</c:v>
                </c:pt>
                <c:pt idx="3">
                  <c:v>7.0000000000000001E-3</c:v>
                </c:pt>
                <c:pt idx="4">
                  <c:v>0.31</c:v>
                </c:pt>
              </c:numCache>
            </c:numRef>
          </c:val>
          <c:extLst>
            <c:ext xmlns:c16="http://schemas.microsoft.com/office/drawing/2014/chart" uri="{C3380CC4-5D6E-409C-BE32-E72D297353CC}">
              <c16:uniqueId val="{0000000E-2BCB-49E6-9366-95322928ABE6}"/>
            </c:ext>
          </c:extLst>
        </c:ser>
        <c:dLbls>
          <c:showLegendKey val="0"/>
          <c:showVal val="0"/>
          <c:showCatName val="0"/>
          <c:showSerName val="0"/>
          <c:showPercent val="0"/>
          <c:showBubbleSize val="0"/>
          <c:showLeaderLines val="0"/>
        </c:dLbls>
        <c:firstSliceAng val="22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0.30566</cdr:x>
      <cdr:y>0.2455</cdr:y>
    </cdr:from>
    <cdr:to>
      <cdr:x>0.41333</cdr:x>
      <cdr:y>0.3114</cdr:y>
    </cdr:to>
    <cdr:sp macro="" textlink="">
      <cdr:nvSpPr>
        <cdr:cNvPr id="2" name="TextBox 1">
          <a:extLst xmlns:a="http://schemas.openxmlformats.org/drawingml/2006/main">
            <a:ext uri="{FF2B5EF4-FFF2-40B4-BE49-F238E27FC236}">
              <a16:creationId xmlns:a16="http://schemas.microsoft.com/office/drawing/2014/main" id="{3CFFB6F4-8199-22F4-2956-ECC6ADD0D1DB}"/>
            </a:ext>
          </a:extLst>
        </cdr:cNvPr>
        <cdr:cNvSpPr txBox="1"/>
      </cdr:nvSpPr>
      <cdr:spPr>
        <a:xfrm xmlns:a="http://schemas.openxmlformats.org/drawingml/2006/main">
          <a:off x="1886932" y="917270"/>
          <a:ext cx="664697" cy="24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rgbClr val="C00000"/>
              </a:solidFill>
            </a:rPr>
            <a:t>64.3%</a:t>
          </a:r>
        </a:p>
      </cdr:txBody>
    </cdr:sp>
  </cdr:relSizeAnchor>
  <cdr:relSizeAnchor xmlns:cdr="http://schemas.openxmlformats.org/drawingml/2006/chartDrawing">
    <cdr:from>
      <cdr:x>0.30566</cdr:x>
      <cdr:y>0.56377</cdr:y>
    </cdr:from>
    <cdr:to>
      <cdr:x>0.41773</cdr:x>
      <cdr:y>0.60113</cdr:y>
    </cdr:to>
    <cdr:sp macro="" textlink="">
      <cdr:nvSpPr>
        <cdr:cNvPr id="3" name="TextBox 1">
          <a:extLst xmlns:a="http://schemas.openxmlformats.org/drawingml/2006/main">
            <a:ext uri="{FF2B5EF4-FFF2-40B4-BE49-F238E27FC236}">
              <a16:creationId xmlns:a16="http://schemas.microsoft.com/office/drawing/2014/main" id="{139DDE2D-50EC-9CC4-B427-EE208EA7D09A}"/>
            </a:ext>
          </a:extLst>
        </cdr:cNvPr>
        <cdr:cNvSpPr txBox="1"/>
      </cdr:nvSpPr>
      <cdr:spPr>
        <a:xfrm xmlns:a="http://schemas.openxmlformats.org/drawingml/2006/main">
          <a:off x="1886932" y="2106434"/>
          <a:ext cx="691855" cy="1395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accent3">
                  <a:lumMod val="75000"/>
                </a:schemeClr>
              </a:solidFill>
            </a:rPr>
            <a:t>31.2%</a:t>
          </a:r>
        </a:p>
      </cdr:txBody>
    </cdr:sp>
  </cdr:relSizeAnchor>
  <cdr:relSizeAnchor xmlns:cdr="http://schemas.openxmlformats.org/drawingml/2006/chartDrawing">
    <cdr:from>
      <cdr:x>0.68399</cdr:x>
      <cdr:y>0.1525</cdr:y>
    </cdr:from>
    <cdr:to>
      <cdr:x>0.81517</cdr:x>
      <cdr:y>0.19223</cdr:y>
    </cdr:to>
    <cdr:sp macro="" textlink="">
      <cdr:nvSpPr>
        <cdr:cNvPr id="4" name="TextBox 1">
          <a:extLst xmlns:a="http://schemas.openxmlformats.org/drawingml/2006/main">
            <a:ext uri="{FF2B5EF4-FFF2-40B4-BE49-F238E27FC236}">
              <a16:creationId xmlns:a16="http://schemas.microsoft.com/office/drawing/2014/main" id="{BB9EA685-9C6D-D6FA-302C-850E3FD2EF39}"/>
            </a:ext>
          </a:extLst>
        </cdr:cNvPr>
        <cdr:cNvSpPr txBox="1"/>
      </cdr:nvSpPr>
      <cdr:spPr>
        <a:xfrm xmlns:a="http://schemas.openxmlformats.org/drawingml/2006/main">
          <a:off x="4222478" y="569791"/>
          <a:ext cx="809800" cy="1484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C00000"/>
              </a:solidFill>
            </a:rPr>
            <a:t>73.5%</a:t>
          </a:r>
        </a:p>
      </cdr:txBody>
    </cdr:sp>
  </cdr:relSizeAnchor>
  <cdr:relSizeAnchor xmlns:cdr="http://schemas.openxmlformats.org/drawingml/2006/chartDrawing">
    <cdr:from>
      <cdr:x>0.68517</cdr:x>
      <cdr:y>0.38415</cdr:y>
    </cdr:from>
    <cdr:to>
      <cdr:x>0.8313</cdr:x>
      <cdr:y>0.43394</cdr:y>
    </cdr:to>
    <cdr:sp macro="" textlink="">
      <cdr:nvSpPr>
        <cdr:cNvPr id="5" name="TextBox 1">
          <a:extLst xmlns:a="http://schemas.openxmlformats.org/drawingml/2006/main">
            <a:ext uri="{FF2B5EF4-FFF2-40B4-BE49-F238E27FC236}">
              <a16:creationId xmlns:a16="http://schemas.microsoft.com/office/drawing/2014/main" id="{BB9EA685-9C6D-D6FA-302C-850E3FD2EF39}"/>
            </a:ext>
          </a:extLst>
        </cdr:cNvPr>
        <cdr:cNvSpPr txBox="1"/>
      </cdr:nvSpPr>
      <cdr:spPr>
        <a:xfrm xmlns:a="http://schemas.openxmlformats.org/drawingml/2006/main">
          <a:off x="4229763" y="1435313"/>
          <a:ext cx="902103" cy="1860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accent3">
                  <a:lumMod val="75000"/>
                </a:schemeClr>
              </a:solidFill>
            </a:rPr>
            <a:t>54.5%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39464F-0975-6DDD-D01F-0494A1037D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8B715B1-4376-F7A0-8950-D43AA37D13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68D3BB-DE67-2848-BC30-3C49F5C5A633}" type="datetimeFigureOut">
              <a:rPr lang="en-US" smtClean="0"/>
              <a:t>4/1/2024</a:t>
            </a:fld>
            <a:endParaRPr lang="en-US" dirty="0"/>
          </a:p>
        </p:txBody>
      </p:sp>
      <p:sp>
        <p:nvSpPr>
          <p:cNvPr id="4" name="Footer Placeholder 3">
            <a:extLst>
              <a:ext uri="{FF2B5EF4-FFF2-40B4-BE49-F238E27FC236}">
                <a16:creationId xmlns:a16="http://schemas.microsoft.com/office/drawing/2014/main" id="{8377609B-A9A1-742C-DC67-8E636258C9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CC96ABB-947F-FD00-4602-D8374AFF3E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78A53B-56E1-E243-9EA3-E6254C938AF0}" type="slidenum">
              <a:rPr lang="en-US" smtClean="0"/>
              <a:t>‹#›</a:t>
            </a:fld>
            <a:endParaRPr lang="en-US" dirty="0"/>
          </a:p>
        </p:txBody>
      </p:sp>
    </p:spTree>
    <p:extLst>
      <p:ext uri="{BB962C8B-B14F-4D97-AF65-F5344CB8AC3E}">
        <p14:creationId xmlns:p14="http://schemas.microsoft.com/office/powerpoint/2010/main" val="3011936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DD3A1-77D0-4D8D-9742-E6F5A79AC35D}" type="datetimeFigureOut">
              <a:rPr lang="en-US" smtClean="0"/>
              <a:t>4/1/2024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4618C-1FD8-4F9C-A9DD-CED73D4F9AFC}" type="slidenum">
              <a:rPr lang="en-US" smtClean="0"/>
              <a:t>‹#›</a:t>
            </a:fld>
            <a:endParaRPr lang="en-US" dirty="0"/>
          </a:p>
        </p:txBody>
      </p:sp>
    </p:spTree>
    <p:extLst>
      <p:ext uri="{BB962C8B-B14F-4D97-AF65-F5344CB8AC3E}">
        <p14:creationId xmlns:p14="http://schemas.microsoft.com/office/powerpoint/2010/main" val="394529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A16CB-AEBE-4616-A0C2-923B64A8254D}" type="slidenum">
              <a:rPr lang="en-US" smtClean="0"/>
              <a:pPr/>
              <a:t>2</a:t>
            </a:fld>
            <a:endParaRPr lang="en-US" dirty="0"/>
          </a:p>
        </p:txBody>
      </p:sp>
    </p:spTree>
    <p:extLst>
      <p:ext uri="{BB962C8B-B14F-4D97-AF65-F5344CB8AC3E}">
        <p14:creationId xmlns:p14="http://schemas.microsoft.com/office/powerpoint/2010/main" val="197778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4618C-1FD8-4F9C-A9DD-CED73D4F9AFC}" type="slidenum">
              <a:rPr lang="en-US" smtClean="0"/>
              <a:t>4</a:t>
            </a:fld>
            <a:endParaRPr lang="en-US" dirty="0"/>
          </a:p>
        </p:txBody>
      </p:sp>
    </p:spTree>
    <p:extLst>
      <p:ext uri="{BB962C8B-B14F-4D97-AF65-F5344CB8AC3E}">
        <p14:creationId xmlns:p14="http://schemas.microsoft.com/office/powerpoint/2010/main" val="286145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B69B7-97F3-5841-AE1D-CF56E8EB5297}" type="slidenum">
              <a:rPr lang="en-US" smtClean="0"/>
              <a:t>5</a:t>
            </a:fld>
            <a:endParaRPr lang="en-US" dirty="0"/>
          </a:p>
        </p:txBody>
      </p:sp>
    </p:spTree>
    <p:extLst>
      <p:ext uri="{BB962C8B-B14F-4D97-AF65-F5344CB8AC3E}">
        <p14:creationId xmlns:p14="http://schemas.microsoft.com/office/powerpoint/2010/main" val="48600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4618C-1FD8-4F9C-A9DD-CED73D4F9AFC}" type="slidenum">
              <a:rPr lang="en-US" smtClean="0"/>
              <a:t>6</a:t>
            </a:fld>
            <a:endParaRPr lang="en-US" dirty="0"/>
          </a:p>
        </p:txBody>
      </p:sp>
    </p:spTree>
    <p:extLst>
      <p:ext uri="{BB962C8B-B14F-4D97-AF65-F5344CB8AC3E}">
        <p14:creationId xmlns:p14="http://schemas.microsoft.com/office/powerpoint/2010/main" val="18491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4618C-1FD8-4F9C-A9DD-CED73D4F9AFC}" type="slidenum">
              <a:rPr lang="en-US" smtClean="0"/>
              <a:t>11</a:t>
            </a:fld>
            <a:endParaRPr lang="en-US" dirty="0"/>
          </a:p>
        </p:txBody>
      </p:sp>
    </p:spTree>
    <p:extLst>
      <p:ext uri="{BB962C8B-B14F-4D97-AF65-F5344CB8AC3E}">
        <p14:creationId xmlns:p14="http://schemas.microsoft.com/office/powerpoint/2010/main" val="233230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88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213601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2988283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3027369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1472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383623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51261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295363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2016740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3994480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729437" y="322112"/>
            <a:ext cx="10119796" cy="370187"/>
          </a:xfrm>
        </p:spPr>
        <p:txBody>
          <a:bodyPr/>
          <a:lstStyle>
            <a:lvl1pPr>
              <a:defRPr sz="2933"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729436" y="1151469"/>
            <a:ext cx="10740997" cy="4559521"/>
          </a:xfrm>
        </p:spPr>
        <p:txBody>
          <a:bodyPr/>
          <a:lstStyle>
            <a:lvl1pPr marL="0" marR="0" indent="0" algn="l" defTabSz="1219170" rtl="0" eaLnBrk="1" fontAlgn="base" latinLnBrk="0" hangingPunct="1">
              <a:lnSpc>
                <a:spcPct val="100000"/>
              </a:lnSpc>
              <a:spcBef>
                <a:spcPts val="16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670543" marR="0" indent="-304792" algn="l" defTabSz="1219170" rtl="0" eaLnBrk="1" fontAlgn="base" latinLnBrk="0" hangingPunct="1">
              <a:lnSpc>
                <a:spcPct val="100000"/>
              </a:lnSpc>
              <a:spcBef>
                <a:spcPts val="533"/>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1219170" marR="0" indent="-304792" algn="l" defTabSz="1219170" rtl="0" eaLnBrk="1" fontAlgn="base" latinLnBrk="0" hangingPunct="1">
              <a:lnSpc>
                <a:spcPct val="100000"/>
              </a:lnSpc>
              <a:spcBef>
                <a:spcPts val="533"/>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767796" marR="0" indent="-304792" algn="l" defTabSz="1219170" rtl="0" eaLnBrk="1" fontAlgn="base" latinLnBrk="0" hangingPunct="1">
              <a:lnSpc>
                <a:spcPct val="100000"/>
              </a:lnSpc>
              <a:spcBef>
                <a:spcPts val="533"/>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2011630" marR="0" indent="0" algn="l" defTabSz="1219170" rtl="0" eaLnBrk="1" fontAlgn="base" latinLnBrk="0" hangingPunct="1">
              <a:lnSpc>
                <a:spcPct val="100000"/>
              </a:lnSpc>
              <a:spcBef>
                <a:spcPts val="533"/>
              </a:spcBef>
              <a:spcAft>
                <a:spcPct val="0"/>
              </a:spcAft>
              <a:buClr>
                <a:srgbClr val="336198"/>
              </a:buClr>
              <a:buSzTx/>
              <a:buFont typeface="Helvetica" pitchFamily="2" charset="0"/>
              <a:buNone/>
              <a:tabLst/>
              <a:defRPr kumimoji="0" lang="en-US" sz="1867"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3047924" indent="0">
              <a:buNone/>
              <a:defRPr sz="20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059454"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899032"/>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49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60BFA1F-1AD8-4562-A67A-FB23F43CC67D}" type="datetime1">
              <a:rPr lang="en-US" smtClean="0"/>
              <a:t>4/1/2024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380916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A64004A-9517-3963-E99C-BFBBECFD80EB}"/>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spTree>
    <p:extLst>
      <p:ext uri="{BB962C8B-B14F-4D97-AF65-F5344CB8AC3E}">
        <p14:creationId xmlns:p14="http://schemas.microsoft.com/office/powerpoint/2010/main" val="28111411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1">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0"/>
            <a:ext cx="11065329" cy="370187"/>
          </a:xfrm>
        </p:spPr>
        <p:txBody>
          <a:bodyPr lIns="0" tIns="0" rIns="0" bIns="0" anchor="b" anchorCtr="0">
            <a:noAutofit/>
          </a:bodyPr>
          <a:lstStyle>
            <a:lvl1pPr>
              <a:defRPr sz="2800" b="0">
                <a:ln>
                  <a:noFill/>
                </a:ln>
                <a:solidFill>
                  <a:schemeClr val="accent1">
                    <a:lumMod val="50000"/>
                  </a:schemeClr>
                </a:solidFill>
                <a:latin typeface="+mj-lt"/>
                <a:cs typeface="Calibri" panose="020F0502020204030204" pitchFamily="34" charset="0"/>
              </a:defRPr>
            </a:lvl1pPr>
          </a:lstStyle>
          <a:p>
            <a:r>
              <a:rPr lang="en-US" dirty="0"/>
              <a:t>Click to edit Master title style</a:t>
            </a:r>
          </a:p>
        </p:txBody>
      </p:sp>
      <p:sp>
        <p:nvSpPr>
          <p:cNvPr id="6" name="Content Placeholder 5"/>
          <p:cNvSpPr>
            <a:spLocks noGrp="1"/>
          </p:cNvSpPr>
          <p:nvPr>
            <p:ph sz="quarter" idx="12"/>
          </p:nvPr>
        </p:nvSpPr>
        <p:spPr>
          <a:xfrm>
            <a:off x="548640" y="1258644"/>
            <a:ext cx="11076214" cy="3999411"/>
          </a:xfrm>
        </p:spPr>
        <p:txBody>
          <a:bodyPr lIns="0" tIns="0"/>
          <a:lstStyle>
            <a:lvl1pPr marL="0" marR="0" indent="0" algn="l" defTabSz="1219170" rtl="0" eaLnBrk="1" fontAlgn="base" latinLnBrk="0" hangingPunct="1">
              <a:lnSpc>
                <a:spcPct val="100000"/>
              </a:lnSpc>
              <a:spcBef>
                <a:spcPts val="1600"/>
              </a:spcBef>
              <a:spcAft>
                <a:spcPct val="0"/>
              </a:spcAft>
              <a:buClrTx/>
              <a:buSzTx/>
              <a:buFontTx/>
              <a:buNone/>
              <a:tabLst/>
              <a:defRPr sz="2400">
                <a:ln>
                  <a:noFill/>
                </a:ln>
                <a:solidFill>
                  <a:schemeClr val="tx1"/>
                </a:solidFill>
                <a:latin typeface="+mn-lt"/>
                <a:cs typeface="Calibri" panose="020F0502020204030204" pitchFamily="34" charset="0"/>
              </a:defRPr>
            </a:lvl1pPr>
            <a:lvl2pPr marL="274320" marR="0" indent="-274320" algn="l" defTabSz="1219170" rtl="0" eaLnBrk="1" fontAlgn="base" latinLnBrk="0" hangingPunct="1">
              <a:lnSpc>
                <a:spcPct val="100000"/>
              </a:lnSpc>
              <a:spcBef>
                <a:spcPts val="600"/>
              </a:spcBef>
              <a:spcAft>
                <a:spcPct val="0"/>
              </a:spcAft>
              <a:buClr>
                <a:schemeClr val="tx1"/>
              </a:buClr>
              <a:buSzTx/>
              <a:buFont typeface="Arial" charset="0"/>
              <a:buChar char="•"/>
              <a:tabLst/>
              <a:defRPr sz="1800">
                <a:ln>
                  <a:noFill/>
                </a:ln>
                <a:solidFill>
                  <a:schemeClr val="tx1"/>
                </a:solidFill>
                <a:latin typeface="+mn-lt"/>
                <a:cs typeface="Calibri" panose="020F0502020204030204" pitchFamily="34" charset="0"/>
              </a:defRPr>
            </a:lvl2pPr>
            <a:lvl3pPr marL="548640" marR="0" indent="-274320" algn="l" defTabSz="1219170" rtl="0" eaLnBrk="1" fontAlgn="base" latinLnBrk="0" hangingPunct="1">
              <a:lnSpc>
                <a:spcPct val="100000"/>
              </a:lnSpc>
              <a:spcBef>
                <a:spcPts val="600"/>
              </a:spcBef>
              <a:spcAft>
                <a:spcPct val="0"/>
              </a:spcAft>
              <a:buClr>
                <a:schemeClr val="tx1"/>
              </a:buClr>
              <a:buSzPct val="150000"/>
              <a:buFont typeface="AppleSymbols"/>
              <a:buChar char="⎼"/>
              <a:tabLst/>
              <a:defRPr sz="1600">
                <a:ln>
                  <a:noFill/>
                </a:ln>
                <a:solidFill>
                  <a:schemeClr val="tx1"/>
                </a:solidFill>
                <a:latin typeface="+mn-lt"/>
                <a:cs typeface="Calibri" panose="020F0502020204030204" pitchFamily="34" charset="0"/>
              </a:defRPr>
            </a:lvl3pPr>
            <a:lvl4pPr marL="822960" marR="0" indent="-274320" algn="l" defTabSz="1219170" rtl="0" eaLnBrk="1" fontAlgn="base" latinLnBrk="0" hangingPunct="1">
              <a:lnSpc>
                <a:spcPct val="100000"/>
              </a:lnSpc>
              <a:spcBef>
                <a:spcPts val="600"/>
              </a:spcBef>
              <a:spcAft>
                <a:spcPct val="0"/>
              </a:spcAft>
              <a:buClr>
                <a:schemeClr val="tx1"/>
              </a:buClr>
              <a:buSzTx/>
              <a:buFont typeface="LucidaGrande"/>
              <a:buChar char="◦"/>
              <a:tabLst/>
              <a:defRPr sz="1400">
                <a:ln>
                  <a:noFill/>
                </a:ln>
                <a:solidFill>
                  <a:schemeClr val="tx1"/>
                </a:solidFill>
                <a:latin typeface="+mn-lt"/>
                <a:cs typeface="Calibri" panose="020F0502020204030204" pitchFamily="34" charset="0"/>
              </a:defRPr>
            </a:lvl4pPr>
            <a:lvl5pPr marL="2011630" marR="0" indent="0" algn="l" defTabSz="1219170" rtl="0" eaLnBrk="1" fontAlgn="base" latinLnBrk="0" hangingPunct="1">
              <a:lnSpc>
                <a:spcPct val="100000"/>
              </a:lnSpc>
              <a:spcBef>
                <a:spcPts val="533"/>
              </a:spcBef>
              <a:spcAft>
                <a:spcPct val="0"/>
              </a:spcAft>
              <a:buClr>
                <a:srgbClr val="336198"/>
              </a:buClr>
              <a:buSzTx/>
              <a:buFont typeface="Helvetica" pitchFamily="2" charset="0"/>
              <a:buNone/>
              <a:tabLst/>
              <a:defRPr kumimoji="0" lang="en-US" sz="1867"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3047924" indent="0">
              <a:buNone/>
              <a:defRPr sz="20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1038179"/>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Rectangle 5">
            <a:extLst>
              <a:ext uri="{FF2B5EF4-FFF2-40B4-BE49-F238E27FC236}">
                <a16:creationId xmlns:a16="http://schemas.microsoft.com/office/drawing/2014/main" id="{24162A1C-8721-3EC7-2E3A-653A89A51A76}"/>
              </a:ext>
            </a:extLst>
          </p:cNvPr>
          <p:cNvSpPr>
            <a:spLocks noGrp="1" noChangeArrowheads="1"/>
          </p:cNvSpPr>
          <p:nvPr>
            <p:ph type="ftr" sz="quarter" idx="3"/>
          </p:nvPr>
        </p:nvSpPr>
        <p:spPr>
          <a:xfrm>
            <a:off x="533400" y="5572461"/>
            <a:ext cx="11087100" cy="389789"/>
          </a:xfrm>
          <a:prstGeom prst="rect">
            <a:avLst/>
          </a:prstGeom>
        </p:spPr>
        <p:txBody>
          <a:bodyPr vert="horz" wrap="square" lIns="0" tIns="0" rIns="0" bIns="0" numCol="1" anchor="b" anchorCtr="0" compatLnSpc="1">
            <a:prstTxWarp prst="textNoShape">
              <a:avLst/>
            </a:prstTxWarp>
          </a:bodyPr>
          <a:lstStyle>
            <a:lvl1pPr algn="l">
              <a:defRPr sz="900"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dirty="0"/>
              <a:t>Footnote</a:t>
            </a:r>
          </a:p>
        </p:txBody>
      </p:sp>
    </p:spTree>
    <p:extLst>
      <p:ext uri="{BB962C8B-B14F-4D97-AF65-F5344CB8AC3E}">
        <p14:creationId xmlns:p14="http://schemas.microsoft.com/office/powerpoint/2010/main" val="3962156571"/>
      </p:ext>
    </p:extLst>
  </p:cSld>
  <p:clrMapOvr>
    <a:masterClrMapping/>
  </p:clrMapOvr>
  <p:extLst>
    <p:ext uri="{DCECCB84-F9BA-43D5-87BE-67443E8EF086}">
      <p15:sldGuideLst xmlns:p15="http://schemas.microsoft.com/office/powerpoint/2012/main">
        <p15:guide id="1" pos="336" userDrawn="1">
          <p15:clr>
            <a:srgbClr val="FBAE40"/>
          </p15:clr>
        </p15:guide>
        <p15:guide id="2" pos="7320" userDrawn="1">
          <p15:clr>
            <a:srgbClr val="FBAE40"/>
          </p15:clr>
        </p15:guide>
        <p15:guide id="3" orient="horz" pos="9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0"/>
            <a:ext cx="11065329" cy="370187"/>
          </a:xfrm>
        </p:spPr>
        <p:txBody>
          <a:bodyPr lIns="0" tIns="0" rIns="0" bIns="0" anchor="b" anchorCtr="0">
            <a:noAutofit/>
          </a:bodyPr>
          <a:lstStyle>
            <a:lvl1pPr>
              <a:defRPr sz="2800" b="0">
                <a:ln>
                  <a:noFill/>
                </a:ln>
                <a:solidFill>
                  <a:schemeClr val="accent1">
                    <a:lumMod val="50000"/>
                  </a:schemeClr>
                </a:solidFill>
                <a:latin typeface="+mj-lt"/>
                <a:cs typeface="Calibri" panose="020F0502020204030204" pitchFamily="34" charset="0"/>
              </a:defRPr>
            </a:lvl1pPr>
          </a:lstStyle>
          <a:p>
            <a:r>
              <a:rPr lang="en-US" dirty="0"/>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1038179"/>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4">
            <a:extLst>
              <a:ext uri="{FF2B5EF4-FFF2-40B4-BE49-F238E27FC236}">
                <a16:creationId xmlns:a16="http://schemas.microsoft.com/office/drawing/2014/main" id="{F3AC24C6-57E1-19C7-0593-680A3DDC7A0C}"/>
              </a:ext>
            </a:extLst>
          </p:cNvPr>
          <p:cNvSpPr>
            <a:spLocks noGrp="1"/>
          </p:cNvSpPr>
          <p:nvPr>
            <p:ph type="body" sz="quarter" idx="14"/>
          </p:nvPr>
        </p:nvSpPr>
        <p:spPr>
          <a:xfrm>
            <a:off x="533400" y="1279525"/>
            <a:ext cx="11087100" cy="3990975"/>
          </a:xfrm>
        </p:spPr>
        <p:txBody>
          <a:bodyPr lIns="0" tIns="0" rIns="0" bIns="0"/>
          <a:lstStyle>
            <a:lvl1pPr marL="228600" indent="-228600">
              <a:spcBef>
                <a:spcPts val="600"/>
              </a:spcBef>
              <a:defRPr sz="1800">
                <a:ln>
                  <a:noFill/>
                </a:ln>
                <a:solidFill>
                  <a:schemeClr val="tx1"/>
                </a:solidFill>
              </a:defRPr>
            </a:lvl1pPr>
            <a:lvl2pPr marL="502920" indent="-228600">
              <a:spcBef>
                <a:spcPts val="600"/>
              </a:spcBef>
              <a:buFont typeface="System Font Regular"/>
              <a:buChar char="–"/>
              <a:defRPr sz="1600">
                <a:ln>
                  <a:noFill/>
                </a:ln>
                <a:solidFill>
                  <a:schemeClr val="tx1"/>
                </a:solidFill>
              </a:defRPr>
            </a:lvl2pPr>
            <a:lvl3pPr marL="731520" indent="-182880">
              <a:spcBef>
                <a:spcPts val="600"/>
              </a:spcBef>
              <a:defRPr sz="1400">
                <a:ln>
                  <a:noFill/>
                </a:ln>
                <a:solidFill>
                  <a:schemeClr val="tx1"/>
                </a:solidFill>
              </a:defRPr>
            </a:lvl3pPr>
            <a:lvl4pPr>
              <a:defRPr>
                <a:ln>
                  <a:noFill/>
                </a:ln>
                <a:solidFill>
                  <a:schemeClr val="tx1"/>
                </a:solidFill>
              </a:defRPr>
            </a:lvl4pPr>
            <a:lvl5pPr>
              <a:defRPr>
                <a:ln>
                  <a:noFill/>
                </a:ln>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0" name="Rectangle 5">
            <a:extLst>
              <a:ext uri="{FF2B5EF4-FFF2-40B4-BE49-F238E27FC236}">
                <a16:creationId xmlns:a16="http://schemas.microsoft.com/office/drawing/2014/main" id="{DA95E423-1D83-8554-FCB2-742BF5F6B27C}"/>
              </a:ext>
            </a:extLst>
          </p:cNvPr>
          <p:cNvSpPr>
            <a:spLocks noGrp="1" noChangeArrowheads="1"/>
          </p:cNvSpPr>
          <p:nvPr>
            <p:ph type="ftr" sz="quarter" idx="3"/>
          </p:nvPr>
        </p:nvSpPr>
        <p:spPr>
          <a:xfrm>
            <a:off x="533400" y="5572461"/>
            <a:ext cx="11087100" cy="389789"/>
          </a:xfrm>
          <a:prstGeom prst="rect">
            <a:avLst/>
          </a:prstGeom>
        </p:spPr>
        <p:txBody>
          <a:bodyPr vert="horz" wrap="square" lIns="0" tIns="0" rIns="0" bIns="0" numCol="1" anchor="b" anchorCtr="0" compatLnSpc="1">
            <a:prstTxWarp prst="textNoShape">
              <a:avLst/>
            </a:prstTxWarp>
          </a:bodyPr>
          <a:lstStyle>
            <a:lvl1pPr algn="l">
              <a:defRPr sz="900"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dirty="0"/>
              <a:t>Footnote</a:t>
            </a:r>
          </a:p>
        </p:txBody>
      </p:sp>
    </p:spTree>
    <p:extLst>
      <p:ext uri="{BB962C8B-B14F-4D97-AF65-F5344CB8AC3E}">
        <p14:creationId xmlns:p14="http://schemas.microsoft.com/office/powerpoint/2010/main" val="3233683177"/>
      </p:ext>
    </p:extLst>
  </p:cSld>
  <p:clrMapOvr>
    <a:masterClrMapping/>
  </p:clrMapOvr>
  <p:extLst>
    <p:ext uri="{DCECCB84-F9BA-43D5-87BE-67443E8EF086}">
      <p15:sldGuideLst xmlns:p15="http://schemas.microsoft.com/office/powerpoint/2012/main">
        <p15:guide id="1" pos="336" userDrawn="1">
          <p15:clr>
            <a:srgbClr val="FBAE40"/>
          </p15:clr>
        </p15:guide>
        <p15:guide id="2" pos="7320" userDrawn="1">
          <p15:clr>
            <a:srgbClr val="FBAE40"/>
          </p15:clr>
        </p15:guide>
        <p15:guide id="3" orient="horz" pos="528" userDrawn="1">
          <p15:clr>
            <a:srgbClr val="FBAE40"/>
          </p15:clr>
        </p15:guide>
        <p15:guide id="4" orient="horz" pos="9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0"/>
            <a:ext cx="11065329" cy="370187"/>
          </a:xfrm>
        </p:spPr>
        <p:txBody>
          <a:bodyPr lIns="0" tIns="0" rIns="0" bIns="0" anchor="b" anchorCtr="0">
            <a:noAutofit/>
          </a:bodyPr>
          <a:lstStyle>
            <a:lvl1pPr>
              <a:defRPr sz="2800" b="0">
                <a:ln>
                  <a:noFill/>
                </a:ln>
                <a:solidFill>
                  <a:schemeClr val="accent1">
                    <a:lumMod val="50000"/>
                  </a:schemeClr>
                </a:solidFill>
                <a:latin typeface="+mj-lt"/>
                <a:cs typeface="Calibri" panose="020F0502020204030204" pitchFamily="34" charset="0"/>
              </a:defRPr>
            </a:lvl1pPr>
          </a:lstStyle>
          <a:p>
            <a:r>
              <a:rPr lang="en-US" dirty="0"/>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33400" y="5572461"/>
            <a:ext cx="11087100" cy="389789"/>
          </a:xfrm>
          <a:prstGeom prst="rect">
            <a:avLst/>
          </a:prstGeom>
        </p:spPr>
        <p:txBody>
          <a:bodyPr vert="horz" wrap="square" lIns="0" tIns="0" rIns="0" bIns="0" numCol="1" anchor="b" anchorCtr="0" compatLnSpc="1">
            <a:prstTxWarp prst="textNoShape">
              <a:avLst/>
            </a:prstTxWarp>
          </a:bodyPr>
          <a:lstStyle>
            <a:lvl1pPr algn="l">
              <a:defRPr sz="900"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dirty="0"/>
              <a:t>Footnote</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1038179"/>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4">
            <a:extLst>
              <a:ext uri="{FF2B5EF4-FFF2-40B4-BE49-F238E27FC236}">
                <a16:creationId xmlns:a16="http://schemas.microsoft.com/office/drawing/2014/main" id="{F3AC24C6-57E1-19C7-0593-680A3DDC7A0C}"/>
              </a:ext>
            </a:extLst>
          </p:cNvPr>
          <p:cNvSpPr>
            <a:spLocks noGrp="1"/>
          </p:cNvSpPr>
          <p:nvPr>
            <p:ph type="body" sz="quarter" idx="14"/>
          </p:nvPr>
        </p:nvSpPr>
        <p:spPr>
          <a:xfrm>
            <a:off x="533400" y="1279525"/>
            <a:ext cx="11087100" cy="3990975"/>
          </a:xfrm>
        </p:spPr>
        <p:txBody>
          <a:bodyPr lIns="0" tIns="0" rIns="0" bIns="0"/>
          <a:lstStyle>
            <a:lvl1pPr marL="0" indent="0">
              <a:spcBef>
                <a:spcPts val="600"/>
              </a:spcBef>
              <a:buFontTx/>
              <a:buNone/>
              <a:defRPr sz="1800" b="1">
                <a:ln>
                  <a:noFill/>
                </a:ln>
                <a:solidFill>
                  <a:schemeClr val="tx1"/>
                </a:solidFill>
              </a:defRPr>
            </a:lvl1pPr>
            <a:lvl2pPr marL="228600" indent="-228600">
              <a:spcBef>
                <a:spcPts val="600"/>
              </a:spcBef>
              <a:buFont typeface="Arial" panose="020B0604020202020204" pitchFamily="34" charset="0"/>
              <a:buChar char="•"/>
              <a:defRPr sz="1600">
                <a:ln>
                  <a:noFill/>
                </a:ln>
                <a:solidFill>
                  <a:schemeClr val="tx1"/>
                </a:solidFill>
              </a:defRPr>
            </a:lvl2pPr>
            <a:lvl3pPr marL="457200" indent="-182880">
              <a:spcBef>
                <a:spcPts val="600"/>
              </a:spcBef>
              <a:buFont typeface="System Font Regular"/>
              <a:buChar char="–"/>
              <a:defRPr sz="1400">
                <a:ln>
                  <a:noFill/>
                </a:ln>
                <a:solidFill>
                  <a:schemeClr val="tx1"/>
                </a:solidFill>
              </a:defRPr>
            </a:lvl3pPr>
            <a:lvl4pPr>
              <a:defRPr>
                <a:ln>
                  <a:noFill/>
                </a:ln>
                <a:solidFill>
                  <a:schemeClr val="tx1"/>
                </a:solidFill>
              </a:defRPr>
            </a:lvl4pPr>
            <a:lvl5pPr>
              <a:defRPr>
                <a:ln>
                  <a:noFill/>
                </a:ln>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17873131"/>
      </p:ext>
    </p:extLst>
  </p:cSld>
  <p:clrMapOvr>
    <a:masterClrMapping/>
  </p:clrMapOvr>
  <p:extLst>
    <p:ext uri="{DCECCB84-F9BA-43D5-87BE-67443E8EF086}">
      <p15:sldGuideLst xmlns:p15="http://schemas.microsoft.com/office/powerpoint/2012/main">
        <p15:guide id="1" pos="336" userDrawn="1">
          <p15:clr>
            <a:srgbClr val="FBAE40"/>
          </p15:clr>
        </p15:guide>
        <p15:guide id="2" pos="7320" userDrawn="1">
          <p15:clr>
            <a:srgbClr val="FBAE40"/>
          </p15:clr>
        </p15:guide>
        <p15:guide id="3" orient="horz" pos="528" userDrawn="1">
          <p15:clr>
            <a:srgbClr val="FBAE40"/>
          </p15:clr>
        </p15:guide>
        <p15:guide id="4" orient="horz" pos="9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0"/>
            <a:ext cx="11065329" cy="370187"/>
          </a:xfrm>
        </p:spPr>
        <p:txBody>
          <a:bodyPr lIns="0" tIns="0" rIns="0" bIns="0" anchor="b" anchorCtr="0">
            <a:noAutofit/>
          </a:bodyPr>
          <a:lstStyle>
            <a:lvl1pPr>
              <a:defRPr sz="2800" b="0">
                <a:ln>
                  <a:noFill/>
                </a:ln>
                <a:solidFill>
                  <a:schemeClr val="accent1">
                    <a:lumMod val="50000"/>
                  </a:schemeClr>
                </a:solidFill>
                <a:latin typeface="+mj-lt"/>
                <a:cs typeface="Calibri" panose="020F0502020204030204" pitchFamily="34" charset="0"/>
              </a:defRPr>
            </a:lvl1pPr>
          </a:lstStyle>
          <a:p>
            <a:r>
              <a:rPr lang="en-US" dirty="0"/>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1038179"/>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Rectangle 5">
            <a:extLst>
              <a:ext uri="{FF2B5EF4-FFF2-40B4-BE49-F238E27FC236}">
                <a16:creationId xmlns:a16="http://schemas.microsoft.com/office/drawing/2014/main" id="{42C1A198-7A87-E9C1-E58B-EF0B1BF2FFAA}"/>
              </a:ext>
            </a:extLst>
          </p:cNvPr>
          <p:cNvSpPr>
            <a:spLocks noGrp="1" noChangeArrowheads="1"/>
          </p:cNvSpPr>
          <p:nvPr>
            <p:ph type="ftr" sz="quarter" idx="3"/>
          </p:nvPr>
        </p:nvSpPr>
        <p:spPr>
          <a:xfrm>
            <a:off x="533400" y="5572461"/>
            <a:ext cx="11087100" cy="389789"/>
          </a:xfrm>
          <a:prstGeom prst="rect">
            <a:avLst/>
          </a:prstGeom>
        </p:spPr>
        <p:txBody>
          <a:bodyPr vert="horz" wrap="square" lIns="0" tIns="0" rIns="0" bIns="0" numCol="1" anchor="b" anchorCtr="0" compatLnSpc="1">
            <a:prstTxWarp prst="textNoShape">
              <a:avLst/>
            </a:prstTxWarp>
          </a:bodyPr>
          <a:lstStyle>
            <a:lvl1pPr algn="l">
              <a:defRPr sz="900"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dirty="0"/>
              <a:t>Footnote</a:t>
            </a:r>
          </a:p>
        </p:txBody>
      </p:sp>
    </p:spTree>
    <p:extLst>
      <p:ext uri="{BB962C8B-B14F-4D97-AF65-F5344CB8AC3E}">
        <p14:creationId xmlns:p14="http://schemas.microsoft.com/office/powerpoint/2010/main" val="1456333802"/>
      </p:ext>
    </p:extLst>
  </p:cSld>
  <p:clrMapOvr>
    <a:masterClrMapping/>
  </p:clrMapOvr>
  <p:extLst>
    <p:ext uri="{DCECCB84-F9BA-43D5-87BE-67443E8EF086}">
      <p15:sldGuideLst xmlns:p15="http://schemas.microsoft.com/office/powerpoint/2012/main">
        <p15:guide id="1" pos="336" userDrawn="1">
          <p15:clr>
            <a:srgbClr val="FBAE40"/>
          </p15:clr>
        </p15:guide>
        <p15:guide id="2" pos="7320" userDrawn="1">
          <p15:clr>
            <a:srgbClr val="FBAE40"/>
          </p15:clr>
        </p15:guide>
        <p15:guide id="3" orient="horz"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0"/>
            <a:ext cx="11065329" cy="370187"/>
          </a:xfrm>
        </p:spPr>
        <p:txBody>
          <a:bodyPr lIns="0" tIns="0" rIns="0" bIns="0" anchor="b" anchorCtr="0">
            <a:noAutofit/>
          </a:bodyPr>
          <a:lstStyle>
            <a:lvl1pPr>
              <a:defRPr sz="2800" b="0">
                <a:ln>
                  <a:noFill/>
                </a:ln>
                <a:solidFill>
                  <a:schemeClr val="accent1">
                    <a:lumMod val="50000"/>
                  </a:schemeClr>
                </a:solidFill>
                <a:latin typeface="+mj-lt"/>
                <a:cs typeface="Calibri" panose="020F0502020204030204" pitchFamily="34" charset="0"/>
              </a:defRPr>
            </a:lvl1pPr>
          </a:lstStyle>
          <a:p>
            <a:r>
              <a:rPr lang="en-US" dirty="0"/>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11200966" y="6536763"/>
            <a:ext cx="411793"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333" dirty="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33400" y="7005742"/>
            <a:ext cx="9475141" cy="182880"/>
          </a:xfrm>
          <a:prstGeom prst="rect">
            <a:avLst/>
          </a:prstGeom>
        </p:spPr>
        <p:txBody>
          <a:bodyPr vert="horz" wrap="square" lIns="0" tIns="0" rIns="0" bIns="0" numCol="1" anchor="ctr" anchorCtr="0" compatLnSpc="1">
            <a:prstTxWarp prst="textNoShape">
              <a:avLst/>
            </a:prstTxWarp>
          </a:bodyPr>
          <a:lstStyle>
            <a:lvl1pPr algn="l">
              <a:defRPr sz="12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Corporate PowerPoint Template</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1038179"/>
            <a:ext cx="1129553"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E01CBD5D-7FD5-7604-3E0D-A2556CFA15CD}"/>
              </a:ext>
            </a:extLst>
          </p:cNvPr>
          <p:cNvSpPr>
            <a:spLocks noGrp="1"/>
          </p:cNvSpPr>
          <p:nvPr>
            <p:ph type="body" sz="quarter" idx="13" hasCustomPrompt="1"/>
          </p:nvPr>
        </p:nvSpPr>
        <p:spPr>
          <a:xfrm>
            <a:off x="533400" y="5387975"/>
            <a:ext cx="11087100" cy="588963"/>
          </a:xfrm>
        </p:spPr>
        <p:txBody>
          <a:bodyPr lIns="0" tIns="0" rIns="0" bIns="0" anchor="b" anchorCtr="0">
            <a:noAutofit/>
          </a:bodyPr>
          <a:lstStyle>
            <a:lvl5pPr marL="0" indent="0">
              <a:lnSpc>
                <a:spcPct val="100000"/>
              </a:lnSpc>
              <a:spcBef>
                <a:spcPts val="0"/>
              </a:spcBef>
              <a:buFontTx/>
              <a:buNone/>
              <a:defRPr sz="900">
                <a:ln>
                  <a:noFill/>
                </a:ln>
                <a:solidFill>
                  <a:schemeClr val="tx1"/>
                </a:solidFill>
              </a:defRPr>
            </a:lvl5pPr>
          </a:lstStyle>
          <a:p>
            <a:pPr lvl="4"/>
            <a:r>
              <a:rPr lang="en-US" dirty="0"/>
              <a:t>Fifth level</a:t>
            </a:r>
          </a:p>
        </p:txBody>
      </p:sp>
    </p:spTree>
    <p:extLst>
      <p:ext uri="{BB962C8B-B14F-4D97-AF65-F5344CB8AC3E}">
        <p14:creationId xmlns:p14="http://schemas.microsoft.com/office/powerpoint/2010/main" val="547521764"/>
      </p:ext>
    </p:extLst>
  </p:cSld>
  <p:clrMapOvr>
    <a:masterClrMapping/>
  </p:clrMapOvr>
  <p:extLst>
    <p:ext uri="{DCECCB84-F9BA-43D5-87BE-67443E8EF086}">
      <p15:sldGuideLst xmlns:p15="http://schemas.microsoft.com/office/powerpoint/2012/main">
        <p15:guide id="1" pos="336" userDrawn="1">
          <p15:clr>
            <a:srgbClr val="FBAE40"/>
          </p15:clr>
        </p15:guide>
        <p15:guide id="2" pos="73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361546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dirty="0"/>
          </a:p>
        </p:txBody>
      </p:sp>
    </p:spTree>
    <p:extLst>
      <p:ext uri="{BB962C8B-B14F-4D97-AF65-F5344CB8AC3E}">
        <p14:creationId xmlns:p14="http://schemas.microsoft.com/office/powerpoint/2010/main" val="1883220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1BC4A3-D28F-224A-8F4D-BC602BFD5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B1CBD-E031-F54A-8358-33CF8CCEB2C0}" type="datetimeFigureOut">
              <a:rPr lang="en-US" smtClean="0"/>
              <a:t>4/1/2024</a:t>
            </a:fld>
            <a:endParaRPr lang="en-US" dirty="0"/>
          </a:p>
        </p:txBody>
      </p:sp>
      <p:sp>
        <p:nvSpPr>
          <p:cNvPr id="5" name="Footer Placeholder 4">
            <a:extLst>
              <a:ext uri="{FF2B5EF4-FFF2-40B4-BE49-F238E27FC236}">
                <a16:creationId xmlns:a16="http://schemas.microsoft.com/office/drawing/2014/main" id="{F63BB494-C75E-7247-B02A-1BF69E5BB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AC2CDC1-9766-8C48-8771-718F6B204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35CE8-F85D-0F46-9950-9D11AE23CE63}" type="slidenum">
              <a:rPr lang="en-US" smtClean="0"/>
              <a:t>‹#›</a:t>
            </a:fld>
            <a:endParaRPr lang="en-US" dirty="0"/>
          </a:p>
        </p:txBody>
      </p:sp>
    </p:spTree>
    <p:extLst>
      <p:ext uri="{BB962C8B-B14F-4D97-AF65-F5344CB8AC3E}">
        <p14:creationId xmlns:p14="http://schemas.microsoft.com/office/powerpoint/2010/main" val="3939214620"/>
      </p:ext>
    </p:extLst>
  </p:cSld>
  <p:clrMap bg1="lt1" tx1="dk1" bg2="lt2" tx2="dk2" accent1="accent1" accent2="accent2" accent3="accent3" accent4="accent4" accent5="accent5" accent6="accent6" hlink="hlink" folHlink="folHlink"/>
  <p:sldLayoutIdLst>
    <p:sldLayoutId id="2147483649" r:id="rId1"/>
    <p:sldLayoutId id="21474837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4/1/2024</a:t>
            </a:fld>
            <a:endParaRPr lang="en-US" dirty="0"/>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dirty="0"/>
          </a:p>
        </p:txBody>
      </p:sp>
    </p:spTree>
    <p:extLst>
      <p:ext uri="{BB962C8B-B14F-4D97-AF65-F5344CB8AC3E}">
        <p14:creationId xmlns:p14="http://schemas.microsoft.com/office/powerpoint/2010/main" val="426708525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7" r:id="rId3"/>
    <p:sldLayoutId id="2147483726" r:id="rId4"/>
    <p:sldLayoutId id="2147483725"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721" r:id="rId17"/>
    <p:sldLayoutId id="2147483722" r:id="rId18"/>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423875" y="2125133"/>
            <a:ext cx="8374272" cy="1698126"/>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algn="l"/>
            <a:r>
              <a:rPr lang="en-US" sz="2800" dirty="0">
                <a:solidFill>
                  <a:srgbClr val="002856"/>
                </a:solidFill>
                <a:latin typeface="Arial "/>
              </a:rPr>
              <a:t>NODE-303: Multi-Center, Multi-National, </a:t>
            </a:r>
            <a:br>
              <a:rPr lang="en-US" sz="2800" dirty="0">
                <a:solidFill>
                  <a:srgbClr val="002856"/>
                </a:solidFill>
                <a:latin typeface="Arial "/>
              </a:rPr>
            </a:br>
            <a:r>
              <a:rPr lang="en-US" sz="2800" dirty="0">
                <a:solidFill>
                  <a:srgbClr val="002856"/>
                </a:solidFill>
                <a:latin typeface="Arial "/>
              </a:rPr>
              <a:t>Open-Label, Safety Study of Etripamil Nasal Spray for Patients With Paroxysmal Supraventricular Tachycardia</a:t>
            </a: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447625" y="4036309"/>
            <a:ext cx="5313680" cy="118632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solidFill>
                  <a:srgbClr val="002856"/>
                </a:solidFill>
              </a:rPr>
              <a:t>James E. Ip, MD, FACC, FHRS</a:t>
            </a:r>
          </a:p>
          <a:p>
            <a:pPr algn="l"/>
            <a:r>
              <a:rPr lang="en-US" sz="1800" b="0" dirty="0">
                <a:solidFill>
                  <a:srgbClr val="002856"/>
                </a:solidFill>
              </a:rPr>
              <a:t>Professor of Clinical Medicine</a:t>
            </a:r>
          </a:p>
          <a:p>
            <a:pPr algn="l"/>
            <a:r>
              <a:rPr lang="en-US" sz="1800" b="0" dirty="0">
                <a:solidFill>
                  <a:srgbClr val="002856"/>
                </a:solidFill>
              </a:rPr>
              <a:t>Weill Cornell Medicine</a:t>
            </a:r>
          </a:p>
        </p:txBody>
      </p:sp>
      <p:sp>
        <p:nvSpPr>
          <p:cNvPr id="2" name="TextBox 1">
            <a:extLst>
              <a:ext uri="{FF2B5EF4-FFF2-40B4-BE49-F238E27FC236}">
                <a16:creationId xmlns:a16="http://schemas.microsoft.com/office/drawing/2014/main" id="{C329F517-23FC-C7F8-5418-1B3097A6526F}"/>
              </a:ext>
            </a:extLst>
          </p:cNvPr>
          <p:cNvSpPr txBox="1"/>
          <p:nvPr/>
        </p:nvSpPr>
        <p:spPr>
          <a:xfrm>
            <a:off x="435750" y="5690472"/>
            <a:ext cx="8290560" cy="954107"/>
          </a:xfrm>
          <a:prstGeom prst="rect">
            <a:avLst/>
          </a:prstGeom>
          <a:noFill/>
        </p:spPr>
        <p:txBody>
          <a:bodyPr wrap="square" rtlCol="0">
            <a:spAutoFit/>
          </a:bodyPr>
          <a:lstStyle/>
          <a:p>
            <a:pPr algn="l"/>
            <a:r>
              <a:rPr lang="en-US" sz="1400" i="1" dirty="0">
                <a:solidFill>
                  <a:srgbClr val="002856"/>
                </a:solidFill>
                <a:latin typeface="Arial "/>
              </a:rPr>
              <a:t>On behalf of: James E. Ip, MD; </a:t>
            </a:r>
            <a:r>
              <a:rPr lang="en-US" sz="1400" b="0" i="1" dirty="0">
                <a:solidFill>
                  <a:srgbClr val="002856"/>
                </a:solidFill>
                <a:latin typeface="Arial "/>
              </a:rPr>
              <a:t>Benoit Coutu, MD; John H. Ip, MD; Peter A. Noseworthy, MD, MBA; Maria L. Parody, MD; Farhad Rafii, MD;, Samuel F. Sears, PhD; Narendra Singh, MD; </a:t>
            </a:r>
            <a:br>
              <a:rPr lang="en-US" sz="1400" b="0" i="1" dirty="0">
                <a:solidFill>
                  <a:srgbClr val="002856"/>
                </a:solidFill>
                <a:latin typeface="Arial "/>
              </a:rPr>
            </a:br>
            <a:r>
              <a:rPr lang="en-US" sz="1400" b="0" i="1" dirty="0">
                <a:solidFill>
                  <a:srgbClr val="002856"/>
                </a:solidFill>
                <a:latin typeface="Arial "/>
              </a:rPr>
              <a:t>Bruce S. Stambler, MD; Naeem K. Tahirkheli, MD; Juan Agudelo-Uribe, MD; Derek Hu, MA; </a:t>
            </a:r>
            <a:br>
              <a:rPr lang="en-US" sz="1400" b="0" i="1" dirty="0">
                <a:solidFill>
                  <a:srgbClr val="002856"/>
                </a:solidFill>
                <a:latin typeface="Arial "/>
              </a:rPr>
            </a:br>
            <a:r>
              <a:rPr lang="en-US" sz="1400" b="0" i="1" dirty="0">
                <a:solidFill>
                  <a:srgbClr val="002856"/>
                </a:solidFill>
                <a:latin typeface="Arial "/>
              </a:rPr>
              <a:t>Sarah Omodele, DN, FNP; Silvia Shardonofsky, MD; David B. Bharucha, MD, PhD; A. John Camm, MD</a:t>
            </a:r>
          </a:p>
        </p:txBody>
      </p:sp>
    </p:spTree>
    <p:extLst>
      <p:ext uri="{BB962C8B-B14F-4D97-AF65-F5344CB8AC3E}">
        <p14:creationId xmlns:p14="http://schemas.microsoft.com/office/powerpoint/2010/main" val="408184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E78D-4195-242A-D63B-F54466D2119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75ACEA-C0F7-AB09-E38E-58B96A3F2212}"/>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10</a:t>
            </a:fld>
            <a:endParaRPr lang="en-US" dirty="0"/>
          </a:p>
        </p:txBody>
      </p:sp>
      <p:sp>
        <p:nvSpPr>
          <p:cNvPr id="9" name="TextBox 8">
            <a:extLst>
              <a:ext uri="{FF2B5EF4-FFF2-40B4-BE49-F238E27FC236}">
                <a16:creationId xmlns:a16="http://schemas.microsoft.com/office/drawing/2014/main" id="{A233AE64-5255-07AD-8934-C2165A288FC7}"/>
              </a:ext>
            </a:extLst>
          </p:cNvPr>
          <p:cNvSpPr txBox="1"/>
          <p:nvPr/>
        </p:nvSpPr>
        <p:spPr>
          <a:xfrm>
            <a:off x="533400" y="1317053"/>
            <a:ext cx="11087100" cy="338554"/>
          </a:xfrm>
          <a:prstGeom prst="rect">
            <a:avLst/>
          </a:prstGeom>
          <a:noFill/>
        </p:spPr>
        <p:txBody>
          <a:bodyPr wrap="square">
            <a:spAutoFit/>
          </a:bodyPr>
          <a:lstStyle/>
          <a:p>
            <a:pPr defTabSz="1219170" eaLnBrk="0" fontAlgn="base" hangingPunct="0">
              <a:spcBef>
                <a:spcPct val="0"/>
              </a:spcBef>
              <a:spcAft>
                <a:spcPct val="0"/>
              </a:spcAft>
              <a:tabLst>
                <a:tab pos="158747" algn="l"/>
              </a:tabLst>
            </a:pPr>
            <a:r>
              <a:rPr lang="en-US" altLang="en-US" sz="1600" b="1" dirty="0" bmk="_Toc141696563">
                <a:ea typeface="Times New Roman" panose="02020603050405020304" pitchFamily="18" charset="0"/>
              </a:rPr>
              <a:t>Kaplan-Meier Analyses of Confirmed PSVT to SR Conversion at 60 Minutes by Episode (Efficacy Population)</a:t>
            </a:r>
            <a:endParaRPr lang="en-US" altLang="en-US" sz="400" dirty="0"/>
          </a:p>
        </p:txBody>
      </p:sp>
      <p:graphicFrame>
        <p:nvGraphicFramePr>
          <p:cNvPr id="3" name="Table 2">
            <a:extLst>
              <a:ext uri="{FF2B5EF4-FFF2-40B4-BE49-F238E27FC236}">
                <a16:creationId xmlns:a16="http://schemas.microsoft.com/office/drawing/2014/main" id="{0E7716B7-096C-2D5B-B191-133C216F4AF2}"/>
              </a:ext>
            </a:extLst>
          </p:cNvPr>
          <p:cNvGraphicFramePr>
            <a:graphicFrameLocks noGrp="1"/>
          </p:cNvGraphicFramePr>
          <p:nvPr>
            <p:extLst>
              <p:ext uri="{D42A27DB-BD31-4B8C-83A1-F6EECF244321}">
                <p14:modId xmlns:p14="http://schemas.microsoft.com/office/powerpoint/2010/main" val="3573855000"/>
              </p:ext>
            </p:extLst>
          </p:nvPr>
        </p:nvGraphicFramePr>
        <p:xfrm>
          <a:off x="533400" y="1806130"/>
          <a:ext cx="11087100" cy="3045269"/>
        </p:xfrm>
        <a:graphic>
          <a:graphicData uri="http://schemas.openxmlformats.org/drawingml/2006/table">
            <a:tbl>
              <a:tblPr firstRow="1" firstCol="1" bandRow="1">
                <a:tableStyleId>{0660B408-B3CF-4A94-85FC-2B1E0A45F4A2}</a:tableStyleId>
              </a:tblPr>
              <a:tblGrid>
                <a:gridCol w="2281725">
                  <a:extLst>
                    <a:ext uri="{9D8B030D-6E8A-4147-A177-3AD203B41FA5}">
                      <a16:colId xmlns:a16="http://schemas.microsoft.com/office/drawing/2014/main" val="2580395500"/>
                    </a:ext>
                  </a:extLst>
                </a:gridCol>
                <a:gridCol w="1767284">
                  <a:extLst>
                    <a:ext uri="{9D8B030D-6E8A-4147-A177-3AD203B41FA5}">
                      <a16:colId xmlns:a16="http://schemas.microsoft.com/office/drawing/2014/main" val="1116977946"/>
                    </a:ext>
                  </a:extLst>
                </a:gridCol>
                <a:gridCol w="1807196">
                  <a:extLst>
                    <a:ext uri="{9D8B030D-6E8A-4147-A177-3AD203B41FA5}">
                      <a16:colId xmlns:a16="http://schemas.microsoft.com/office/drawing/2014/main" val="2811611784"/>
                    </a:ext>
                  </a:extLst>
                </a:gridCol>
                <a:gridCol w="1702980">
                  <a:extLst>
                    <a:ext uri="{9D8B030D-6E8A-4147-A177-3AD203B41FA5}">
                      <a16:colId xmlns:a16="http://schemas.microsoft.com/office/drawing/2014/main" val="3157594256"/>
                    </a:ext>
                  </a:extLst>
                </a:gridCol>
                <a:gridCol w="1725153">
                  <a:extLst>
                    <a:ext uri="{9D8B030D-6E8A-4147-A177-3AD203B41FA5}">
                      <a16:colId xmlns:a16="http://schemas.microsoft.com/office/drawing/2014/main" val="1059866396"/>
                    </a:ext>
                  </a:extLst>
                </a:gridCol>
                <a:gridCol w="1802762">
                  <a:extLst>
                    <a:ext uri="{9D8B030D-6E8A-4147-A177-3AD203B41FA5}">
                      <a16:colId xmlns:a16="http://schemas.microsoft.com/office/drawing/2014/main" val="824168496"/>
                    </a:ext>
                  </a:extLst>
                </a:gridCol>
              </a:tblGrid>
              <a:tr h="519218">
                <a:tc>
                  <a:txBody>
                    <a:bodyPr/>
                    <a:lstStyle/>
                    <a:p>
                      <a:pPr marL="27305" marR="27305">
                        <a:lnSpc>
                          <a:spcPct val="100000"/>
                        </a:lnSpc>
                        <a:spcBef>
                          <a:spcPts val="300"/>
                        </a:spcBef>
                        <a:spcAft>
                          <a:spcPts val="300"/>
                        </a:spcAft>
                      </a:pPr>
                      <a:r>
                        <a:rPr lang="en-US" sz="1300" dirty="0">
                          <a:effectLst/>
                        </a:rPr>
                        <a:t> </a:t>
                      </a:r>
                      <a:endParaRPr lang="en-US" sz="1500" dirty="0">
                        <a:effectLst/>
                        <a:latin typeface="Times New Roman" panose="02020603050405020304" pitchFamily="18" charset="0"/>
                        <a:ea typeface="Times New Roman" panose="02020603050405020304" pitchFamily="18" charset="0"/>
                      </a:endParaRPr>
                    </a:p>
                  </a:txBody>
                  <a:tcPr marL="46791" marR="46791" marT="0" marB="0">
                    <a:lnR w="9525" cap="flat" cmpd="sng" algn="ctr">
                      <a:solidFill>
                        <a:schemeClr val="bg1">
                          <a:lumMod val="85000"/>
                        </a:schemeClr>
                      </a:solid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noFill/>
                  </a:tcPr>
                </a:tc>
                <a:tc>
                  <a:txBody>
                    <a:bodyPr/>
                    <a:lstStyle/>
                    <a:p>
                      <a:pPr marL="27305" marR="27305" algn="ctr">
                        <a:lnSpc>
                          <a:spcPct val="100000"/>
                        </a:lnSpc>
                        <a:spcBef>
                          <a:spcPts val="300"/>
                        </a:spcBef>
                        <a:spcAft>
                          <a:spcPts val="300"/>
                        </a:spcAft>
                      </a:pPr>
                      <a:r>
                        <a:rPr lang="en-US" sz="1300" dirty="0">
                          <a:solidFill>
                            <a:schemeClr val="tx1"/>
                          </a:solidFill>
                          <a:effectLst/>
                        </a:rPr>
                        <a:t>All Episodes</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27305" marR="27305" algn="ctr">
                        <a:lnSpc>
                          <a:spcPct val="100000"/>
                        </a:lnSpc>
                        <a:spcBef>
                          <a:spcPts val="300"/>
                        </a:spcBef>
                        <a:spcAft>
                          <a:spcPts val="300"/>
                        </a:spcAft>
                      </a:pPr>
                      <a:r>
                        <a:rPr lang="en-US" sz="1300" dirty="0">
                          <a:solidFill>
                            <a:schemeClr val="tx1"/>
                          </a:solidFill>
                          <a:effectLst/>
                        </a:rPr>
                        <a:t>Episode 1</a:t>
                      </a:r>
                      <a:br>
                        <a:rPr lang="en-US" sz="1300" dirty="0">
                          <a:solidFill>
                            <a:schemeClr val="tx1"/>
                          </a:solidFill>
                          <a:effectLst/>
                        </a:rPr>
                      </a:br>
                      <a:r>
                        <a:rPr lang="en-US" sz="1300" dirty="0">
                          <a:solidFill>
                            <a:schemeClr val="tx1"/>
                          </a:solidFill>
                          <a:effectLst/>
                        </a:rPr>
                        <a:t>(</a:t>
                      </a:r>
                      <a:r>
                        <a:rPr lang="en-US" sz="1300" i="1" dirty="0">
                          <a:solidFill>
                            <a:schemeClr val="tx1"/>
                          </a:solidFill>
                          <a:effectLst/>
                        </a:rPr>
                        <a:t>n</a:t>
                      </a:r>
                      <a:r>
                        <a:rPr lang="en-US" sz="1300" dirty="0">
                          <a:solidFill>
                            <a:schemeClr val="tx1"/>
                          </a:solidFill>
                          <a:effectLst/>
                        </a:rPr>
                        <a:t>=312)</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27305" marR="27305" algn="ctr">
                        <a:lnSpc>
                          <a:spcPct val="100000"/>
                        </a:lnSpc>
                        <a:spcBef>
                          <a:spcPts val="300"/>
                        </a:spcBef>
                        <a:spcAft>
                          <a:spcPts val="300"/>
                        </a:spcAft>
                      </a:pPr>
                      <a:r>
                        <a:rPr lang="en-US" sz="1300" dirty="0">
                          <a:solidFill>
                            <a:schemeClr val="tx1"/>
                          </a:solidFill>
                          <a:effectLst/>
                        </a:rPr>
                        <a:t>Episode 2</a:t>
                      </a:r>
                      <a:br>
                        <a:rPr lang="en-US" sz="1300" dirty="0">
                          <a:solidFill>
                            <a:schemeClr val="tx1"/>
                          </a:solidFill>
                          <a:effectLst/>
                        </a:rPr>
                      </a:br>
                      <a:r>
                        <a:rPr lang="en-US" sz="1300" dirty="0">
                          <a:solidFill>
                            <a:schemeClr val="tx1"/>
                          </a:solidFill>
                          <a:effectLst/>
                        </a:rPr>
                        <a:t>(</a:t>
                      </a:r>
                      <a:r>
                        <a:rPr lang="en-US" sz="1300" i="1" dirty="0">
                          <a:solidFill>
                            <a:schemeClr val="tx1"/>
                          </a:solidFill>
                          <a:effectLst/>
                        </a:rPr>
                        <a:t>n</a:t>
                      </a:r>
                      <a:r>
                        <a:rPr lang="en-US" sz="1300" dirty="0">
                          <a:solidFill>
                            <a:schemeClr val="tx1"/>
                          </a:solidFill>
                          <a:effectLst/>
                        </a:rPr>
                        <a:t>=151)</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27305" marR="27305" algn="ctr">
                        <a:lnSpc>
                          <a:spcPct val="100000"/>
                        </a:lnSpc>
                        <a:spcBef>
                          <a:spcPts val="300"/>
                        </a:spcBef>
                        <a:spcAft>
                          <a:spcPts val="300"/>
                        </a:spcAft>
                      </a:pPr>
                      <a:r>
                        <a:rPr lang="en-US" sz="1300" dirty="0">
                          <a:solidFill>
                            <a:schemeClr val="tx1"/>
                          </a:solidFill>
                          <a:effectLst/>
                        </a:rPr>
                        <a:t>Episode 3</a:t>
                      </a:r>
                      <a:br>
                        <a:rPr lang="en-US" sz="1300" dirty="0">
                          <a:solidFill>
                            <a:schemeClr val="tx1"/>
                          </a:solidFill>
                          <a:effectLst/>
                        </a:rPr>
                      </a:br>
                      <a:r>
                        <a:rPr lang="en-US" sz="1300" dirty="0">
                          <a:solidFill>
                            <a:schemeClr val="tx1"/>
                          </a:solidFill>
                          <a:effectLst/>
                        </a:rPr>
                        <a:t>(</a:t>
                      </a:r>
                      <a:r>
                        <a:rPr lang="en-US" sz="1300" i="1" dirty="0">
                          <a:solidFill>
                            <a:schemeClr val="tx1"/>
                          </a:solidFill>
                          <a:effectLst/>
                        </a:rPr>
                        <a:t>n</a:t>
                      </a:r>
                      <a:r>
                        <a:rPr lang="en-US" sz="1300" dirty="0">
                          <a:solidFill>
                            <a:schemeClr val="tx1"/>
                          </a:solidFill>
                          <a:effectLst/>
                        </a:rPr>
                        <a:t>=71)</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27305" marR="27305" algn="ctr">
                        <a:lnSpc>
                          <a:spcPct val="100000"/>
                        </a:lnSpc>
                        <a:spcBef>
                          <a:spcPts val="300"/>
                        </a:spcBef>
                        <a:spcAft>
                          <a:spcPts val="300"/>
                        </a:spcAft>
                      </a:pPr>
                      <a:r>
                        <a:rPr lang="en-US" sz="1300" dirty="0">
                          <a:solidFill>
                            <a:schemeClr val="tx1"/>
                          </a:solidFill>
                          <a:effectLst/>
                        </a:rPr>
                        <a:t>Episode 4</a:t>
                      </a:r>
                      <a:br>
                        <a:rPr lang="en-US" sz="1300" dirty="0">
                          <a:solidFill>
                            <a:schemeClr val="tx1"/>
                          </a:solidFill>
                          <a:effectLst/>
                        </a:rPr>
                      </a:br>
                      <a:r>
                        <a:rPr lang="en-US" sz="1300" dirty="0">
                          <a:solidFill>
                            <a:schemeClr val="tx1"/>
                          </a:solidFill>
                          <a:effectLst/>
                        </a:rPr>
                        <a:t>(</a:t>
                      </a:r>
                      <a:r>
                        <a:rPr lang="en-US" sz="1300" i="1" dirty="0">
                          <a:solidFill>
                            <a:schemeClr val="tx1"/>
                          </a:solidFill>
                          <a:effectLst/>
                        </a:rPr>
                        <a:t>n</a:t>
                      </a:r>
                      <a:r>
                        <a:rPr lang="en-US" sz="1300" dirty="0">
                          <a:solidFill>
                            <a:schemeClr val="tx1"/>
                          </a:solidFill>
                          <a:effectLst/>
                        </a:rPr>
                        <a:t>=18)</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06572841"/>
                  </a:ext>
                </a:extLst>
              </a:tr>
              <a:tr h="778827">
                <a:tc>
                  <a:txBody>
                    <a:bodyPr/>
                    <a:lstStyle/>
                    <a:p>
                      <a:pPr marL="27305" marR="27305">
                        <a:lnSpc>
                          <a:spcPct val="100000"/>
                        </a:lnSpc>
                        <a:spcBef>
                          <a:spcPts val="300"/>
                        </a:spcBef>
                        <a:spcAft>
                          <a:spcPts val="300"/>
                        </a:spcAft>
                      </a:pPr>
                      <a:r>
                        <a:rPr lang="en-US" sz="1300" dirty="0">
                          <a:solidFill>
                            <a:schemeClr val="bg1"/>
                          </a:solidFill>
                          <a:effectLst/>
                        </a:rPr>
                        <a:t>Kaplan-Meier Estimate </a:t>
                      </a:r>
                      <a:br>
                        <a:rPr lang="en-US" sz="1300" dirty="0">
                          <a:solidFill>
                            <a:schemeClr val="bg1"/>
                          </a:solidFill>
                          <a:effectLst/>
                        </a:rPr>
                      </a:br>
                      <a:r>
                        <a:rPr lang="en-US" sz="1300" dirty="0">
                          <a:solidFill>
                            <a:schemeClr val="bg1"/>
                          </a:solidFill>
                          <a:effectLst/>
                        </a:rPr>
                        <a:t>of Patients Converted to SR Within 60 min, %</a:t>
                      </a:r>
                      <a:r>
                        <a:rPr lang="en-US" sz="1300" baseline="30000" dirty="0">
                          <a:solidFill>
                            <a:schemeClr val="bg1"/>
                          </a:solidFill>
                          <a:effectLst/>
                        </a:rPr>
                        <a:t>a</a:t>
                      </a:r>
                      <a:endParaRPr lang="en-US" sz="1500" dirty="0">
                        <a:solidFill>
                          <a:schemeClr val="bg1"/>
                        </a:solidFill>
                        <a:effectLst/>
                        <a:latin typeface="Times New Roman" panose="02020603050405020304" pitchFamily="18" charset="0"/>
                        <a:ea typeface="Times New Roman" panose="02020603050405020304" pitchFamily="18" charset="0"/>
                      </a:endParaRPr>
                    </a:p>
                  </a:txBody>
                  <a:tcPr marL="182880"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1200"/>
                        </a:spcAft>
                      </a:pPr>
                      <a:r>
                        <a:rPr lang="en-US" sz="1300" b="1" dirty="0">
                          <a:solidFill>
                            <a:schemeClr val="bg1"/>
                          </a:solidFill>
                          <a:effectLst/>
                        </a:rPr>
                        <a:t>69.9</a:t>
                      </a:r>
                      <a:endParaRPr lang="en-US" sz="15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1200"/>
                        </a:spcAft>
                      </a:pPr>
                      <a:r>
                        <a:rPr lang="en-US" sz="1300" b="1" dirty="0">
                          <a:solidFill>
                            <a:schemeClr val="bg1"/>
                          </a:solidFill>
                          <a:effectLst/>
                        </a:rPr>
                        <a:t>70.5</a:t>
                      </a:r>
                      <a:endParaRPr lang="en-US" sz="15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1200"/>
                        </a:spcAft>
                      </a:pPr>
                      <a:r>
                        <a:rPr lang="en-US" sz="1300" b="1" dirty="0">
                          <a:solidFill>
                            <a:schemeClr val="bg1"/>
                          </a:solidFill>
                          <a:effectLst/>
                        </a:rPr>
                        <a:t>73.5</a:t>
                      </a:r>
                      <a:endParaRPr lang="en-US" sz="15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1200"/>
                        </a:spcAft>
                      </a:pPr>
                      <a:r>
                        <a:rPr lang="en-US" sz="1300" b="1" dirty="0">
                          <a:solidFill>
                            <a:schemeClr val="bg1"/>
                          </a:solidFill>
                          <a:effectLst/>
                        </a:rPr>
                        <a:t>57.7</a:t>
                      </a:r>
                      <a:endParaRPr lang="en-US" sz="15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1200"/>
                        </a:spcAft>
                      </a:pPr>
                      <a:r>
                        <a:rPr lang="en-US" sz="1300" b="1" dirty="0">
                          <a:solidFill>
                            <a:schemeClr val="bg1"/>
                          </a:solidFill>
                          <a:effectLst/>
                        </a:rPr>
                        <a:t>77.8</a:t>
                      </a:r>
                      <a:endParaRPr lang="en-US" sz="15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1E98D1"/>
                    </a:solidFill>
                  </a:tcPr>
                </a:tc>
                <a:extLst>
                  <a:ext uri="{0D108BD9-81ED-4DB2-BD59-A6C34878D82A}">
                    <a16:rowId xmlns:a16="http://schemas.microsoft.com/office/drawing/2014/main" val="178340031"/>
                  </a:ext>
                </a:extLst>
              </a:tr>
              <a:tr h="407640">
                <a:tc gridSpan="6">
                  <a:txBody>
                    <a:bodyPr/>
                    <a:lstStyle/>
                    <a:p>
                      <a:pPr marL="27305" marR="27305" algn="ctr">
                        <a:lnSpc>
                          <a:spcPct val="100000"/>
                        </a:lnSpc>
                        <a:spcBef>
                          <a:spcPts val="300"/>
                        </a:spcBef>
                        <a:spcAft>
                          <a:spcPts val="300"/>
                        </a:spcAft>
                      </a:pPr>
                      <a:r>
                        <a:rPr lang="en-US" sz="1300" dirty="0">
                          <a:effectLst/>
                        </a:rPr>
                        <a:t>Time to Conversion, min </a:t>
                      </a: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hMerge="1">
                  <a:txBody>
                    <a:bodyPr/>
                    <a:lstStyle/>
                    <a:p>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hMerge="1">
                  <a:txBody>
                    <a:bodyPr/>
                    <a:lstStyle/>
                    <a:p>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hMerge="1">
                  <a:txBody>
                    <a:bodyPr/>
                    <a:lstStyle/>
                    <a:p>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hMerge="1">
                  <a:txBody>
                    <a:bodyPr/>
                    <a:lstStyle/>
                    <a:p>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hMerge="1">
                  <a:txBody>
                    <a:bodyPr/>
                    <a:lstStyle/>
                    <a:p>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67884819"/>
                  </a:ext>
                </a:extLst>
              </a:tr>
              <a:tr h="446528">
                <a:tc>
                  <a:txBody>
                    <a:bodyPr/>
                    <a:lstStyle/>
                    <a:p>
                      <a:pPr marL="252095" marR="0">
                        <a:lnSpc>
                          <a:spcPct val="100000"/>
                        </a:lnSpc>
                        <a:spcBef>
                          <a:spcPts val="300"/>
                        </a:spcBef>
                        <a:spcAft>
                          <a:spcPts val="300"/>
                        </a:spcAft>
                      </a:pPr>
                      <a:r>
                        <a:rPr lang="en-US" sz="1300" dirty="0">
                          <a:effectLst/>
                        </a:rPr>
                        <a:t>Q1 (95% CI)</a:t>
                      </a:r>
                      <a:endParaRPr lang="en-US" sz="1500" dirty="0">
                        <a:effectLst/>
                        <a:latin typeface="Times New Roman" panose="02020603050405020304" pitchFamily="18" charset="0"/>
                        <a:ea typeface="Times New Roman" panose="02020603050405020304" pitchFamily="18" charset="0"/>
                      </a:endParaRPr>
                    </a:p>
                  </a:txBody>
                  <a:tcPr marL="0"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6.0 (5.0, 6.8)</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6.6 (5.1, 7.5)</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4.9 (4.2, 6.6))</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6.0 (3.3, 9.1)</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6.0 (0.3, 13.9)</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63052244"/>
                  </a:ext>
                </a:extLst>
              </a:tr>
              <a:tr h="446528">
                <a:tc>
                  <a:txBody>
                    <a:bodyPr/>
                    <a:lstStyle/>
                    <a:p>
                      <a:pPr marL="252095" marR="0">
                        <a:lnSpc>
                          <a:spcPct val="100000"/>
                        </a:lnSpc>
                        <a:spcBef>
                          <a:spcPts val="300"/>
                        </a:spcBef>
                        <a:spcAft>
                          <a:spcPts val="300"/>
                        </a:spcAft>
                      </a:pPr>
                      <a:r>
                        <a:rPr lang="en-US" sz="1300" dirty="0">
                          <a:effectLst/>
                        </a:rPr>
                        <a:t>Median (95% CI)</a:t>
                      </a:r>
                      <a:endParaRPr lang="en-US" sz="1500" dirty="0">
                        <a:effectLst/>
                        <a:latin typeface="Times New Roman" panose="02020603050405020304" pitchFamily="18" charset="0"/>
                        <a:ea typeface="Times New Roman" panose="02020603050405020304" pitchFamily="18" charset="0"/>
                      </a:endParaRPr>
                    </a:p>
                  </a:txBody>
                  <a:tcPr marL="0"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17.0 (13.9, 22.3)</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18.3 (14.2, 25.6)</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14.0 (9.7, 24.2)</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19.1 (9.8,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15.6 (6.0, 33.7)</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14622295"/>
                  </a:ext>
                </a:extLst>
              </a:tr>
              <a:tr h="446528">
                <a:tc>
                  <a:txBody>
                    <a:bodyPr/>
                    <a:lstStyle/>
                    <a:p>
                      <a:pPr marL="252095" marR="0">
                        <a:lnSpc>
                          <a:spcPct val="100000"/>
                        </a:lnSpc>
                        <a:spcBef>
                          <a:spcPts val="300"/>
                        </a:spcBef>
                        <a:spcAft>
                          <a:spcPts val="300"/>
                        </a:spcAft>
                      </a:pPr>
                      <a:r>
                        <a:rPr lang="en-US" sz="1300" dirty="0">
                          <a:effectLst/>
                        </a:rPr>
                        <a:t>Q3 (95% CI)</a:t>
                      </a:r>
                      <a:endParaRPr lang="en-US" sz="1500" dirty="0">
                        <a:effectLst/>
                        <a:latin typeface="Times New Roman" panose="02020603050405020304" pitchFamily="18" charset="0"/>
                        <a:ea typeface="Times New Roman" panose="02020603050405020304" pitchFamily="18" charset="0"/>
                      </a:endParaRPr>
                    </a:p>
                  </a:txBody>
                  <a:tcPr marL="0"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 (-, -)</a:t>
                      </a:r>
                      <a:r>
                        <a:rPr lang="en-US" sz="1300" baseline="30000" dirty="0">
                          <a:effectLst/>
                        </a:rPr>
                        <a:t>b</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 (58.1, -)</a:t>
                      </a:r>
                      <a:r>
                        <a:rPr lang="en-US" sz="1300" baseline="30000" dirty="0">
                          <a:effectLst/>
                        </a:rPr>
                        <a:t>b</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 (36.4, -)</a:t>
                      </a:r>
                      <a:r>
                        <a:rPr lang="en-US" sz="1300" baseline="30000" dirty="0">
                          <a:effectLst/>
                        </a:rPr>
                        <a:t>b</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 (-, -)</a:t>
                      </a:r>
                      <a:r>
                        <a:rPr lang="en-US" sz="1300" baseline="30000" dirty="0">
                          <a:effectLst/>
                        </a:rPr>
                        <a:t>b</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1200"/>
                        </a:spcAft>
                      </a:pPr>
                      <a:r>
                        <a:rPr lang="en-US" sz="1300" dirty="0">
                          <a:effectLst/>
                        </a:rPr>
                        <a:t>34.7 (16.3, -)</a:t>
                      </a:r>
                      <a:r>
                        <a:rPr lang="en-US" sz="1300" baseline="30000" dirty="0">
                          <a:effectLst/>
                        </a:rPr>
                        <a:t>b</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91" marR="46791"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60534926"/>
                  </a:ext>
                </a:extLst>
              </a:tr>
            </a:tbl>
          </a:graphicData>
        </a:graphic>
      </p:graphicFrame>
      <p:sp>
        <p:nvSpPr>
          <p:cNvPr id="11" name="Title 10">
            <a:extLst>
              <a:ext uri="{FF2B5EF4-FFF2-40B4-BE49-F238E27FC236}">
                <a16:creationId xmlns:a16="http://schemas.microsoft.com/office/drawing/2014/main" id="{2F23D1F5-1653-F2BD-FD81-0732699DAFA7}"/>
              </a:ext>
            </a:extLst>
          </p:cNvPr>
          <p:cNvSpPr>
            <a:spLocks noGrp="1"/>
          </p:cNvSpPr>
          <p:nvPr>
            <p:ph type="title"/>
          </p:nvPr>
        </p:nvSpPr>
        <p:spPr/>
        <p:txBody>
          <a:bodyPr/>
          <a:lstStyle/>
          <a:p>
            <a:r>
              <a:rPr lang="en-US" dirty="0"/>
              <a:t>Additional Secondary Endpoints</a:t>
            </a:r>
          </a:p>
        </p:txBody>
      </p:sp>
      <p:sp>
        <p:nvSpPr>
          <p:cNvPr id="12" name="Footer Placeholder 11">
            <a:extLst>
              <a:ext uri="{FF2B5EF4-FFF2-40B4-BE49-F238E27FC236}">
                <a16:creationId xmlns:a16="http://schemas.microsoft.com/office/drawing/2014/main" id="{9F40942D-E121-6C89-4198-493098B3937D}"/>
              </a:ext>
            </a:extLst>
          </p:cNvPr>
          <p:cNvSpPr>
            <a:spLocks noGrp="1"/>
          </p:cNvSpPr>
          <p:nvPr>
            <p:ph type="ftr" sz="quarter" idx="3"/>
          </p:nvPr>
        </p:nvSpPr>
        <p:spPr>
          <a:xfrm>
            <a:off x="533400" y="5372101"/>
            <a:ext cx="11214100" cy="590150"/>
          </a:xfrm>
        </p:spPr>
        <p:txBody>
          <a:bodyPr/>
          <a:lstStyle/>
          <a:p>
            <a:endParaRPr lang="en-US" dirty="0"/>
          </a:p>
          <a:p>
            <a:r>
              <a:rPr lang="en-US" baseline="30000" dirty="0"/>
              <a:t>a</a:t>
            </a:r>
            <a:r>
              <a:rPr lang="en-US" dirty="0"/>
              <a:t>Patients who converted during signal loss were considered to have converted at the time signal with sinus rhythm was captured again if this occurred within 1 hour of the first event marker if present or start of CMS signal. Patients were censored as non-converted if signal was lost or became uninterpretable while the patient was in PSVT if interpretable signal was not recovered within 1 hour. </a:t>
            </a:r>
            <a:r>
              <a:rPr lang="en-US" baseline="30000" dirty="0"/>
              <a:t>b</a:t>
            </a:r>
            <a:r>
              <a:rPr lang="en-US" dirty="0"/>
              <a:t>Did not occur within the observation window. </a:t>
            </a:r>
            <a:br>
              <a:rPr lang="en-US" dirty="0"/>
            </a:br>
            <a:r>
              <a:rPr lang="en-US" dirty="0"/>
              <a:t>CI = confidence interval. CMS = cardiac monitoring system. PSVT = paroxysmal supraventricular tachycardia. </a:t>
            </a:r>
          </a:p>
        </p:txBody>
      </p:sp>
    </p:spTree>
    <p:extLst>
      <p:ext uri="{BB962C8B-B14F-4D97-AF65-F5344CB8AC3E}">
        <p14:creationId xmlns:p14="http://schemas.microsoft.com/office/powerpoint/2010/main" val="233306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15FA0C-AD05-F508-9593-734E1387335B}"/>
              </a:ext>
            </a:extLst>
          </p:cNvPr>
          <p:cNvSpPr>
            <a:spLocks noGrp="1"/>
          </p:cNvSpPr>
          <p:nvPr>
            <p:ph type="sldNum" sz="quarter" idx="4"/>
          </p:nvPr>
        </p:nvSpPr>
        <p:spPr/>
        <p:txBody>
          <a:bodyPr/>
          <a:lstStyle/>
          <a:p>
            <a:fld id="{081C165F-6612-4706-8E50-5AD732B1654F}" type="slidenum">
              <a:rPr lang="en-US" smtClean="0"/>
              <a:t>11</a:t>
            </a:fld>
            <a:endParaRPr lang="en-US" dirty="0"/>
          </a:p>
        </p:txBody>
      </p:sp>
      <p:graphicFrame>
        <p:nvGraphicFramePr>
          <p:cNvPr id="9" name="Table 8">
            <a:extLst>
              <a:ext uri="{FF2B5EF4-FFF2-40B4-BE49-F238E27FC236}">
                <a16:creationId xmlns:a16="http://schemas.microsoft.com/office/drawing/2014/main" id="{04421BEB-5133-1D9D-3137-C926004B71DE}"/>
              </a:ext>
            </a:extLst>
          </p:cNvPr>
          <p:cNvGraphicFramePr>
            <a:graphicFrameLocks noGrp="1"/>
          </p:cNvGraphicFramePr>
          <p:nvPr>
            <p:extLst>
              <p:ext uri="{D42A27DB-BD31-4B8C-83A1-F6EECF244321}">
                <p14:modId xmlns:p14="http://schemas.microsoft.com/office/powerpoint/2010/main" val="4171558106"/>
              </p:ext>
            </p:extLst>
          </p:nvPr>
        </p:nvGraphicFramePr>
        <p:xfrm>
          <a:off x="1905000" y="1195387"/>
          <a:ext cx="8509001" cy="4467226"/>
        </p:xfrm>
        <a:graphic>
          <a:graphicData uri="http://schemas.openxmlformats.org/drawingml/2006/table">
            <a:tbl>
              <a:tblPr firstRow="1" bandRow="1">
                <a:tableStyleId>{2D5ABB26-0587-4C30-8999-92F81FD0307C}</a:tableStyleId>
              </a:tblPr>
              <a:tblGrid>
                <a:gridCol w="4908121">
                  <a:extLst>
                    <a:ext uri="{9D8B030D-6E8A-4147-A177-3AD203B41FA5}">
                      <a16:colId xmlns:a16="http://schemas.microsoft.com/office/drawing/2014/main" val="4167780233"/>
                    </a:ext>
                  </a:extLst>
                </a:gridCol>
                <a:gridCol w="1800440">
                  <a:extLst>
                    <a:ext uri="{9D8B030D-6E8A-4147-A177-3AD203B41FA5}">
                      <a16:colId xmlns:a16="http://schemas.microsoft.com/office/drawing/2014/main" val="3950629185"/>
                    </a:ext>
                  </a:extLst>
                </a:gridCol>
                <a:gridCol w="1800440">
                  <a:extLst>
                    <a:ext uri="{9D8B030D-6E8A-4147-A177-3AD203B41FA5}">
                      <a16:colId xmlns:a16="http://schemas.microsoft.com/office/drawing/2014/main" val="1766735745"/>
                    </a:ext>
                  </a:extLst>
                </a:gridCol>
              </a:tblGrid>
              <a:tr h="273057">
                <a:tc>
                  <a:txBody>
                    <a:bodyPr/>
                    <a:lstStyle/>
                    <a:p>
                      <a:pPr marL="0" marR="0" algn="l">
                        <a:lnSpc>
                          <a:spcPct val="100000"/>
                        </a:lnSpc>
                        <a:spcBef>
                          <a:spcPts val="0"/>
                        </a:spcBef>
                        <a:spcAft>
                          <a:spcPts val="0"/>
                        </a:spcAft>
                      </a:pPr>
                      <a:r>
                        <a:rPr lang="en-US" sz="1000" b="1" dirty="0">
                          <a:solidFill>
                            <a:schemeClr val="bg1"/>
                          </a:solidFill>
                          <a:effectLst/>
                          <a:latin typeface="+mn-lt"/>
                          <a:ea typeface="Calibri" panose="020F0502020204030204" pitchFamily="34" charset="0"/>
                          <a:cs typeface="Calibri" panose="020F0502020204030204" pitchFamily="34" charset="0"/>
                        </a:rPr>
                        <a:t>TEAE Category (Safety Population </a:t>
                      </a:r>
                      <a:r>
                        <a:rPr lang="en-US" sz="1000" b="1" i="1" dirty="0">
                          <a:solidFill>
                            <a:schemeClr val="bg1"/>
                          </a:solidFill>
                          <a:effectLst/>
                          <a:latin typeface="+mn-lt"/>
                          <a:ea typeface="Calibri" panose="020F0502020204030204" pitchFamily="34" charset="0"/>
                          <a:cs typeface="Calibri" panose="020F0502020204030204" pitchFamily="34" charset="0"/>
                        </a:rPr>
                        <a:t>N</a:t>
                      </a:r>
                      <a:r>
                        <a:rPr lang="en-US" sz="1000" b="1" dirty="0">
                          <a:solidFill>
                            <a:schemeClr val="bg1"/>
                          </a:solidFill>
                          <a:effectLst/>
                          <a:latin typeface="+mn-lt"/>
                          <a:ea typeface="Calibri" panose="020F0502020204030204" pitchFamily="34" charset="0"/>
                          <a:cs typeface="Calibri" panose="020F0502020204030204" pitchFamily="34" charset="0"/>
                        </a:rPr>
                        <a:t>=503)</a:t>
                      </a:r>
                      <a:endParaRPr lang="en-US" sz="1000" dirty="0">
                        <a:solidFill>
                          <a:schemeClr val="bg1"/>
                        </a:solidFill>
                        <a:effectLst/>
                        <a:latin typeface="+mn-lt"/>
                        <a:ea typeface="Calibri" panose="020F0502020204030204" pitchFamily="34" charset="0"/>
                        <a:cs typeface="Calibri" panose="020F0502020204030204" pitchFamily="34" charset="0"/>
                      </a:endParaRPr>
                    </a:p>
                  </a:txBody>
                  <a:tcPr marR="6858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solidFill>
                  </a:tcPr>
                </a:tc>
                <a:tc>
                  <a:txBody>
                    <a:bodyPr/>
                    <a:lstStyle/>
                    <a:p>
                      <a:pPr marL="0" marR="0" algn="ctr">
                        <a:lnSpc>
                          <a:spcPct val="100000"/>
                        </a:lnSpc>
                        <a:spcBef>
                          <a:spcPts val="0"/>
                        </a:spcBef>
                        <a:spcAft>
                          <a:spcPts val="0"/>
                        </a:spcAft>
                      </a:pPr>
                      <a:r>
                        <a:rPr lang="en-US" sz="1000" b="1" dirty="0">
                          <a:solidFill>
                            <a:schemeClr val="bg1"/>
                          </a:solidFill>
                          <a:effectLst/>
                          <a:latin typeface="+mn-lt"/>
                        </a:rPr>
                        <a:t>Events, </a:t>
                      </a:r>
                      <a:r>
                        <a:rPr lang="en-US" sz="1000" b="1" i="1" dirty="0">
                          <a:solidFill>
                            <a:schemeClr val="bg1"/>
                          </a:solidFill>
                          <a:effectLst/>
                          <a:latin typeface="+mn-lt"/>
                        </a:rPr>
                        <a:t>n</a:t>
                      </a:r>
                      <a:endParaRPr lang="en-US" sz="1000" b="1" i="1" dirty="0">
                        <a:solidFill>
                          <a:schemeClr val="bg1"/>
                        </a:solidFill>
                        <a:effectLst/>
                        <a:latin typeface="+mn-lt"/>
                        <a:ea typeface="Times New Roman" panose="02020603050405020304" pitchFamily="18" charset="0"/>
                        <a:cs typeface="Times New Roman" panose="02020603050405020304" pitchFamily="18" charset="0"/>
                      </a:endParaRPr>
                    </a:p>
                  </a:txBody>
                  <a:tcPr marL="26157" marR="26157" marT="26157" marB="26157"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solidFill>
                  </a:tcPr>
                </a:tc>
                <a:tc>
                  <a:txBody>
                    <a:bodyPr/>
                    <a:lstStyle/>
                    <a:p>
                      <a:pPr marL="0" marR="0" algn="ctr">
                        <a:lnSpc>
                          <a:spcPct val="100000"/>
                        </a:lnSpc>
                        <a:spcBef>
                          <a:spcPts val="0"/>
                        </a:spcBef>
                        <a:spcAft>
                          <a:spcPts val="0"/>
                        </a:spcAft>
                      </a:pPr>
                      <a:r>
                        <a:rPr lang="en-US" sz="1000" b="1" dirty="0">
                          <a:solidFill>
                            <a:schemeClr val="bg1"/>
                          </a:solidFill>
                          <a:effectLst/>
                          <a:latin typeface="+mn-lt"/>
                        </a:rPr>
                        <a:t>Patients, </a:t>
                      </a:r>
                      <a:r>
                        <a:rPr lang="en-US" sz="1000" b="1" i="1" dirty="0">
                          <a:solidFill>
                            <a:schemeClr val="bg1"/>
                          </a:solidFill>
                          <a:effectLst/>
                          <a:latin typeface="+mn-lt"/>
                        </a:rPr>
                        <a:t>n</a:t>
                      </a:r>
                      <a:r>
                        <a:rPr lang="en-US" sz="1000" b="1" dirty="0">
                          <a:solidFill>
                            <a:schemeClr val="bg1"/>
                          </a:solidFill>
                          <a:effectLst/>
                          <a:latin typeface="+mn-lt"/>
                        </a:rPr>
                        <a:t> (%)</a:t>
                      </a:r>
                      <a:endParaRPr lang="en-US" sz="1000" b="1" dirty="0">
                        <a:solidFill>
                          <a:schemeClr val="bg1"/>
                        </a:solidFill>
                        <a:effectLst/>
                        <a:latin typeface="+mn-lt"/>
                        <a:ea typeface="Times New Roman" panose="02020603050405020304" pitchFamily="18" charset="0"/>
                        <a:cs typeface="Times New Roman" panose="02020603050405020304" pitchFamily="18" charset="0"/>
                      </a:endParaRPr>
                    </a:p>
                  </a:txBody>
                  <a:tcPr marL="26157" marR="26157" marT="26157" marB="26157"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646985926"/>
                  </a:ext>
                </a:extLst>
              </a:tr>
              <a:tr h="216519">
                <a:tc>
                  <a:txBody>
                    <a:bodyPr/>
                    <a:lstStyle/>
                    <a:p>
                      <a:pPr marL="0" marR="0">
                        <a:lnSpc>
                          <a:spcPct val="100000"/>
                        </a:lnSpc>
                        <a:spcBef>
                          <a:spcPts val="0"/>
                        </a:spcBef>
                        <a:spcAft>
                          <a:spcPts val="0"/>
                        </a:spcAft>
                      </a:pPr>
                      <a:r>
                        <a:rPr lang="en-US" sz="1000" b="1" dirty="0">
                          <a:effectLst/>
                          <a:latin typeface="+mn-lt"/>
                        </a:rPr>
                        <a:t>Any TEAE</a:t>
                      </a:r>
                      <a:endParaRPr lang="en-US" sz="1000" b="1" dirty="0">
                        <a:effectLst/>
                        <a:latin typeface="+mn-lt"/>
                        <a:ea typeface="Times New Roman" panose="02020603050405020304" pitchFamily="18" charset="0"/>
                        <a:cs typeface="Times New Roman" panose="02020603050405020304" pitchFamily="18" charset="0"/>
                      </a:endParaRPr>
                    </a:p>
                  </a:txBody>
                  <a:tcPr marR="26157" marT="0" marB="26157" anchor="ctr">
                    <a:lnL w="6350">
                      <a:solidFill>
                        <a:srgbClr val="A6A6A6"/>
                      </a:solidFill>
                      <a:prstDash val="solid"/>
                    </a:lnL>
                    <a:lnR w="6350" cap="flat" cmpd="sng" algn="ctr">
                      <a:solidFill>
                        <a:srgbClr val="A6A6A6"/>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14"/>
                      </a:schemeClr>
                    </a:solidFill>
                  </a:tcPr>
                </a:tc>
                <a:tc>
                  <a:txBody>
                    <a:bodyPr/>
                    <a:lstStyle/>
                    <a:p>
                      <a:pPr marL="0" marR="0" algn="ctr">
                        <a:lnSpc>
                          <a:spcPct val="100000"/>
                        </a:lnSpc>
                        <a:spcBef>
                          <a:spcPts val="0"/>
                        </a:spcBef>
                        <a:spcAft>
                          <a:spcPts val="0"/>
                        </a:spcAft>
                      </a:pPr>
                      <a:r>
                        <a:rPr lang="en-US" sz="1000" dirty="0">
                          <a:effectLst/>
                          <a:latin typeface="+mn-lt"/>
                        </a:rPr>
                        <a:t>997</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14"/>
                      </a:schemeClr>
                    </a:solidFill>
                  </a:tcPr>
                </a:tc>
                <a:tc>
                  <a:txBody>
                    <a:bodyPr/>
                    <a:lstStyle/>
                    <a:p>
                      <a:pPr marL="0" marR="0" algn="ctr">
                        <a:lnSpc>
                          <a:spcPct val="100000"/>
                        </a:lnSpc>
                        <a:spcBef>
                          <a:spcPts val="0"/>
                        </a:spcBef>
                        <a:spcAft>
                          <a:spcPts val="0"/>
                        </a:spcAft>
                      </a:pPr>
                      <a:r>
                        <a:rPr lang="en-US" sz="1000" dirty="0">
                          <a:effectLst/>
                          <a:latin typeface="+mn-lt"/>
                        </a:rPr>
                        <a:t>301 (59.8) </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14"/>
                      </a:schemeClr>
                    </a:solidFill>
                  </a:tcPr>
                </a:tc>
                <a:extLst>
                  <a:ext uri="{0D108BD9-81ED-4DB2-BD59-A6C34878D82A}">
                    <a16:rowId xmlns:a16="http://schemas.microsoft.com/office/drawing/2014/main" val="3956681880"/>
                  </a:ext>
                </a:extLst>
              </a:tr>
              <a:tr h="216519">
                <a:tc>
                  <a:txBody>
                    <a:bodyPr/>
                    <a:lstStyle/>
                    <a:p>
                      <a:pPr marL="144145" marR="0">
                        <a:lnSpc>
                          <a:spcPct val="100000"/>
                        </a:lnSpc>
                        <a:spcBef>
                          <a:spcPts val="0"/>
                        </a:spcBef>
                        <a:spcAft>
                          <a:spcPts val="0"/>
                        </a:spcAft>
                      </a:pPr>
                      <a:r>
                        <a:rPr lang="en-US" sz="1000" dirty="0">
                          <a:effectLst/>
                          <a:latin typeface="+mn-lt"/>
                        </a:rPr>
                        <a:t>Severe</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0" marB="0" anchor="ctr">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43 </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31 (6.2)</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19369989"/>
                  </a:ext>
                </a:extLst>
              </a:tr>
              <a:tr h="221243">
                <a:tc>
                  <a:txBody>
                    <a:bodyPr/>
                    <a:lstStyle/>
                    <a:p>
                      <a:pPr marL="0" marR="0">
                        <a:lnSpc>
                          <a:spcPct val="100000"/>
                        </a:lnSpc>
                        <a:spcBef>
                          <a:spcPts val="0"/>
                        </a:spcBef>
                        <a:spcAft>
                          <a:spcPts val="0"/>
                        </a:spcAft>
                      </a:pPr>
                      <a:r>
                        <a:rPr lang="en-US" sz="1000" b="1" dirty="0">
                          <a:effectLst/>
                          <a:latin typeface="+mn-lt"/>
                        </a:rPr>
                        <a:t>Any TEAE </a:t>
                      </a:r>
                      <a:r>
                        <a:rPr lang="en-US" sz="1000" b="1" kern="1200" dirty="0">
                          <a:solidFill>
                            <a:schemeClr val="tx1"/>
                          </a:solidFill>
                          <a:effectLst/>
                          <a:latin typeface="+mn-lt"/>
                          <a:cs typeface="+mn-cs"/>
                        </a:rPr>
                        <a:t>24 h</a:t>
                      </a:r>
                      <a:endParaRPr lang="en-US" sz="1000" b="1" kern="1200" dirty="0">
                        <a:solidFill>
                          <a:schemeClr val="tx1"/>
                        </a:solidFill>
                        <a:effectLst/>
                        <a:latin typeface="+mn-lt"/>
                        <a:ea typeface="Times New Roman" panose="02020603050405020304" pitchFamily="18" charset="0"/>
                        <a:cs typeface="+mn-cs"/>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776</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269 (53.5)</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extLst>
                  <a:ext uri="{0D108BD9-81ED-4DB2-BD59-A6C34878D82A}">
                    <a16:rowId xmlns:a16="http://schemas.microsoft.com/office/drawing/2014/main" val="3576738659"/>
                  </a:ext>
                </a:extLst>
              </a:tr>
              <a:tr h="221243">
                <a:tc>
                  <a:txBody>
                    <a:bodyPr/>
                    <a:lstStyle/>
                    <a:p>
                      <a:pPr marL="144145" marR="0">
                        <a:lnSpc>
                          <a:spcPct val="100000"/>
                        </a:lnSpc>
                        <a:spcBef>
                          <a:spcPts val="0"/>
                        </a:spcBef>
                        <a:spcAft>
                          <a:spcPts val="0"/>
                        </a:spcAft>
                      </a:pPr>
                      <a:r>
                        <a:rPr lang="en-US" sz="1000" dirty="0">
                          <a:effectLst/>
                          <a:latin typeface="+mn-lt"/>
                        </a:rPr>
                        <a:t>Severe</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22</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16 (3.2)</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234895542"/>
                  </a:ext>
                </a:extLst>
              </a:tr>
              <a:tr h="221243">
                <a:tc>
                  <a:txBody>
                    <a:bodyPr/>
                    <a:lstStyle/>
                    <a:p>
                      <a:pPr marL="0" marR="0">
                        <a:lnSpc>
                          <a:spcPct val="100000"/>
                        </a:lnSpc>
                        <a:spcBef>
                          <a:spcPts val="0"/>
                        </a:spcBef>
                        <a:spcAft>
                          <a:spcPts val="0"/>
                        </a:spcAft>
                      </a:pPr>
                      <a:r>
                        <a:rPr lang="en-US" sz="1000" b="1" dirty="0">
                          <a:effectLst/>
                          <a:latin typeface="+mn-lt"/>
                        </a:rPr>
                        <a:t>Serious TEAE</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5"/>
                      </a:schemeClr>
                    </a:solidFill>
                  </a:tcPr>
                </a:tc>
                <a:tc>
                  <a:txBody>
                    <a:bodyPr/>
                    <a:lstStyle/>
                    <a:p>
                      <a:pPr marL="0" marR="0" algn="ctr">
                        <a:lnSpc>
                          <a:spcPct val="100000"/>
                        </a:lnSpc>
                        <a:spcBef>
                          <a:spcPts val="0"/>
                        </a:spcBef>
                        <a:spcAft>
                          <a:spcPts val="0"/>
                        </a:spcAft>
                      </a:pPr>
                      <a:r>
                        <a:rPr lang="en-US" sz="1000" dirty="0">
                          <a:effectLst/>
                          <a:latin typeface="+mn-lt"/>
                        </a:rPr>
                        <a:t>33</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5"/>
                      </a:schemeClr>
                    </a:solidFill>
                  </a:tcPr>
                </a:tc>
                <a:tc>
                  <a:txBody>
                    <a:bodyPr/>
                    <a:lstStyle/>
                    <a:p>
                      <a:pPr marL="0" marR="0" algn="ctr">
                        <a:lnSpc>
                          <a:spcPct val="100000"/>
                        </a:lnSpc>
                        <a:spcBef>
                          <a:spcPts val="0"/>
                        </a:spcBef>
                        <a:spcAft>
                          <a:spcPts val="0"/>
                        </a:spcAft>
                      </a:pPr>
                      <a:r>
                        <a:rPr lang="en-US" sz="1000" dirty="0">
                          <a:effectLst/>
                          <a:latin typeface="+mn-lt"/>
                        </a:rPr>
                        <a:t>26 (5.2)</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5"/>
                      </a:schemeClr>
                    </a:solidFill>
                  </a:tcPr>
                </a:tc>
                <a:extLst>
                  <a:ext uri="{0D108BD9-81ED-4DB2-BD59-A6C34878D82A}">
                    <a16:rowId xmlns:a16="http://schemas.microsoft.com/office/drawing/2014/main" val="2115902476"/>
                  </a:ext>
                </a:extLst>
              </a:tr>
              <a:tr h="221243">
                <a:tc>
                  <a:txBody>
                    <a:bodyPr/>
                    <a:lstStyle/>
                    <a:p>
                      <a:pPr marL="144145" marR="0">
                        <a:lnSpc>
                          <a:spcPct val="100000"/>
                        </a:lnSpc>
                        <a:spcBef>
                          <a:spcPts val="0"/>
                        </a:spcBef>
                        <a:spcAft>
                          <a:spcPts val="0"/>
                        </a:spcAft>
                      </a:pPr>
                      <a:r>
                        <a:rPr lang="en-US" sz="1000" dirty="0">
                          <a:effectLst/>
                          <a:latin typeface="+mn-lt"/>
                        </a:rPr>
                        <a:t>Drug related</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985564526"/>
                  </a:ext>
                </a:extLst>
              </a:tr>
              <a:tr h="221243">
                <a:tc>
                  <a:txBody>
                    <a:bodyPr/>
                    <a:lstStyle/>
                    <a:p>
                      <a:pPr marL="144145" marR="0">
                        <a:lnSpc>
                          <a:spcPct val="100000"/>
                        </a:lnSpc>
                        <a:spcBef>
                          <a:spcPts val="0"/>
                        </a:spcBef>
                        <a:spcAft>
                          <a:spcPts val="0"/>
                        </a:spcAft>
                      </a:pPr>
                      <a:r>
                        <a:rPr lang="en-US" sz="1000" dirty="0">
                          <a:effectLst/>
                          <a:latin typeface="+mn-lt"/>
                        </a:rPr>
                        <a:t>Leading to death</a:t>
                      </a:r>
                      <a:r>
                        <a:rPr lang="en-US" sz="1000" baseline="30000" dirty="0">
                          <a:effectLst/>
                          <a:latin typeface="+mn-lt"/>
                        </a:rPr>
                        <a:t>a</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4</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4 (0.8)</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649001383"/>
                  </a:ext>
                </a:extLst>
              </a:tr>
              <a:tr h="221243">
                <a:tc>
                  <a:txBody>
                    <a:bodyPr/>
                    <a:lstStyle/>
                    <a:p>
                      <a:pPr marL="0" marR="0">
                        <a:lnSpc>
                          <a:spcPct val="100000"/>
                        </a:lnSpc>
                        <a:spcBef>
                          <a:spcPts val="0"/>
                        </a:spcBef>
                        <a:spcAft>
                          <a:spcPts val="0"/>
                        </a:spcAft>
                      </a:pPr>
                      <a:r>
                        <a:rPr lang="en-US" sz="1000" b="1" dirty="0">
                          <a:effectLst/>
                          <a:latin typeface="+mn-lt"/>
                        </a:rPr>
                        <a:t>Serious TEAE 24 h</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5</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5 (1.0)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extLst>
                  <a:ext uri="{0D108BD9-81ED-4DB2-BD59-A6C34878D82A}">
                    <a16:rowId xmlns:a16="http://schemas.microsoft.com/office/drawing/2014/main" val="1159438172"/>
                  </a:ext>
                </a:extLst>
              </a:tr>
              <a:tr h="221243">
                <a:tc>
                  <a:txBody>
                    <a:bodyPr/>
                    <a:lstStyle/>
                    <a:p>
                      <a:pPr marL="144145" marR="0">
                        <a:lnSpc>
                          <a:spcPct val="100000"/>
                        </a:lnSpc>
                        <a:spcBef>
                          <a:spcPts val="0"/>
                        </a:spcBef>
                        <a:spcAft>
                          <a:spcPts val="0"/>
                        </a:spcAft>
                      </a:pPr>
                      <a:r>
                        <a:rPr lang="en-US" sz="1000" dirty="0">
                          <a:effectLst/>
                          <a:latin typeface="+mn-lt"/>
                        </a:rPr>
                        <a:t>Drug related</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433597210"/>
                  </a:ext>
                </a:extLst>
              </a:tr>
              <a:tr h="221243">
                <a:tc>
                  <a:txBody>
                    <a:bodyPr/>
                    <a:lstStyle/>
                    <a:p>
                      <a:pPr marL="144145" marR="0">
                        <a:lnSpc>
                          <a:spcPct val="100000"/>
                        </a:lnSpc>
                        <a:spcBef>
                          <a:spcPts val="0"/>
                        </a:spcBef>
                        <a:spcAft>
                          <a:spcPts val="0"/>
                        </a:spcAft>
                      </a:pPr>
                      <a:r>
                        <a:rPr lang="en-US" sz="1000" dirty="0">
                          <a:effectLst/>
                          <a:latin typeface="+mn-lt"/>
                        </a:rPr>
                        <a:t>Leading to death</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070183252"/>
                  </a:ext>
                </a:extLst>
              </a:tr>
              <a:tr h="221243">
                <a:tc>
                  <a:txBody>
                    <a:bodyPr/>
                    <a:lstStyle/>
                    <a:p>
                      <a:pPr marL="0" marR="0">
                        <a:lnSpc>
                          <a:spcPct val="100000"/>
                        </a:lnSpc>
                        <a:spcBef>
                          <a:spcPts val="0"/>
                        </a:spcBef>
                        <a:spcAft>
                          <a:spcPts val="0"/>
                        </a:spcAft>
                      </a:pPr>
                      <a:r>
                        <a:rPr lang="en-US" sz="1000" b="1" dirty="0">
                          <a:effectLst/>
                          <a:latin typeface="+mn-lt"/>
                        </a:rPr>
                        <a:t>Drug-related TEAE</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7"/>
                      </a:schemeClr>
                    </a:solidFill>
                  </a:tcPr>
                </a:tc>
                <a:tc>
                  <a:txBody>
                    <a:bodyPr/>
                    <a:lstStyle/>
                    <a:p>
                      <a:pPr marL="0" marR="0" algn="ctr">
                        <a:lnSpc>
                          <a:spcPct val="100000"/>
                        </a:lnSpc>
                        <a:spcBef>
                          <a:spcPts val="0"/>
                        </a:spcBef>
                        <a:spcAft>
                          <a:spcPts val="0"/>
                        </a:spcAft>
                      </a:pPr>
                      <a:r>
                        <a:rPr lang="en-US" sz="1000" dirty="0">
                          <a:effectLst/>
                          <a:latin typeface="+mn-lt"/>
                        </a:rPr>
                        <a:t>719</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7"/>
                      </a:schemeClr>
                    </a:solidFill>
                  </a:tcPr>
                </a:tc>
                <a:tc>
                  <a:txBody>
                    <a:bodyPr/>
                    <a:lstStyle/>
                    <a:p>
                      <a:pPr marL="0" marR="0" algn="ctr">
                        <a:lnSpc>
                          <a:spcPct val="100000"/>
                        </a:lnSpc>
                        <a:spcBef>
                          <a:spcPts val="0"/>
                        </a:spcBef>
                        <a:spcAft>
                          <a:spcPts val="0"/>
                        </a:spcAft>
                      </a:pPr>
                      <a:r>
                        <a:rPr lang="en-US" sz="1000" dirty="0">
                          <a:effectLst/>
                          <a:latin typeface="+mn-lt"/>
                        </a:rPr>
                        <a:t>250 (49.7)</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57"/>
                      </a:schemeClr>
                    </a:solidFill>
                  </a:tcPr>
                </a:tc>
                <a:extLst>
                  <a:ext uri="{0D108BD9-81ED-4DB2-BD59-A6C34878D82A}">
                    <a16:rowId xmlns:a16="http://schemas.microsoft.com/office/drawing/2014/main" val="3439082865"/>
                  </a:ext>
                </a:extLst>
              </a:tr>
              <a:tr h="221243">
                <a:tc>
                  <a:txBody>
                    <a:bodyPr/>
                    <a:lstStyle/>
                    <a:p>
                      <a:pPr marL="144145" marR="0">
                        <a:lnSpc>
                          <a:spcPct val="100000"/>
                        </a:lnSpc>
                        <a:spcBef>
                          <a:spcPts val="0"/>
                        </a:spcBef>
                        <a:spcAft>
                          <a:spcPts val="0"/>
                        </a:spcAft>
                      </a:pPr>
                      <a:r>
                        <a:rPr lang="en-US" sz="1000" dirty="0">
                          <a:effectLst/>
                          <a:latin typeface="+mn-lt"/>
                        </a:rPr>
                        <a:t>Severe</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19</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14 (2.8)</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601608673"/>
                  </a:ext>
                </a:extLst>
              </a:tr>
              <a:tr h="221243">
                <a:tc>
                  <a:txBody>
                    <a:bodyPr/>
                    <a:lstStyle/>
                    <a:p>
                      <a:pPr marL="0" marR="0">
                        <a:lnSpc>
                          <a:spcPct val="100000"/>
                        </a:lnSpc>
                        <a:spcBef>
                          <a:spcPts val="0"/>
                        </a:spcBef>
                        <a:spcAft>
                          <a:spcPts val="0"/>
                        </a:spcAft>
                      </a:pPr>
                      <a:r>
                        <a:rPr lang="en-US" sz="1000" b="1" dirty="0">
                          <a:effectLst/>
                          <a:latin typeface="+mn-lt"/>
                        </a:rPr>
                        <a:t>Drug-related TEAE 24 h</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3"/>
                      </a:schemeClr>
                    </a:solidFill>
                  </a:tcPr>
                </a:tc>
                <a:tc>
                  <a:txBody>
                    <a:bodyPr/>
                    <a:lstStyle/>
                    <a:p>
                      <a:pPr marL="0" marR="0" algn="ctr">
                        <a:lnSpc>
                          <a:spcPct val="100000"/>
                        </a:lnSpc>
                        <a:spcBef>
                          <a:spcPts val="0"/>
                        </a:spcBef>
                        <a:spcAft>
                          <a:spcPts val="0"/>
                        </a:spcAft>
                      </a:pPr>
                      <a:r>
                        <a:rPr lang="en-US" sz="1000" dirty="0">
                          <a:effectLst/>
                          <a:latin typeface="+mn-lt"/>
                        </a:rPr>
                        <a:t>706</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3"/>
                      </a:schemeClr>
                    </a:solidFill>
                  </a:tcPr>
                </a:tc>
                <a:tc>
                  <a:txBody>
                    <a:bodyPr/>
                    <a:lstStyle/>
                    <a:p>
                      <a:pPr marL="0" marR="0" algn="ctr">
                        <a:lnSpc>
                          <a:spcPct val="100000"/>
                        </a:lnSpc>
                        <a:spcBef>
                          <a:spcPts val="0"/>
                        </a:spcBef>
                        <a:spcAft>
                          <a:spcPts val="0"/>
                        </a:spcAft>
                      </a:pPr>
                      <a:r>
                        <a:rPr lang="en-US" sz="1000" dirty="0">
                          <a:effectLst/>
                          <a:latin typeface="+mn-lt"/>
                        </a:rPr>
                        <a:t>249 (49.5)</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3"/>
                      </a:schemeClr>
                    </a:solidFill>
                  </a:tcPr>
                </a:tc>
                <a:extLst>
                  <a:ext uri="{0D108BD9-81ED-4DB2-BD59-A6C34878D82A}">
                    <a16:rowId xmlns:a16="http://schemas.microsoft.com/office/drawing/2014/main" val="4032035743"/>
                  </a:ext>
                </a:extLst>
              </a:tr>
              <a:tr h="221243">
                <a:tc>
                  <a:txBody>
                    <a:bodyPr/>
                    <a:lstStyle/>
                    <a:p>
                      <a:pPr marL="144145" marR="0">
                        <a:lnSpc>
                          <a:spcPct val="100000"/>
                        </a:lnSpc>
                        <a:spcBef>
                          <a:spcPts val="0"/>
                        </a:spcBef>
                        <a:spcAft>
                          <a:spcPts val="0"/>
                        </a:spcAft>
                      </a:pPr>
                      <a:r>
                        <a:rPr lang="en-US" sz="1000" dirty="0">
                          <a:effectLst/>
                          <a:latin typeface="+mn-lt"/>
                        </a:rPr>
                        <a:t>Severe</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19</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14 (2.8)</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101911397"/>
                  </a:ext>
                </a:extLst>
              </a:tr>
              <a:tr h="221243">
                <a:tc>
                  <a:txBody>
                    <a:bodyPr/>
                    <a:lstStyle/>
                    <a:p>
                      <a:pPr marL="0" marR="0">
                        <a:lnSpc>
                          <a:spcPct val="100000"/>
                        </a:lnSpc>
                        <a:spcBef>
                          <a:spcPts val="0"/>
                        </a:spcBef>
                        <a:spcAft>
                          <a:spcPts val="0"/>
                        </a:spcAft>
                      </a:pPr>
                      <a:r>
                        <a:rPr lang="en-US" sz="1000" b="1" dirty="0">
                          <a:effectLst/>
                          <a:latin typeface="+mn-lt"/>
                        </a:rPr>
                        <a:t>TEAE leading to study drug discontinuation</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40</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tc>
                  <a:txBody>
                    <a:bodyPr/>
                    <a:lstStyle/>
                    <a:p>
                      <a:pPr marL="0" marR="0" algn="ctr">
                        <a:lnSpc>
                          <a:spcPct val="100000"/>
                        </a:lnSpc>
                        <a:spcBef>
                          <a:spcPts val="0"/>
                        </a:spcBef>
                        <a:spcAft>
                          <a:spcPts val="0"/>
                        </a:spcAft>
                      </a:pPr>
                      <a:r>
                        <a:rPr lang="en-US" sz="1000" dirty="0">
                          <a:effectLst/>
                          <a:latin typeface="+mn-lt"/>
                        </a:rPr>
                        <a:t>26 (5.2)</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1000"/>
                      </a:schemeClr>
                    </a:solidFill>
                  </a:tcPr>
                </a:tc>
                <a:extLst>
                  <a:ext uri="{0D108BD9-81ED-4DB2-BD59-A6C34878D82A}">
                    <a16:rowId xmlns:a16="http://schemas.microsoft.com/office/drawing/2014/main" val="2516332937"/>
                  </a:ext>
                </a:extLst>
              </a:tr>
              <a:tr h="221243">
                <a:tc>
                  <a:txBody>
                    <a:bodyPr/>
                    <a:lstStyle/>
                    <a:p>
                      <a:pPr marL="144145" marR="0">
                        <a:lnSpc>
                          <a:spcPct val="100000"/>
                        </a:lnSpc>
                        <a:spcBef>
                          <a:spcPts val="0"/>
                        </a:spcBef>
                        <a:spcAft>
                          <a:spcPts val="0"/>
                        </a:spcAft>
                      </a:pPr>
                      <a:r>
                        <a:rPr lang="en-US" sz="1000" dirty="0">
                          <a:effectLst/>
                          <a:latin typeface="+mn-lt"/>
                        </a:rPr>
                        <a:t>Drug related </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24</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12 (2.4)</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41452047"/>
                  </a:ext>
                </a:extLst>
              </a:tr>
              <a:tr h="221243">
                <a:tc>
                  <a:txBody>
                    <a:bodyPr/>
                    <a:lstStyle/>
                    <a:p>
                      <a:pPr marL="0" marR="0">
                        <a:lnSpc>
                          <a:spcPct val="100000"/>
                        </a:lnSpc>
                        <a:spcBef>
                          <a:spcPts val="0"/>
                        </a:spcBef>
                        <a:spcAft>
                          <a:spcPts val="0"/>
                        </a:spcAft>
                      </a:pPr>
                      <a:r>
                        <a:rPr lang="en-US" sz="1000" b="1" dirty="0">
                          <a:effectLst/>
                          <a:latin typeface="+mn-lt"/>
                        </a:rPr>
                        <a:t>TEAE 24 h leading to study drug discontinuation</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64"/>
                      </a:schemeClr>
                    </a:solidFill>
                  </a:tcPr>
                </a:tc>
                <a:tc>
                  <a:txBody>
                    <a:bodyPr/>
                    <a:lstStyle/>
                    <a:p>
                      <a:pPr marL="0" marR="0" algn="ctr">
                        <a:lnSpc>
                          <a:spcPct val="100000"/>
                        </a:lnSpc>
                        <a:spcBef>
                          <a:spcPts val="0"/>
                        </a:spcBef>
                        <a:spcAft>
                          <a:spcPts val="0"/>
                        </a:spcAft>
                      </a:pPr>
                      <a:r>
                        <a:rPr lang="en-US" sz="1000" dirty="0">
                          <a:effectLst/>
                          <a:latin typeface="+mn-lt"/>
                        </a:rPr>
                        <a:t>31</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64"/>
                      </a:schemeClr>
                    </a:solidFill>
                  </a:tcPr>
                </a:tc>
                <a:tc>
                  <a:txBody>
                    <a:bodyPr/>
                    <a:lstStyle/>
                    <a:p>
                      <a:pPr marL="0" marR="0" algn="ctr">
                        <a:lnSpc>
                          <a:spcPct val="100000"/>
                        </a:lnSpc>
                        <a:spcBef>
                          <a:spcPts val="0"/>
                        </a:spcBef>
                        <a:spcAft>
                          <a:spcPts val="0"/>
                        </a:spcAft>
                      </a:pPr>
                      <a:r>
                        <a:rPr lang="en-US" sz="1000" dirty="0">
                          <a:effectLst/>
                          <a:latin typeface="+mn-lt"/>
                        </a:rPr>
                        <a:t>18 (3.6)</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64"/>
                      </a:schemeClr>
                    </a:solidFill>
                  </a:tcPr>
                </a:tc>
                <a:extLst>
                  <a:ext uri="{0D108BD9-81ED-4DB2-BD59-A6C34878D82A}">
                    <a16:rowId xmlns:a16="http://schemas.microsoft.com/office/drawing/2014/main" val="1302753214"/>
                  </a:ext>
                </a:extLst>
              </a:tr>
              <a:tr h="221243">
                <a:tc>
                  <a:txBody>
                    <a:bodyPr/>
                    <a:lstStyle/>
                    <a:p>
                      <a:pPr marL="144145" marR="0">
                        <a:lnSpc>
                          <a:spcPct val="100000"/>
                        </a:lnSpc>
                        <a:spcBef>
                          <a:spcPts val="0"/>
                        </a:spcBef>
                        <a:spcAft>
                          <a:spcPts val="0"/>
                        </a:spcAft>
                      </a:pPr>
                      <a:r>
                        <a:rPr lang="en-US" sz="1000" dirty="0">
                          <a:effectLst/>
                          <a:latin typeface="+mn-lt"/>
                        </a:rPr>
                        <a:t>Drug related </a:t>
                      </a:r>
                      <a:endParaRPr lang="en-US" sz="1000" dirty="0">
                        <a:effectLst/>
                        <a:latin typeface="+mn-lt"/>
                        <a:ea typeface="Times New Roman" panose="02020603050405020304" pitchFamily="18" charset="0"/>
                        <a:cs typeface="Times New Roman" panose="02020603050405020304" pitchFamily="18" charset="0"/>
                      </a:endParaRPr>
                    </a:p>
                  </a:txBody>
                  <a:tcPr marL="26157"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1000" dirty="0">
                          <a:effectLst/>
                          <a:latin typeface="+mn-lt"/>
                        </a:rPr>
                        <a:t>24</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000" dirty="0">
                          <a:effectLst/>
                          <a:latin typeface="+mn-lt"/>
                        </a:rPr>
                        <a:t>12 (2.4)</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690035065"/>
                  </a:ext>
                </a:extLst>
              </a:tr>
              <a:tr h="221243">
                <a:tc>
                  <a:txBody>
                    <a:bodyPr/>
                    <a:lstStyle/>
                    <a:p>
                      <a:pPr marL="0" marR="0">
                        <a:lnSpc>
                          <a:spcPct val="100000"/>
                        </a:lnSpc>
                        <a:spcBef>
                          <a:spcPts val="0"/>
                        </a:spcBef>
                        <a:spcAft>
                          <a:spcPts val="0"/>
                        </a:spcAft>
                      </a:pPr>
                      <a:r>
                        <a:rPr lang="en-US" sz="1000" b="1" dirty="0">
                          <a:effectLst/>
                          <a:latin typeface="+mn-lt"/>
                        </a:rPr>
                        <a:t>Any clinical AESI 24 h</a:t>
                      </a:r>
                      <a:endParaRPr lang="en-US" sz="1000" b="1" dirty="0">
                        <a:effectLst/>
                        <a:latin typeface="+mn-lt"/>
                        <a:ea typeface="Times New Roman" panose="02020603050405020304" pitchFamily="18" charset="0"/>
                        <a:cs typeface="Times New Roman" panose="02020603050405020304" pitchFamily="18" charset="0"/>
                      </a:endParaRPr>
                    </a:p>
                  </a:txBody>
                  <a:tcPr marR="26157" marT="26157" marB="26157"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5"/>
                      </a:schemeClr>
                    </a:solidFill>
                  </a:tcPr>
                </a:tc>
                <a:tc>
                  <a:txBody>
                    <a:bodyPr/>
                    <a:lstStyle/>
                    <a:p>
                      <a:pPr marL="0" marR="0" algn="ctr">
                        <a:lnSpc>
                          <a:spcPct val="100000"/>
                        </a:lnSpc>
                        <a:spcBef>
                          <a:spcPts val="0"/>
                        </a:spcBef>
                        <a:spcAft>
                          <a:spcPts val="0"/>
                        </a:spcAft>
                      </a:pPr>
                      <a:r>
                        <a:rPr lang="en-US" sz="1000" dirty="0">
                          <a:effectLst/>
                          <a:latin typeface="+mn-lt"/>
                        </a:rPr>
                        <a:t>22</a:t>
                      </a:r>
                      <a:r>
                        <a:rPr lang="en-US" sz="1000" baseline="30000" dirty="0">
                          <a:effectLst/>
                          <a:latin typeface="+mn-lt"/>
                        </a:rPr>
                        <a:t>b</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688"/>
                      </a:schemeClr>
                    </a:solidFill>
                  </a:tcPr>
                </a:tc>
                <a:tc>
                  <a:txBody>
                    <a:bodyPr/>
                    <a:lstStyle/>
                    <a:p>
                      <a:pPr marL="0" marR="0" algn="ctr">
                        <a:lnSpc>
                          <a:spcPct val="100000"/>
                        </a:lnSpc>
                        <a:spcBef>
                          <a:spcPts val="0"/>
                        </a:spcBef>
                        <a:spcAft>
                          <a:spcPts val="0"/>
                        </a:spcAft>
                      </a:pPr>
                      <a:r>
                        <a:rPr lang="en-US" sz="1000" dirty="0">
                          <a:effectLst/>
                          <a:latin typeface="+mn-lt"/>
                        </a:rPr>
                        <a:t>17 (3.4)</a:t>
                      </a:r>
                      <a:r>
                        <a:rPr lang="en-US" sz="1000" baseline="30000" dirty="0">
                          <a:effectLst/>
                          <a:latin typeface="+mn-lt"/>
                        </a:rPr>
                        <a:t>b,c</a:t>
                      </a:r>
                      <a:endParaRPr lang="en-US" sz="10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14"/>
                      </a:schemeClr>
                    </a:solidFill>
                  </a:tcPr>
                </a:tc>
                <a:extLst>
                  <a:ext uri="{0D108BD9-81ED-4DB2-BD59-A6C34878D82A}">
                    <a16:rowId xmlns:a16="http://schemas.microsoft.com/office/drawing/2014/main" val="542717759"/>
                  </a:ext>
                </a:extLst>
              </a:tr>
            </a:tbl>
          </a:graphicData>
        </a:graphic>
      </p:graphicFrame>
      <p:sp>
        <p:nvSpPr>
          <p:cNvPr id="6" name="Title 5">
            <a:extLst>
              <a:ext uri="{FF2B5EF4-FFF2-40B4-BE49-F238E27FC236}">
                <a16:creationId xmlns:a16="http://schemas.microsoft.com/office/drawing/2014/main" id="{76F8D41E-42AB-C915-B4C4-85EA141DB560}"/>
              </a:ext>
            </a:extLst>
          </p:cNvPr>
          <p:cNvSpPr>
            <a:spLocks noGrp="1"/>
          </p:cNvSpPr>
          <p:nvPr>
            <p:ph type="title"/>
          </p:nvPr>
        </p:nvSpPr>
        <p:spPr/>
        <p:txBody>
          <a:bodyPr/>
          <a:lstStyle/>
          <a:p>
            <a:r>
              <a:rPr lang="en-US" sz="2800" spc="-40" dirty="0">
                <a:ln>
                  <a:noFill/>
                </a:ln>
                <a:solidFill>
                  <a:srgbClr val="002060"/>
                </a:solidFill>
                <a:ea typeface="Segoe UI Black"/>
                <a:cs typeface="Calibri" panose="020F0502020204030204" pitchFamily="34" charset="0"/>
              </a:rPr>
              <a:t>Overview of Treatment-Emergent Adverse Events (Safety Population) </a:t>
            </a:r>
            <a:endParaRPr lang="en-US" dirty="0"/>
          </a:p>
        </p:txBody>
      </p:sp>
      <p:sp>
        <p:nvSpPr>
          <p:cNvPr id="2" name="Footer Placeholder 3">
            <a:extLst>
              <a:ext uri="{FF2B5EF4-FFF2-40B4-BE49-F238E27FC236}">
                <a16:creationId xmlns:a16="http://schemas.microsoft.com/office/drawing/2014/main" id="{8D9B3DF1-09E8-EDB3-9035-D83F838BB6FB}"/>
              </a:ext>
            </a:extLst>
          </p:cNvPr>
          <p:cNvSpPr txBox="1">
            <a:spLocks/>
          </p:cNvSpPr>
          <p:nvPr/>
        </p:nvSpPr>
        <p:spPr>
          <a:xfrm>
            <a:off x="3778540" y="6128836"/>
            <a:ext cx="6867525" cy="626196"/>
          </a:xfrm>
          <a:prstGeom prst="rect">
            <a:avLst/>
          </a:prstGeom>
          <a:solidFill>
            <a:schemeClr val="bg1">
              <a:lumMod val="9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30000" dirty="0" err="1"/>
              <a:t>a</a:t>
            </a:r>
            <a:r>
              <a:rPr lang="en-US" sz="900" dirty="0" err="1"/>
              <a:t>TEAEs</a:t>
            </a:r>
            <a:r>
              <a:rPr lang="en-US" sz="900" dirty="0"/>
              <a:t> leading to death were not related to etripamil and include acute myocardial infarction, cardio-respiratory arrest, septic shock and high-grade B cell lymphoma. </a:t>
            </a:r>
            <a:r>
              <a:rPr lang="en-US" sz="900" baseline="30000" dirty="0" err="1"/>
              <a:t>b</a:t>
            </a:r>
            <a:r>
              <a:rPr lang="en-US" sz="900" dirty="0" err="1"/>
              <a:t>AESIs</a:t>
            </a:r>
            <a:r>
              <a:rPr lang="en-US" sz="900" dirty="0"/>
              <a:t> were identified by the Investigator and do not include those identified from the CMS data. </a:t>
            </a:r>
            <a:r>
              <a:rPr lang="en-US" sz="900" baseline="30000" dirty="0" err="1"/>
              <a:t>c</a:t>
            </a:r>
            <a:r>
              <a:rPr lang="en-US" sz="900" dirty="0" err="1"/>
              <a:t>An</a:t>
            </a:r>
            <a:r>
              <a:rPr lang="en-US" sz="900" dirty="0"/>
              <a:t> additional clinical </a:t>
            </a:r>
            <a:r>
              <a:rPr lang="en-US" sz="900" dirty="0" err="1"/>
              <a:t>AESI</a:t>
            </a:r>
            <a:r>
              <a:rPr lang="en-US" sz="900" dirty="0"/>
              <a:t> (mild hypotension) was identified in one additional patient post-database lock.</a:t>
            </a:r>
          </a:p>
          <a:p>
            <a:r>
              <a:rPr lang="en-US" sz="900" dirty="0" err="1"/>
              <a:t>AESI</a:t>
            </a:r>
            <a:r>
              <a:rPr lang="en-US" sz="900" dirty="0"/>
              <a:t>=AE of special interest. TEAE=treatment-emergent adverse event, TEAE 24h=TEAE occurring ≤24h after study drug.</a:t>
            </a:r>
          </a:p>
        </p:txBody>
      </p:sp>
    </p:spTree>
    <p:extLst>
      <p:ext uri="{BB962C8B-B14F-4D97-AF65-F5344CB8AC3E}">
        <p14:creationId xmlns:p14="http://schemas.microsoft.com/office/powerpoint/2010/main" val="145623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7AAE888-7BEF-C485-839B-9D3F60BDA752}"/>
              </a:ext>
            </a:extLst>
          </p:cNvPr>
          <p:cNvSpPr>
            <a:spLocks noGrp="1"/>
          </p:cNvSpPr>
          <p:nvPr>
            <p:ph type="title"/>
          </p:nvPr>
        </p:nvSpPr>
        <p:spPr>
          <a:xfrm>
            <a:off x="548640" y="548640"/>
            <a:ext cx="11065329" cy="370187"/>
          </a:xfrm>
        </p:spPr>
        <p:txBody>
          <a:bodyPr/>
          <a:lstStyle/>
          <a:p>
            <a:r>
              <a:rPr lang="en-US" dirty="0"/>
              <a:t>Summary of Drug-Related TEAEs Leading to Study Drug Discontinuation</a:t>
            </a:r>
          </a:p>
        </p:txBody>
      </p:sp>
      <p:sp>
        <p:nvSpPr>
          <p:cNvPr id="5" name="Slide Number Placeholder 4">
            <a:extLst>
              <a:ext uri="{FF2B5EF4-FFF2-40B4-BE49-F238E27FC236}">
                <a16:creationId xmlns:a16="http://schemas.microsoft.com/office/drawing/2014/main" id="{1E8B6D69-EC14-5DA7-5331-A14CE58CB2E2}"/>
              </a:ext>
            </a:extLst>
          </p:cNvPr>
          <p:cNvSpPr>
            <a:spLocks noGrp="1"/>
          </p:cNvSpPr>
          <p:nvPr>
            <p:ph type="sldNum" sz="quarter" idx="4"/>
          </p:nvPr>
        </p:nvSpPr>
        <p:spPr>
          <a:xfrm>
            <a:off x="11200966" y="6536763"/>
            <a:ext cx="411793" cy="184666"/>
          </a:xfrm>
        </p:spPr>
        <p:txBody>
          <a:bodyPr wrap="square" anchor="ctr">
            <a:normAutofit/>
          </a:bodyPr>
          <a:lstStyle/>
          <a:p>
            <a:fld id="{081C165F-6612-4706-8E50-5AD732B1654F}" type="slidenum">
              <a:rPr lang="en-US" smtClean="0"/>
              <a:pPr/>
              <a:t>12</a:t>
            </a:fld>
            <a:endParaRPr lang="en-US" dirty="0"/>
          </a:p>
        </p:txBody>
      </p:sp>
      <p:graphicFrame>
        <p:nvGraphicFramePr>
          <p:cNvPr id="7" name="Table 6">
            <a:extLst>
              <a:ext uri="{FF2B5EF4-FFF2-40B4-BE49-F238E27FC236}">
                <a16:creationId xmlns:a16="http://schemas.microsoft.com/office/drawing/2014/main" id="{648F65BC-A306-3BF8-8456-A75EEC7371F8}"/>
              </a:ext>
            </a:extLst>
          </p:cNvPr>
          <p:cNvGraphicFramePr>
            <a:graphicFrameLocks noGrp="1"/>
          </p:cNvGraphicFramePr>
          <p:nvPr>
            <p:extLst>
              <p:ext uri="{D42A27DB-BD31-4B8C-83A1-F6EECF244321}">
                <p14:modId xmlns:p14="http://schemas.microsoft.com/office/powerpoint/2010/main" val="2666175478"/>
              </p:ext>
            </p:extLst>
          </p:nvPr>
        </p:nvGraphicFramePr>
        <p:xfrm>
          <a:off x="1867229" y="1207605"/>
          <a:ext cx="8457542" cy="4268423"/>
        </p:xfrm>
        <a:graphic>
          <a:graphicData uri="http://schemas.openxmlformats.org/drawingml/2006/table">
            <a:tbl>
              <a:tblPr firstRow="1" bandRow="1">
                <a:tableStyleId>{2D5ABB26-0587-4C30-8999-92F81FD0307C}</a:tableStyleId>
              </a:tblPr>
              <a:tblGrid>
                <a:gridCol w="4878436">
                  <a:extLst>
                    <a:ext uri="{9D8B030D-6E8A-4147-A177-3AD203B41FA5}">
                      <a16:colId xmlns:a16="http://schemas.microsoft.com/office/drawing/2014/main" val="4167780233"/>
                    </a:ext>
                  </a:extLst>
                </a:gridCol>
                <a:gridCol w="1789553">
                  <a:extLst>
                    <a:ext uri="{9D8B030D-6E8A-4147-A177-3AD203B41FA5}">
                      <a16:colId xmlns:a16="http://schemas.microsoft.com/office/drawing/2014/main" val="3950629185"/>
                    </a:ext>
                  </a:extLst>
                </a:gridCol>
                <a:gridCol w="1789553">
                  <a:extLst>
                    <a:ext uri="{9D8B030D-6E8A-4147-A177-3AD203B41FA5}">
                      <a16:colId xmlns:a16="http://schemas.microsoft.com/office/drawing/2014/main" val="1766735745"/>
                    </a:ext>
                  </a:extLst>
                </a:gridCol>
              </a:tblGrid>
              <a:tr h="250111">
                <a:tc>
                  <a:txBody>
                    <a:bodyPr/>
                    <a:lstStyle/>
                    <a:p>
                      <a:pPr marL="8890" marR="8890">
                        <a:spcBef>
                          <a:spcPts val="0"/>
                        </a:spcBef>
                        <a:spcAft>
                          <a:spcPts val="0"/>
                        </a:spcAft>
                      </a:pPr>
                      <a:r>
                        <a:rPr lang="en-US" sz="1100" b="1" dirty="0">
                          <a:solidFill>
                            <a:schemeClr val="bg1"/>
                          </a:solidFill>
                          <a:effectLst/>
                          <a:latin typeface="+mn-lt"/>
                          <a:ea typeface="Times New Roman" panose="02020603050405020304" pitchFamily="18" charset="0"/>
                        </a:rPr>
                        <a:t> </a:t>
                      </a:r>
                    </a:p>
                  </a:txBody>
                  <a:tcPr marL="0" marR="0" marT="0" marB="0">
                    <a:lnR w="6350" cap="flat" cmpd="sng" algn="ctr">
                      <a:solidFill>
                        <a:srgbClr val="A6A6A6"/>
                      </a:solidFill>
                      <a:prstDash val="solid"/>
                      <a:round/>
                      <a:headEnd type="none" w="med" len="med"/>
                      <a:tailEnd type="none" w="med" len="med"/>
                    </a:lnR>
                    <a:lnB w="6350" cap="flat" cmpd="sng" algn="ctr">
                      <a:solidFill>
                        <a:srgbClr val="A6A6A6"/>
                      </a:solidFill>
                      <a:prstDash val="solid"/>
                      <a:round/>
                      <a:headEnd type="none" w="med" len="med"/>
                      <a:tailEnd type="none" w="med" len="med"/>
                    </a:lnB>
                    <a:solidFill>
                      <a:schemeClr val="accent5"/>
                    </a:solidFill>
                  </a:tcPr>
                </a:tc>
                <a:tc gridSpan="2">
                  <a:txBody>
                    <a:bodyPr/>
                    <a:lstStyle/>
                    <a:p>
                      <a:pPr marL="8890" marR="8890" algn="ctr">
                        <a:spcBef>
                          <a:spcPts val="0"/>
                        </a:spcBef>
                        <a:spcAft>
                          <a:spcPts val="0"/>
                        </a:spcAft>
                      </a:pPr>
                      <a:r>
                        <a:rPr lang="en-US" sz="1300" b="1" dirty="0">
                          <a:solidFill>
                            <a:schemeClr val="bg1"/>
                          </a:solidFill>
                          <a:effectLst/>
                          <a:latin typeface="+mn-lt"/>
                          <a:ea typeface="Times New Roman" panose="02020603050405020304" pitchFamily="18" charset="0"/>
                        </a:rPr>
                        <a:t>Drug-Related </a:t>
                      </a:r>
                      <a:r>
                        <a:rPr lang="en-US" sz="1300" b="1" dirty="0" err="1">
                          <a:solidFill>
                            <a:schemeClr val="bg1"/>
                          </a:solidFill>
                          <a:effectLst/>
                          <a:latin typeface="+mn-lt"/>
                          <a:ea typeface="Times New Roman" panose="02020603050405020304" pitchFamily="18" charset="0"/>
                        </a:rPr>
                        <a:t>TEAEs</a:t>
                      </a:r>
                      <a:r>
                        <a:rPr lang="en-US" sz="1300" b="1" dirty="0">
                          <a:solidFill>
                            <a:schemeClr val="bg1"/>
                          </a:solidFill>
                          <a:effectLst/>
                          <a:latin typeface="+mn-lt"/>
                          <a:ea typeface="Times New Roman" panose="02020603050405020304" pitchFamily="18" charset="0"/>
                        </a:rPr>
                        <a:t>*  (</a:t>
                      </a:r>
                      <a:r>
                        <a:rPr lang="en-US" sz="1300" b="1" i="1" dirty="0">
                          <a:solidFill>
                            <a:schemeClr val="bg1"/>
                          </a:solidFill>
                          <a:effectLst/>
                          <a:latin typeface="+mn-lt"/>
                          <a:ea typeface="Times New Roman" panose="02020603050405020304" pitchFamily="18" charset="0"/>
                        </a:rPr>
                        <a:t>N</a:t>
                      </a:r>
                      <a:r>
                        <a:rPr lang="en-US" sz="1300" b="1" dirty="0">
                          <a:solidFill>
                            <a:schemeClr val="bg1"/>
                          </a:solidFill>
                          <a:effectLst/>
                          <a:latin typeface="+mn-lt"/>
                          <a:ea typeface="Times New Roman" panose="02020603050405020304" pitchFamily="18" charset="0"/>
                        </a:rPr>
                        <a:t>=503)</a:t>
                      </a: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19050" cap="flat" cmpd="sng" algn="ctr">
                      <a:solidFill>
                        <a:schemeClr val="bg1"/>
                      </a:solidFill>
                      <a:prstDash val="solid"/>
                      <a:round/>
                      <a:headEnd type="none" w="med" len="med"/>
                      <a:tailEnd type="none" w="med" len="med"/>
                    </a:lnB>
                    <a:solidFill>
                      <a:schemeClr val="accent5"/>
                    </a:solidFill>
                  </a:tcPr>
                </a:tc>
                <a:tc hMerge="1">
                  <a:txBody>
                    <a:bodyPr/>
                    <a:lstStyle/>
                    <a:p>
                      <a:endParaRPr lang="en-US"/>
                    </a:p>
                  </a:txBody>
                  <a:tcP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extLst>
                  <a:ext uri="{0D108BD9-81ED-4DB2-BD59-A6C34878D82A}">
                    <a16:rowId xmlns:a16="http://schemas.microsoft.com/office/drawing/2014/main" val="3646985926"/>
                  </a:ext>
                </a:extLst>
              </a:tr>
              <a:tr h="254032">
                <a:tc>
                  <a:txBody>
                    <a:bodyPr/>
                    <a:lstStyle/>
                    <a:p>
                      <a:pPr marL="105410" marR="27305" indent="-78105">
                        <a:spcBef>
                          <a:spcPts val="0"/>
                        </a:spcBef>
                        <a:spcAft>
                          <a:spcPts val="0"/>
                        </a:spcAft>
                      </a:pPr>
                      <a:r>
                        <a:rPr lang="en-US" sz="1300" b="1" dirty="0">
                          <a:solidFill>
                            <a:schemeClr val="bg1"/>
                          </a:solidFill>
                          <a:effectLst/>
                          <a:latin typeface="+mn-lt"/>
                          <a:ea typeface="Times New Roman" panose="02020603050405020304" pitchFamily="18" charset="0"/>
                        </a:rPr>
                        <a:t>System Organ Class Preferred Term</a:t>
                      </a:r>
                      <a:endParaRPr lang="en-US" sz="1300" dirty="0">
                        <a:solidFill>
                          <a:schemeClr val="bg1"/>
                        </a:solidFill>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a:txBody>
                    <a:bodyPr/>
                    <a:lstStyle/>
                    <a:p>
                      <a:pPr marL="27305" marR="27305" algn="ctr">
                        <a:spcBef>
                          <a:spcPts val="0"/>
                        </a:spcBef>
                        <a:spcAft>
                          <a:spcPts val="0"/>
                        </a:spcAft>
                      </a:pPr>
                      <a:r>
                        <a:rPr lang="en-US" sz="1300" b="1" dirty="0">
                          <a:solidFill>
                            <a:schemeClr val="bg1"/>
                          </a:solidFill>
                          <a:effectLst/>
                          <a:latin typeface="+mn-lt"/>
                          <a:ea typeface="Times New Roman" panose="02020603050405020304" pitchFamily="18" charset="0"/>
                        </a:rPr>
                        <a:t>No. of Events</a:t>
                      </a:r>
                      <a:endParaRPr lang="en-US" sz="1300" dirty="0">
                        <a:solidFill>
                          <a:schemeClr val="bg1"/>
                        </a:solidFill>
                        <a:effectLst/>
                        <a:latin typeface="+mn-lt"/>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solidFill>
                  </a:tcPr>
                </a:tc>
                <a:tc>
                  <a:txBody>
                    <a:bodyPr/>
                    <a:lstStyle/>
                    <a:p>
                      <a:pPr marL="27305" marR="27305" algn="ctr">
                        <a:spcBef>
                          <a:spcPts val="0"/>
                        </a:spcBef>
                        <a:spcAft>
                          <a:spcPts val="0"/>
                        </a:spcAft>
                      </a:pPr>
                      <a:r>
                        <a:rPr lang="en-US" sz="1300" b="1" i="1" dirty="0">
                          <a:solidFill>
                            <a:schemeClr val="bg1"/>
                          </a:solidFill>
                          <a:effectLst/>
                          <a:latin typeface="+mn-lt"/>
                          <a:ea typeface="Times New Roman" panose="02020603050405020304" pitchFamily="18" charset="0"/>
                        </a:rPr>
                        <a:t>n</a:t>
                      </a:r>
                      <a:r>
                        <a:rPr lang="en-US" sz="1300" b="1" dirty="0">
                          <a:solidFill>
                            <a:schemeClr val="bg1"/>
                          </a:solidFill>
                          <a:effectLst/>
                          <a:latin typeface="+mn-lt"/>
                          <a:ea typeface="Times New Roman" panose="02020603050405020304" pitchFamily="18" charset="0"/>
                        </a:rPr>
                        <a:t> (%)</a:t>
                      </a:r>
                      <a:endParaRPr lang="en-US" sz="1300" dirty="0">
                        <a:solidFill>
                          <a:schemeClr val="bg1"/>
                        </a:solidFill>
                        <a:effectLst/>
                        <a:latin typeface="+mn-lt"/>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solidFill>
                  </a:tcPr>
                </a:tc>
                <a:extLst>
                  <a:ext uri="{0D108BD9-81ED-4DB2-BD59-A6C34878D82A}">
                    <a16:rowId xmlns:a16="http://schemas.microsoft.com/office/drawing/2014/main" val="3956681880"/>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Any TEAE</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chemeClr val="accent5">
                        <a:lumMod val="20000"/>
                        <a:lumOff val="80000"/>
                        <a:alpha val="50273"/>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24</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73"/>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12 (2.4)</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73"/>
                      </a:schemeClr>
                    </a:solidFill>
                  </a:tcPr>
                </a:tc>
                <a:extLst>
                  <a:ext uri="{0D108BD9-81ED-4DB2-BD59-A6C34878D82A}">
                    <a16:rowId xmlns:a16="http://schemas.microsoft.com/office/drawing/2014/main" val="1619369989"/>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Gastrointestinal disorders</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chemeClr val="accent5">
                        <a:lumMod val="20000"/>
                        <a:lumOff val="80000"/>
                        <a:alpha val="49708"/>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08"/>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08"/>
                      </a:schemeClr>
                    </a:solidFill>
                  </a:tcPr>
                </a:tc>
                <a:extLst>
                  <a:ext uri="{0D108BD9-81ED-4DB2-BD59-A6C34878D82A}">
                    <a16:rowId xmlns:a16="http://schemas.microsoft.com/office/drawing/2014/main" val="3576738659"/>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Oral discomfort</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234895542"/>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General disorders and administration site conditions</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67"/>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67"/>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67"/>
                      </a:schemeClr>
                    </a:solidFill>
                  </a:tcPr>
                </a:tc>
                <a:extLst>
                  <a:ext uri="{0D108BD9-81ED-4DB2-BD59-A6C34878D82A}">
                    <a16:rowId xmlns:a16="http://schemas.microsoft.com/office/drawing/2014/main" val="2115902476"/>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Facial pain</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985564526"/>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Nervous system disorders</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974"/>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974"/>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2 (0.4)</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974"/>
                      </a:schemeClr>
                    </a:solidFill>
                  </a:tcPr>
                </a:tc>
                <a:extLst>
                  <a:ext uri="{0D108BD9-81ED-4DB2-BD59-A6C34878D82A}">
                    <a16:rowId xmlns:a16="http://schemas.microsoft.com/office/drawing/2014/main" val="3649001383"/>
                  </a:ext>
                </a:extLst>
              </a:tr>
              <a:tr h="180636">
                <a:tc>
                  <a:txBody>
                    <a:bodyPr/>
                    <a:lstStyle/>
                    <a:p>
                      <a:pPr marL="105410" marR="27305">
                        <a:spcBef>
                          <a:spcPts val="0"/>
                        </a:spcBef>
                        <a:spcAft>
                          <a:spcPts val="0"/>
                        </a:spcAft>
                      </a:pPr>
                      <a:r>
                        <a:rPr lang="en-US" sz="1300" dirty="0" err="1">
                          <a:effectLst/>
                          <a:latin typeface="+mn-lt"/>
                          <a:ea typeface="Times New Roman" panose="02020603050405020304" pitchFamily="18" charset="0"/>
                        </a:rPr>
                        <a:t>Syncope</a:t>
                      </a:r>
                      <a:r>
                        <a:rPr lang="en-US" sz="1300" baseline="30000" dirty="0" err="1">
                          <a:solidFill>
                            <a:srgbClr val="000000"/>
                          </a:solidFill>
                          <a:effectLst/>
                          <a:latin typeface="+mn-lt"/>
                          <a:ea typeface="Times New Roman" panose="02020603050405020304" pitchFamily="18" charset="0"/>
                        </a:rPr>
                        <a:t>a</a:t>
                      </a:r>
                      <a:endParaRPr lang="en-US" sz="1300" dirty="0">
                        <a:effectLst/>
                        <a:latin typeface="+mn-lt"/>
                        <a:ea typeface="Times New Roman" panose="02020603050405020304" pitchFamily="18" charset="0"/>
                      </a:endParaRP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159438172"/>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Hypoaesthesia</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433597210"/>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Respiratory, thoracic, and mediastinal disorders</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5"/>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19</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5"/>
                      </a:schemeClr>
                    </a:solidFill>
                  </a:tcPr>
                </a:tc>
                <a:tc>
                  <a:txBody>
                    <a:bodyPr/>
                    <a:lstStyle/>
                    <a:p>
                      <a:pPr marL="27305" marR="27305" algn="ctr">
                        <a:spcBef>
                          <a:spcPts val="0"/>
                        </a:spcBef>
                        <a:spcAft>
                          <a:spcPts val="0"/>
                        </a:spcAft>
                      </a:pPr>
                      <a:r>
                        <a:rPr lang="en-US" sz="1300" b="1" dirty="0">
                          <a:solidFill>
                            <a:srgbClr val="000000"/>
                          </a:solidFill>
                          <a:effectLst/>
                          <a:latin typeface="+mn-lt"/>
                          <a:ea typeface="Times New Roman" panose="02020603050405020304" pitchFamily="18" charset="0"/>
                        </a:rPr>
                        <a:t>9 (1.8)</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85"/>
                      </a:schemeClr>
                    </a:solidFill>
                  </a:tcPr>
                </a:tc>
                <a:extLst>
                  <a:ext uri="{0D108BD9-81ED-4DB2-BD59-A6C34878D82A}">
                    <a16:rowId xmlns:a16="http://schemas.microsoft.com/office/drawing/2014/main" val="3070183252"/>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Nasal discomfort</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7</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7 (1.4)</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39082865"/>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Epistaxis</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3</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3 (0.6)</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601608673"/>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Nasal congestion</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3</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3 (0.6)</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032035743"/>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Rhinalgia</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2 (0.4)</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101911397"/>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Cough</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solidFill>
                            <a:srgbClr val="000000"/>
                          </a:solidFill>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16332937"/>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Rhinorrhea</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41452047"/>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Sneezing</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302753214"/>
                  </a:ext>
                </a:extLst>
              </a:tr>
              <a:tr h="180636">
                <a:tc>
                  <a:txBody>
                    <a:bodyPr/>
                    <a:lstStyle/>
                    <a:p>
                      <a:pPr marL="105410" marR="27305">
                        <a:spcBef>
                          <a:spcPts val="0"/>
                        </a:spcBef>
                        <a:spcAft>
                          <a:spcPts val="0"/>
                        </a:spcAft>
                      </a:pPr>
                      <a:r>
                        <a:rPr lang="en-US" sz="1300" dirty="0">
                          <a:effectLst/>
                          <a:latin typeface="+mn-lt"/>
                          <a:ea typeface="Times New Roman" panose="02020603050405020304" pitchFamily="18" charset="0"/>
                        </a:rPr>
                        <a:t>Throat irritation</a:t>
                      </a: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690035065"/>
                  </a:ext>
                </a:extLst>
              </a:tr>
              <a:tr h="180636">
                <a:tc>
                  <a:txBody>
                    <a:bodyPr/>
                    <a:lstStyle/>
                    <a:p>
                      <a:pPr marL="27305" marR="27305">
                        <a:spcBef>
                          <a:spcPts val="0"/>
                        </a:spcBef>
                        <a:spcAft>
                          <a:spcPts val="0"/>
                        </a:spcAft>
                      </a:pPr>
                      <a:r>
                        <a:rPr lang="en-US" sz="1300" b="1" dirty="0">
                          <a:effectLst/>
                          <a:latin typeface="+mn-lt"/>
                          <a:ea typeface="Times New Roman" panose="02020603050405020304" pitchFamily="18" charset="0"/>
                        </a:rPr>
                        <a:t>Vascular disorders</a:t>
                      </a:r>
                      <a:endParaRPr lang="en-US" sz="1300" dirty="0">
                        <a:effectLst/>
                        <a:latin typeface="+mn-lt"/>
                        <a:ea typeface="Times New Roman" panose="02020603050405020304" pitchFamily="18" charset="0"/>
                      </a:endParaRPr>
                    </a:p>
                  </a:txBody>
                  <a:tcPr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609"/>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609"/>
                      </a:schemeClr>
                    </a:solidFill>
                  </a:tcPr>
                </a:tc>
                <a:tc>
                  <a:txBody>
                    <a:bodyPr/>
                    <a:lstStyle/>
                    <a:p>
                      <a:pPr marL="27305" marR="27305" algn="ctr">
                        <a:spcBef>
                          <a:spcPts val="0"/>
                        </a:spcBef>
                        <a:spcAft>
                          <a:spcPts val="0"/>
                        </a:spcAft>
                      </a:pPr>
                      <a:r>
                        <a:rPr lang="en-US" sz="1300" b="1" dirty="0">
                          <a:effectLst/>
                          <a:latin typeface="+mn-lt"/>
                          <a:ea typeface="Times New Roman" panose="02020603050405020304" pitchFamily="18" charset="0"/>
                        </a:rPr>
                        <a:t>1 (0.2)</a:t>
                      </a:r>
                      <a:endParaRPr lang="en-US" sz="1300" dirty="0">
                        <a:effectLst/>
                        <a:latin typeface="+mn-lt"/>
                        <a:ea typeface="Times New Roman" panose="02020603050405020304" pitchFamily="18"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609"/>
                      </a:schemeClr>
                    </a:solidFill>
                  </a:tcPr>
                </a:tc>
                <a:extLst>
                  <a:ext uri="{0D108BD9-81ED-4DB2-BD59-A6C34878D82A}">
                    <a16:rowId xmlns:a16="http://schemas.microsoft.com/office/drawing/2014/main" val="542717759"/>
                  </a:ext>
                </a:extLst>
              </a:tr>
              <a:tr h="180636">
                <a:tc>
                  <a:txBody>
                    <a:bodyPr/>
                    <a:lstStyle/>
                    <a:p>
                      <a:pPr marL="105410" marR="27305">
                        <a:spcBef>
                          <a:spcPts val="0"/>
                        </a:spcBef>
                        <a:spcAft>
                          <a:spcPts val="0"/>
                        </a:spcAft>
                      </a:pPr>
                      <a:r>
                        <a:rPr lang="en-US" sz="1300" dirty="0" err="1">
                          <a:effectLst/>
                          <a:latin typeface="+mn-lt"/>
                          <a:ea typeface="Times New Roman" panose="02020603050405020304" pitchFamily="18" charset="0"/>
                        </a:rPr>
                        <a:t>Hypotension</a:t>
                      </a:r>
                      <a:r>
                        <a:rPr lang="en-US" sz="1300" baseline="30000" dirty="0" err="1">
                          <a:effectLst/>
                          <a:latin typeface="+mn-lt"/>
                          <a:ea typeface="Times New Roman" panose="02020603050405020304" pitchFamily="18" charset="0"/>
                        </a:rPr>
                        <a:t>b</a:t>
                      </a:r>
                      <a:endParaRPr lang="en-US" sz="1300" dirty="0">
                        <a:effectLst/>
                        <a:latin typeface="+mn-lt"/>
                        <a:ea typeface="Times New Roman" panose="02020603050405020304" pitchFamily="18" charset="0"/>
                      </a:endParaRPr>
                    </a:p>
                  </a:txBody>
                  <a:tcPr marL="182880" marR="0" marT="0" marB="0">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0"/>
                        </a:spcBef>
                        <a:spcAft>
                          <a:spcPts val="0"/>
                        </a:spcAft>
                      </a:pPr>
                      <a:r>
                        <a:rPr lang="en-US" sz="1300" dirty="0">
                          <a:effectLst/>
                          <a:latin typeface="+mn-lt"/>
                          <a:ea typeface="Times New Roman" panose="02020603050405020304" pitchFamily="18" charset="0"/>
                        </a:rPr>
                        <a:t>1 (0.2)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177328056"/>
                  </a:ext>
                </a:extLst>
              </a:tr>
            </a:tbl>
          </a:graphicData>
        </a:graphic>
      </p:graphicFrame>
      <p:sp>
        <p:nvSpPr>
          <p:cNvPr id="2" name="TextBox 1">
            <a:extLst>
              <a:ext uri="{FF2B5EF4-FFF2-40B4-BE49-F238E27FC236}">
                <a16:creationId xmlns:a16="http://schemas.microsoft.com/office/drawing/2014/main" id="{1457B92F-2E5C-0ACD-9BFB-C89FEDBA245B}"/>
              </a:ext>
            </a:extLst>
          </p:cNvPr>
          <p:cNvSpPr txBox="1"/>
          <p:nvPr/>
        </p:nvSpPr>
        <p:spPr>
          <a:xfrm>
            <a:off x="3010829" y="6060857"/>
            <a:ext cx="7916111" cy="784830"/>
          </a:xfrm>
          <a:prstGeom prst="rect">
            <a:avLst/>
          </a:prstGeom>
          <a:solidFill>
            <a:schemeClr val="bg1"/>
          </a:solidFill>
          <a:ln>
            <a:noFill/>
          </a:ln>
        </p:spPr>
        <p:txBody>
          <a:bodyPr wrap="square" rtlCol="0">
            <a:spAutoFit/>
          </a:bodyPr>
          <a:lstStyle/>
          <a:p>
            <a:r>
              <a:rPr lang="en-US" sz="900" baseline="30000" dirty="0" err="1"/>
              <a:t>a</a:t>
            </a:r>
            <a:r>
              <a:rPr lang="en-US" sz="900" dirty="0" err="1"/>
              <a:t>One</a:t>
            </a:r>
            <a:r>
              <a:rPr lang="en-US" sz="900" dirty="0"/>
              <a:t> patient with reported syncope 5 min after </a:t>
            </a:r>
            <a:r>
              <a:rPr lang="en-US" sz="900" dirty="0" err="1"/>
              <a:t>etripamil</a:t>
            </a:r>
            <a:r>
              <a:rPr lang="en-US" sz="900" dirty="0"/>
              <a:t> administration, however, investigation showed no reported loss of consciousness, judged as no syncope by study sponsor. </a:t>
            </a:r>
            <a:r>
              <a:rPr lang="en-US" sz="900" baseline="30000" dirty="0" err="1"/>
              <a:t>b</a:t>
            </a:r>
            <a:r>
              <a:rPr lang="en-US" sz="900" dirty="0" err="1"/>
              <a:t>One</a:t>
            </a:r>
            <a:r>
              <a:rPr lang="en-US" sz="900" dirty="0"/>
              <a:t> patient experienced an event of hypotension 1 hour and 6 min after etripamil administration while in PSVT in the ER (BP 72/27 mm Hg). Patient restored to NSR after cardioversion. The investigator considered the event of hypotension as severe in intensity and probably related to </a:t>
            </a:r>
            <a:r>
              <a:rPr lang="en-US" sz="900" dirty="0" err="1"/>
              <a:t>etripamil</a:t>
            </a:r>
            <a:r>
              <a:rPr lang="en-US" sz="900" dirty="0"/>
              <a:t>. The study sponsor considered the event of hypotension as unlikely related to etripamil due to elapsed time between event and drug administration based on the half-life of etripamil. </a:t>
            </a:r>
          </a:p>
        </p:txBody>
      </p:sp>
      <p:sp>
        <p:nvSpPr>
          <p:cNvPr id="3" name="TextBox 2">
            <a:extLst>
              <a:ext uri="{FF2B5EF4-FFF2-40B4-BE49-F238E27FC236}">
                <a16:creationId xmlns:a16="http://schemas.microsoft.com/office/drawing/2014/main" id="{A881DD43-0475-7BA6-688D-FD971131A2C0}"/>
              </a:ext>
            </a:extLst>
          </p:cNvPr>
          <p:cNvSpPr txBox="1"/>
          <p:nvPr/>
        </p:nvSpPr>
        <p:spPr>
          <a:xfrm>
            <a:off x="1769195" y="5580140"/>
            <a:ext cx="5342021" cy="369332"/>
          </a:xfrm>
          <a:prstGeom prst="rect">
            <a:avLst/>
          </a:prstGeom>
          <a:noFill/>
        </p:spPr>
        <p:txBody>
          <a:bodyPr wrap="square" rtlCol="0">
            <a:spAutoFit/>
          </a:bodyPr>
          <a:lstStyle/>
          <a:p>
            <a:r>
              <a:rPr lang="en-US" sz="900" dirty="0"/>
              <a:t>*TEAE defined as AE with a start date occurring after administration of study drug</a:t>
            </a:r>
          </a:p>
          <a:p>
            <a:r>
              <a:rPr lang="en-US" sz="900" dirty="0">
                <a:solidFill>
                  <a:schemeClr val="tx1"/>
                </a:solidFill>
                <a:latin typeface="+mn-lt"/>
              </a:rPr>
              <a:t>TEAE= treatment-emergent adverse event</a:t>
            </a:r>
          </a:p>
        </p:txBody>
      </p:sp>
    </p:spTree>
    <p:extLst>
      <p:ext uri="{BB962C8B-B14F-4D97-AF65-F5344CB8AC3E}">
        <p14:creationId xmlns:p14="http://schemas.microsoft.com/office/powerpoint/2010/main" val="108046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7E12B87-4DCE-AFAC-530E-D7753605B4A4}"/>
              </a:ext>
            </a:extLst>
          </p:cNvPr>
          <p:cNvSpPr>
            <a:spLocks noGrp="1"/>
          </p:cNvSpPr>
          <p:nvPr>
            <p:ph type="title"/>
          </p:nvPr>
        </p:nvSpPr>
        <p:spPr>
          <a:xfrm>
            <a:off x="548640" y="548640"/>
            <a:ext cx="11065329" cy="370187"/>
          </a:xfrm>
        </p:spPr>
        <p:txBody>
          <a:bodyPr/>
          <a:lstStyle/>
          <a:p>
            <a:r>
              <a:rPr lang="en-US" dirty="0"/>
              <a:t>Most Common (≥5%) Treatment-Emergent Adverse Events </a:t>
            </a:r>
            <a:br>
              <a:rPr lang="en-US" dirty="0"/>
            </a:br>
            <a:r>
              <a:rPr lang="en-US" dirty="0"/>
              <a:t>Within 24 h After Etripamil Administration (Safety Population)</a:t>
            </a:r>
          </a:p>
        </p:txBody>
      </p:sp>
      <p:sp>
        <p:nvSpPr>
          <p:cNvPr id="5" name="Slide Number Placeholder 4">
            <a:extLst>
              <a:ext uri="{FF2B5EF4-FFF2-40B4-BE49-F238E27FC236}">
                <a16:creationId xmlns:a16="http://schemas.microsoft.com/office/drawing/2014/main" id="{BC75CEDC-CB1F-86D0-8B57-06FB28C4277E}"/>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13</a:t>
            </a:fld>
            <a:endParaRPr lang="en-US" dirty="0"/>
          </a:p>
        </p:txBody>
      </p:sp>
      <p:sp>
        <p:nvSpPr>
          <p:cNvPr id="14" name="Footer Placeholder 13">
            <a:extLst>
              <a:ext uri="{FF2B5EF4-FFF2-40B4-BE49-F238E27FC236}">
                <a16:creationId xmlns:a16="http://schemas.microsoft.com/office/drawing/2014/main" id="{2AB2144F-B972-6F0B-1ECE-19D552A8DB26}"/>
              </a:ext>
            </a:extLst>
          </p:cNvPr>
          <p:cNvSpPr>
            <a:spLocks noGrp="1"/>
          </p:cNvSpPr>
          <p:nvPr>
            <p:ph type="ftr" sz="quarter" idx="3"/>
          </p:nvPr>
        </p:nvSpPr>
        <p:spPr>
          <a:xfrm>
            <a:off x="533400" y="5572461"/>
            <a:ext cx="11087100" cy="389789"/>
          </a:xfrm>
        </p:spPr>
        <p:txBody>
          <a:bodyPr/>
          <a:lstStyle/>
          <a:p>
            <a:pPr>
              <a:spcAft>
                <a:spcPts val="600"/>
              </a:spcAft>
            </a:pPr>
            <a:r>
              <a:rPr lang="en-US" dirty="0"/>
              <a:t>Data are presented for TEAEs 24 h that occurred in ≥5% of patients (by preferred term) in the total safety population. Within each system organ class and within each preferred term, patients with more than one event are counted once only. A TEAE 24 h was defined as an AE starting or worsening within 24 hours after study drug administration, or an AE that started within 12 hours prior to study drug administration. AE = adverse event. </a:t>
            </a:r>
            <a:r>
              <a:rPr lang="en-US" noProof="0" dirty="0"/>
              <a:t>TEAE = treatment-emergent adverse event.</a:t>
            </a:r>
            <a:endParaRPr lang="en-US" dirty="0"/>
          </a:p>
        </p:txBody>
      </p:sp>
      <p:graphicFrame>
        <p:nvGraphicFramePr>
          <p:cNvPr id="3" name="Table 2">
            <a:extLst>
              <a:ext uri="{FF2B5EF4-FFF2-40B4-BE49-F238E27FC236}">
                <a16:creationId xmlns:a16="http://schemas.microsoft.com/office/drawing/2014/main" id="{61CDF6CB-7199-5BCD-275F-B9F08644BD0E}"/>
              </a:ext>
            </a:extLst>
          </p:cNvPr>
          <p:cNvGraphicFramePr>
            <a:graphicFrameLocks noGrp="1"/>
          </p:cNvGraphicFramePr>
          <p:nvPr>
            <p:extLst>
              <p:ext uri="{D42A27DB-BD31-4B8C-83A1-F6EECF244321}">
                <p14:modId xmlns:p14="http://schemas.microsoft.com/office/powerpoint/2010/main" val="3242132931"/>
              </p:ext>
            </p:extLst>
          </p:nvPr>
        </p:nvGraphicFramePr>
        <p:xfrm>
          <a:off x="533400" y="1323975"/>
          <a:ext cx="11087098" cy="4006840"/>
        </p:xfrm>
        <a:graphic>
          <a:graphicData uri="http://schemas.openxmlformats.org/drawingml/2006/table">
            <a:tbl>
              <a:tblPr firstRow="1" firstCol="1" bandRow="1">
                <a:tableStyleId>{0660B408-B3CF-4A94-85FC-2B1E0A45F4A2}</a:tableStyleId>
              </a:tblPr>
              <a:tblGrid>
                <a:gridCol w="3136900">
                  <a:extLst>
                    <a:ext uri="{9D8B030D-6E8A-4147-A177-3AD203B41FA5}">
                      <a16:colId xmlns:a16="http://schemas.microsoft.com/office/drawing/2014/main" val="911204831"/>
                    </a:ext>
                  </a:extLst>
                </a:gridCol>
                <a:gridCol w="1325033">
                  <a:extLst>
                    <a:ext uri="{9D8B030D-6E8A-4147-A177-3AD203B41FA5}">
                      <a16:colId xmlns:a16="http://schemas.microsoft.com/office/drawing/2014/main" val="3292803968"/>
                    </a:ext>
                  </a:extLst>
                </a:gridCol>
                <a:gridCol w="1325033">
                  <a:extLst>
                    <a:ext uri="{9D8B030D-6E8A-4147-A177-3AD203B41FA5}">
                      <a16:colId xmlns:a16="http://schemas.microsoft.com/office/drawing/2014/main" val="585545799"/>
                    </a:ext>
                  </a:extLst>
                </a:gridCol>
                <a:gridCol w="1325033">
                  <a:extLst>
                    <a:ext uri="{9D8B030D-6E8A-4147-A177-3AD203B41FA5}">
                      <a16:colId xmlns:a16="http://schemas.microsoft.com/office/drawing/2014/main" val="4098877068"/>
                    </a:ext>
                  </a:extLst>
                </a:gridCol>
                <a:gridCol w="1325033">
                  <a:extLst>
                    <a:ext uri="{9D8B030D-6E8A-4147-A177-3AD203B41FA5}">
                      <a16:colId xmlns:a16="http://schemas.microsoft.com/office/drawing/2014/main" val="2253133491"/>
                    </a:ext>
                  </a:extLst>
                </a:gridCol>
                <a:gridCol w="1325033">
                  <a:extLst>
                    <a:ext uri="{9D8B030D-6E8A-4147-A177-3AD203B41FA5}">
                      <a16:colId xmlns:a16="http://schemas.microsoft.com/office/drawing/2014/main" val="575658214"/>
                    </a:ext>
                  </a:extLst>
                </a:gridCol>
                <a:gridCol w="1325033">
                  <a:extLst>
                    <a:ext uri="{9D8B030D-6E8A-4147-A177-3AD203B41FA5}">
                      <a16:colId xmlns:a16="http://schemas.microsoft.com/office/drawing/2014/main" val="3355460462"/>
                    </a:ext>
                  </a:extLst>
                </a:gridCol>
              </a:tblGrid>
              <a:tr h="457200">
                <a:tc>
                  <a:txBody>
                    <a:bodyPr/>
                    <a:lstStyle/>
                    <a:p>
                      <a:pPr marL="0" marR="0" algn="l">
                        <a:lnSpc>
                          <a:spcPct val="100000"/>
                        </a:lnSpc>
                        <a:spcBef>
                          <a:spcPts val="0"/>
                        </a:spcBef>
                        <a:spcAft>
                          <a:spcPts val="0"/>
                        </a:spcAft>
                      </a:pPr>
                      <a:r>
                        <a:rPr lang="en-US" sz="1300" dirty="0">
                          <a:solidFill>
                            <a:schemeClr val="bg1"/>
                          </a:solidFill>
                          <a:effectLst/>
                        </a:rPr>
                        <a:t>TEAE 24 h</a:t>
                      </a:r>
                      <a:endParaRPr lang="en-US" sz="13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B w="9525" cap="flat" cmpd="sng" algn="ctr">
                      <a:solidFill>
                        <a:schemeClr val="bg1">
                          <a:lumMod val="85000"/>
                        </a:schemeClr>
                      </a:solidFill>
                      <a:prstDash val="solid"/>
                      <a:round/>
                      <a:headEnd type="none" w="med" len="med"/>
                      <a:tailEnd type="none" w="med" len="med"/>
                    </a:lnB>
                    <a:solidFill>
                      <a:schemeClr val="accent5"/>
                    </a:solidFill>
                  </a:tcPr>
                </a:tc>
                <a:tc gridSpan="2">
                  <a:txBody>
                    <a:bodyPr/>
                    <a:lstStyle/>
                    <a:p>
                      <a:pPr marL="0" marR="0" algn="ctr">
                        <a:lnSpc>
                          <a:spcPct val="100000"/>
                        </a:lnSpc>
                        <a:spcBef>
                          <a:spcPts val="0"/>
                        </a:spcBef>
                        <a:spcAft>
                          <a:spcPts val="0"/>
                        </a:spcAft>
                      </a:pPr>
                      <a:r>
                        <a:rPr lang="en-US" sz="1300" dirty="0">
                          <a:solidFill>
                            <a:schemeClr val="bg1"/>
                          </a:solidFill>
                          <a:effectLst/>
                        </a:rPr>
                        <a:t>Single Dose (70 mg)</a:t>
                      </a:r>
                    </a:p>
                    <a:p>
                      <a:pPr marL="0" marR="0" algn="ctr">
                        <a:lnSpc>
                          <a:spcPct val="100000"/>
                        </a:lnSpc>
                        <a:spcBef>
                          <a:spcPts val="0"/>
                        </a:spcBef>
                        <a:spcAft>
                          <a:spcPts val="0"/>
                        </a:spcAft>
                      </a:pPr>
                      <a:r>
                        <a:rPr lang="en-US" sz="1300" dirty="0">
                          <a:solidFill>
                            <a:schemeClr val="bg1"/>
                          </a:solidFill>
                          <a:effectLst/>
                        </a:rPr>
                        <a:t>(</a:t>
                      </a:r>
                      <a:r>
                        <a:rPr lang="en-US" sz="1300" i="1" dirty="0">
                          <a:solidFill>
                            <a:schemeClr val="bg1"/>
                          </a:solidFill>
                          <a:effectLst/>
                        </a:rPr>
                        <a:t>N</a:t>
                      </a:r>
                      <a:r>
                        <a:rPr lang="en-US" sz="1300" dirty="0">
                          <a:solidFill>
                            <a:schemeClr val="bg1"/>
                          </a:solidFill>
                          <a:effectLst/>
                        </a:rPr>
                        <a:t>=428)</a:t>
                      </a:r>
                      <a:endParaRPr lang="en-US" sz="13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B w="9525"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1300" dirty="0">
                          <a:solidFill>
                            <a:schemeClr val="bg1"/>
                          </a:solidFill>
                          <a:effectLst/>
                        </a:rPr>
                        <a:t>Optional Repeat Dose (2 × 70 mg)</a:t>
                      </a:r>
                    </a:p>
                    <a:p>
                      <a:pPr marL="0" marR="0" algn="ctr">
                        <a:lnSpc>
                          <a:spcPct val="100000"/>
                        </a:lnSpc>
                        <a:spcBef>
                          <a:spcPts val="0"/>
                        </a:spcBef>
                        <a:spcAft>
                          <a:spcPts val="0"/>
                        </a:spcAft>
                      </a:pPr>
                      <a:r>
                        <a:rPr lang="en-US" sz="1300" dirty="0">
                          <a:solidFill>
                            <a:schemeClr val="bg1"/>
                          </a:solidFill>
                          <a:effectLst/>
                        </a:rPr>
                        <a:t>(</a:t>
                      </a:r>
                      <a:r>
                        <a:rPr lang="en-US" sz="1300" i="1" dirty="0">
                          <a:solidFill>
                            <a:schemeClr val="bg1"/>
                          </a:solidFill>
                          <a:effectLst/>
                        </a:rPr>
                        <a:t>N</a:t>
                      </a:r>
                      <a:r>
                        <a:rPr lang="en-US" sz="1300" dirty="0">
                          <a:solidFill>
                            <a:schemeClr val="bg1"/>
                          </a:solidFill>
                          <a:effectLst/>
                        </a:rPr>
                        <a:t>=75)</a:t>
                      </a:r>
                      <a:endParaRPr lang="en-US" sz="13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B w="9525"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1300" dirty="0">
                          <a:solidFill>
                            <a:schemeClr val="bg1"/>
                          </a:solidFill>
                          <a:effectLst/>
                        </a:rPr>
                        <a:t>Total Safety Population</a:t>
                      </a:r>
                    </a:p>
                    <a:p>
                      <a:pPr marL="0" marR="0" algn="ctr">
                        <a:lnSpc>
                          <a:spcPct val="100000"/>
                        </a:lnSpc>
                        <a:spcBef>
                          <a:spcPts val="0"/>
                        </a:spcBef>
                        <a:spcAft>
                          <a:spcPts val="0"/>
                        </a:spcAft>
                      </a:pPr>
                      <a:r>
                        <a:rPr lang="en-US" sz="1300" dirty="0">
                          <a:solidFill>
                            <a:schemeClr val="bg1"/>
                          </a:solidFill>
                          <a:effectLst/>
                        </a:rPr>
                        <a:t>(</a:t>
                      </a:r>
                      <a:r>
                        <a:rPr lang="en-US" sz="1300" i="1" dirty="0">
                          <a:solidFill>
                            <a:schemeClr val="bg1"/>
                          </a:solidFill>
                          <a:effectLst/>
                        </a:rPr>
                        <a:t>N</a:t>
                      </a:r>
                      <a:r>
                        <a:rPr lang="en-US" sz="1300" dirty="0">
                          <a:solidFill>
                            <a:schemeClr val="bg1"/>
                          </a:solidFill>
                          <a:effectLst/>
                        </a:rPr>
                        <a:t>=503)</a:t>
                      </a:r>
                      <a:endParaRPr lang="en-US" sz="13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B w="9525"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extLst>
                  <a:ext uri="{0D108BD9-81ED-4DB2-BD59-A6C34878D82A}">
                    <a16:rowId xmlns:a16="http://schemas.microsoft.com/office/drawing/2014/main" val="250437940"/>
                  </a:ext>
                </a:extLst>
              </a:tr>
              <a:tr h="315340">
                <a:tc>
                  <a:txBody>
                    <a:bodyPr/>
                    <a:lstStyle/>
                    <a:p>
                      <a:pPr marL="0" marR="0">
                        <a:lnSpc>
                          <a:spcPct val="100000"/>
                        </a:lnSpc>
                        <a:spcBef>
                          <a:spcPts val="0"/>
                        </a:spcBef>
                        <a:spcAft>
                          <a:spcPts val="0"/>
                        </a:spcAft>
                      </a:pPr>
                      <a:r>
                        <a:rPr lang="en-US" sz="1300" b="1" dirty="0">
                          <a:effectLst/>
                        </a:rPr>
                        <a:t>System organ class Preferred term</a:t>
                      </a:r>
                      <a:endParaRPr lang="en-US" sz="13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Events, </a:t>
                      </a:r>
                      <a:r>
                        <a:rPr lang="en-US" sz="1300" i="1" dirty="0">
                          <a:effectLst/>
                        </a:rPr>
                        <a:t>n</a:t>
                      </a:r>
                      <a:endParaRPr lang="en-US" sz="13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Patients, </a:t>
                      </a:r>
                      <a:r>
                        <a:rPr lang="en-US" sz="1300" i="1" dirty="0">
                          <a:effectLst/>
                        </a:rPr>
                        <a:t>n</a:t>
                      </a:r>
                      <a:r>
                        <a:rPr lang="en-US" sz="1300" dirty="0">
                          <a:effectLst/>
                        </a:rPr>
                        <a:t>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Events, </a:t>
                      </a:r>
                      <a:r>
                        <a:rPr lang="en-US" sz="1300" i="1" dirty="0">
                          <a:effectLst/>
                        </a:rPr>
                        <a:t>n</a:t>
                      </a:r>
                      <a:endParaRPr lang="en-US" sz="13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Patients, </a:t>
                      </a:r>
                      <a:r>
                        <a:rPr lang="en-US" sz="1300" i="1" dirty="0">
                          <a:effectLst/>
                        </a:rPr>
                        <a:t>n</a:t>
                      </a:r>
                      <a:r>
                        <a:rPr lang="en-US" sz="1300" dirty="0">
                          <a:effectLst/>
                        </a:rPr>
                        <a:t>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Events, </a:t>
                      </a:r>
                      <a:r>
                        <a:rPr lang="en-US" sz="1300" i="1" dirty="0">
                          <a:effectLst/>
                        </a:rPr>
                        <a:t>n</a:t>
                      </a:r>
                      <a:endParaRPr lang="en-US" sz="13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tc>
                  <a:txBody>
                    <a:bodyPr/>
                    <a:lstStyle/>
                    <a:p>
                      <a:pPr marL="0" marR="0" algn="ctr">
                        <a:lnSpc>
                          <a:spcPct val="100000"/>
                        </a:lnSpc>
                        <a:spcBef>
                          <a:spcPts val="0"/>
                        </a:spcBef>
                        <a:spcAft>
                          <a:spcPts val="0"/>
                        </a:spcAft>
                      </a:pPr>
                      <a:r>
                        <a:rPr lang="en-US" sz="1300" dirty="0">
                          <a:effectLst/>
                        </a:rPr>
                        <a:t>Patients, </a:t>
                      </a:r>
                      <a:r>
                        <a:rPr lang="en-US" sz="1300" i="1" dirty="0">
                          <a:effectLst/>
                        </a:rPr>
                        <a:t>n</a:t>
                      </a:r>
                      <a:r>
                        <a:rPr lang="en-US" sz="1300" dirty="0">
                          <a:effectLst/>
                        </a:rPr>
                        <a:t>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067"/>
                      </a:schemeClr>
                    </a:solidFill>
                  </a:tcPr>
                </a:tc>
                <a:extLst>
                  <a:ext uri="{0D108BD9-81ED-4DB2-BD59-A6C34878D82A}">
                    <a16:rowId xmlns:a16="http://schemas.microsoft.com/office/drawing/2014/main" val="1487880323"/>
                  </a:ext>
                </a:extLst>
              </a:tr>
              <a:tr h="315340">
                <a:tc>
                  <a:txBody>
                    <a:bodyPr/>
                    <a:lstStyle/>
                    <a:p>
                      <a:pPr marL="0" marR="0">
                        <a:lnSpc>
                          <a:spcPct val="100000"/>
                        </a:lnSpc>
                        <a:spcBef>
                          <a:spcPts val="0"/>
                        </a:spcBef>
                        <a:spcAft>
                          <a:spcPts val="0"/>
                        </a:spcAft>
                      </a:pPr>
                      <a:r>
                        <a:rPr lang="en-US" sz="1300" dirty="0">
                          <a:effectLst/>
                        </a:rPr>
                        <a:t>Any TEAE 24 h</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652</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228 (53.3)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124</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41 (54.7)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776</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tc>
                  <a:txBody>
                    <a:bodyPr/>
                    <a:lstStyle/>
                    <a:p>
                      <a:pPr marL="0" marR="0" algn="ctr">
                        <a:lnSpc>
                          <a:spcPct val="100000"/>
                        </a:lnSpc>
                        <a:spcBef>
                          <a:spcPts val="0"/>
                        </a:spcBef>
                        <a:spcAft>
                          <a:spcPts val="0"/>
                        </a:spcAft>
                      </a:pPr>
                      <a:r>
                        <a:rPr lang="en-US" sz="1300" dirty="0">
                          <a:effectLst/>
                        </a:rPr>
                        <a:t>269 (53.5)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09"/>
                      </a:schemeClr>
                    </a:solidFill>
                  </a:tcPr>
                </a:tc>
                <a:extLst>
                  <a:ext uri="{0D108BD9-81ED-4DB2-BD59-A6C34878D82A}">
                    <a16:rowId xmlns:a16="http://schemas.microsoft.com/office/drawing/2014/main" val="587988367"/>
                  </a:ext>
                </a:extLst>
              </a:tr>
              <a:tr h="315340">
                <a:tc>
                  <a:txBody>
                    <a:bodyPr/>
                    <a:lstStyle/>
                    <a:p>
                      <a:pPr marL="0" marR="0">
                        <a:lnSpc>
                          <a:spcPct val="100000"/>
                        </a:lnSpc>
                        <a:spcBef>
                          <a:spcPts val="0"/>
                        </a:spcBef>
                        <a:spcAft>
                          <a:spcPts val="0"/>
                        </a:spcAft>
                      </a:pPr>
                      <a:r>
                        <a:rPr lang="en-US" sz="1300" dirty="0">
                          <a:effectLst/>
                        </a:rPr>
                        <a:t>Gastrointestinal disorders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24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21 (4.9)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5 (6.7)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29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tc>
                  <a:txBody>
                    <a:bodyPr/>
                    <a:lstStyle/>
                    <a:p>
                      <a:pPr marL="0" marR="0" algn="ctr">
                        <a:lnSpc>
                          <a:spcPct val="100000"/>
                        </a:lnSpc>
                        <a:spcBef>
                          <a:spcPts val="0"/>
                        </a:spcBef>
                        <a:spcAft>
                          <a:spcPts val="0"/>
                        </a:spcAft>
                      </a:pPr>
                      <a:r>
                        <a:rPr lang="en-US" sz="1300" dirty="0">
                          <a:effectLst/>
                        </a:rPr>
                        <a:t>26 (5.2)</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97"/>
                      </a:schemeClr>
                    </a:solidFill>
                  </a:tcPr>
                </a:tc>
                <a:extLst>
                  <a:ext uri="{0D108BD9-81ED-4DB2-BD59-A6C34878D82A}">
                    <a16:rowId xmlns:a16="http://schemas.microsoft.com/office/drawing/2014/main" val="857198587"/>
                  </a:ext>
                </a:extLst>
              </a:tr>
              <a:tr h="315340">
                <a:tc>
                  <a:txBody>
                    <a:bodyPr/>
                    <a:lstStyle/>
                    <a:p>
                      <a:pPr marL="144145" marR="0">
                        <a:lnSpc>
                          <a:spcPct val="100000"/>
                        </a:lnSpc>
                        <a:spcBef>
                          <a:spcPts val="0"/>
                        </a:spcBef>
                        <a:spcAft>
                          <a:spcPts val="0"/>
                        </a:spcAft>
                      </a:pPr>
                      <a:r>
                        <a:rPr lang="en-US" sz="1300" b="0" dirty="0">
                          <a:effectLst/>
                        </a:rPr>
                        <a:t>Nausea</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5 (1.2)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 (5.3)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9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9 (1.8)</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19180023"/>
                  </a:ext>
                </a:extLst>
              </a:tr>
              <a:tr h="315340">
                <a:tc>
                  <a:txBody>
                    <a:bodyPr/>
                    <a:lstStyle/>
                    <a:p>
                      <a:pPr marL="0" marR="0">
                        <a:lnSpc>
                          <a:spcPct val="100000"/>
                        </a:lnSpc>
                        <a:spcBef>
                          <a:spcPts val="0"/>
                        </a:spcBef>
                        <a:spcAft>
                          <a:spcPts val="0"/>
                        </a:spcAft>
                      </a:pPr>
                      <a:r>
                        <a:rPr lang="en-US" sz="1300" dirty="0">
                          <a:effectLst/>
                        </a:rPr>
                        <a:t>Nervous system disorders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65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42 (9.8)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4 (5.3)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70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tc>
                  <a:txBody>
                    <a:bodyPr/>
                    <a:lstStyle/>
                    <a:p>
                      <a:pPr marL="0" marR="0" algn="ctr">
                        <a:lnSpc>
                          <a:spcPct val="100000"/>
                        </a:lnSpc>
                        <a:spcBef>
                          <a:spcPts val="0"/>
                        </a:spcBef>
                        <a:spcAft>
                          <a:spcPts val="0"/>
                        </a:spcAft>
                      </a:pPr>
                      <a:r>
                        <a:rPr lang="en-US" sz="1300" dirty="0">
                          <a:effectLst/>
                        </a:rPr>
                        <a:t>46 (9.1)</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49968"/>
                      </a:schemeClr>
                    </a:solidFill>
                  </a:tcPr>
                </a:tc>
                <a:extLst>
                  <a:ext uri="{0D108BD9-81ED-4DB2-BD59-A6C34878D82A}">
                    <a16:rowId xmlns:a16="http://schemas.microsoft.com/office/drawing/2014/main" val="2474964722"/>
                  </a:ext>
                </a:extLst>
              </a:tr>
              <a:tr h="315340">
                <a:tc>
                  <a:txBody>
                    <a:bodyPr/>
                    <a:lstStyle/>
                    <a:p>
                      <a:pPr marL="144145" marR="0">
                        <a:lnSpc>
                          <a:spcPct val="100000"/>
                        </a:lnSpc>
                        <a:spcBef>
                          <a:spcPts val="0"/>
                        </a:spcBef>
                        <a:spcAft>
                          <a:spcPts val="0"/>
                        </a:spcAft>
                      </a:pPr>
                      <a:r>
                        <a:rPr lang="en-US" sz="1300" b="0" dirty="0">
                          <a:effectLst/>
                        </a:rPr>
                        <a:t>Headache</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32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23 (5.4)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 (4.0)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36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26 (5.2)</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77096816"/>
                  </a:ext>
                </a:extLst>
              </a:tr>
              <a:tr h="377512">
                <a:tc>
                  <a:txBody>
                    <a:bodyPr/>
                    <a:lstStyle/>
                    <a:p>
                      <a:pPr marL="0" marR="0">
                        <a:lnSpc>
                          <a:spcPct val="100000"/>
                        </a:lnSpc>
                        <a:spcBef>
                          <a:spcPts val="0"/>
                        </a:spcBef>
                        <a:spcAft>
                          <a:spcPts val="0"/>
                        </a:spcAft>
                      </a:pPr>
                      <a:r>
                        <a:rPr lang="en-US" sz="1300" dirty="0">
                          <a:effectLst/>
                        </a:rPr>
                        <a:t>Respiratory, thoracic, and mediastinal disorders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485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198 (46.3)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97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39 (52.0)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582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tc>
                  <a:txBody>
                    <a:bodyPr/>
                    <a:lstStyle/>
                    <a:p>
                      <a:pPr marL="0" marR="0" algn="ctr">
                        <a:lnSpc>
                          <a:spcPct val="100000"/>
                        </a:lnSpc>
                        <a:spcBef>
                          <a:spcPts val="0"/>
                        </a:spcBef>
                        <a:spcAft>
                          <a:spcPts val="0"/>
                        </a:spcAft>
                      </a:pPr>
                      <a:r>
                        <a:rPr lang="en-US" sz="1300" dirty="0">
                          <a:effectLst/>
                        </a:rPr>
                        <a:t>237 (47.1)</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lumMod val="20000"/>
                        <a:lumOff val="80000"/>
                        <a:alpha val="50311"/>
                      </a:schemeClr>
                    </a:solidFill>
                  </a:tcPr>
                </a:tc>
                <a:extLst>
                  <a:ext uri="{0D108BD9-81ED-4DB2-BD59-A6C34878D82A}">
                    <a16:rowId xmlns:a16="http://schemas.microsoft.com/office/drawing/2014/main" val="3737500132"/>
                  </a:ext>
                </a:extLst>
              </a:tr>
              <a:tr h="315340">
                <a:tc>
                  <a:txBody>
                    <a:bodyPr/>
                    <a:lstStyle/>
                    <a:p>
                      <a:pPr marL="144145" marR="0">
                        <a:lnSpc>
                          <a:spcPct val="100000"/>
                        </a:lnSpc>
                        <a:spcBef>
                          <a:spcPts val="0"/>
                        </a:spcBef>
                        <a:spcAft>
                          <a:spcPts val="0"/>
                        </a:spcAft>
                      </a:pPr>
                      <a:r>
                        <a:rPr lang="en-US" sz="1300" b="0" dirty="0">
                          <a:effectLst/>
                        </a:rPr>
                        <a:t>Nasal discomfort</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189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126 (29.4)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26 (34.7)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232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152 (30.2)</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8564917"/>
                  </a:ext>
                </a:extLst>
              </a:tr>
              <a:tr h="315340">
                <a:tc>
                  <a:txBody>
                    <a:bodyPr/>
                    <a:lstStyle/>
                    <a:p>
                      <a:pPr marL="144145" marR="0">
                        <a:lnSpc>
                          <a:spcPct val="100000"/>
                        </a:lnSpc>
                        <a:spcBef>
                          <a:spcPts val="0"/>
                        </a:spcBef>
                        <a:spcAft>
                          <a:spcPts val="0"/>
                        </a:spcAft>
                      </a:pPr>
                      <a:r>
                        <a:rPr lang="en-US" sz="1300" b="0" dirty="0">
                          <a:effectLst/>
                        </a:rPr>
                        <a:t>Nasal congestion</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80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59 (13.8)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11 (14.7)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93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70 (13.9)</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10097105"/>
                  </a:ext>
                </a:extLst>
              </a:tr>
              <a:tr h="315340">
                <a:tc>
                  <a:txBody>
                    <a:bodyPr/>
                    <a:lstStyle/>
                    <a:p>
                      <a:pPr marL="144145" marR="0">
                        <a:lnSpc>
                          <a:spcPct val="100000"/>
                        </a:lnSpc>
                        <a:spcBef>
                          <a:spcPts val="0"/>
                        </a:spcBef>
                        <a:spcAft>
                          <a:spcPts val="0"/>
                        </a:spcAft>
                      </a:pPr>
                      <a:r>
                        <a:rPr lang="en-US" sz="1300" b="0" dirty="0">
                          <a:effectLst/>
                        </a:rPr>
                        <a:t>Rhinorrhea</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76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54 (12.6)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18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12 (16.0)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94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66 (13.1)</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9803089"/>
                  </a:ext>
                </a:extLst>
              </a:tr>
              <a:tr h="315340">
                <a:tc>
                  <a:txBody>
                    <a:bodyPr/>
                    <a:lstStyle/>
                    <a:p>
                      <a:pPr marL="144145" marR="0">
                        <a:lnSpc>
                          <a:spcPct val="100000"/>
                        </a:lnSpc>
                        <a:spcBef>
                          <a:spcPts val="0"/>
                        </a:spcBef>
                        <a:spcAft>
                          <a:spcPts val="0"/>
                        </a:spcAft>
                      </a:pPr>
                      <a:r>
                        <a:rPr lang="en-US" sz="1300" b="0" dirty="0">
                          <a:effectLst/>
                        </a:rPr>
                        <a:t>Epistaxis</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R="4826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39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33 (7.7)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6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 (5.3)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45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300" dirty="0">
                          <a:effectLst/>
                        </a:rPr>
                        <a:t>37 (7.4)</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54675111"/>
                  </a:ext>
                </a:extLst>
              </a:tr>
            </a:tbl>
          </a:graphicData>
        </a:graphic>
      </p:graphicFrame>
    </p:spTree>
    <p:extLst>
      <p:ext uri="{BB962C8B-B14F-4D97-AF65-F5344CB8AC3E}">
        <p14:creationId xmlns:p14="http://schemas.microsoft.com/office/powerpoint/2010/main" val="401512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2302-CD75-B2B8-174E-3920F76E79F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AB0EB31-B9D7-5A47-57A7-ADF2FFF1CD25}"/>
              </a:ext>
            </a:extLst>
          </p:cNvPr>
          <p:cNvSpPr>
            <a:spLocks noGrp="1"/>
          </p:cNvSpPr>
          <p:nvPr>
            <p:ph type="title"/>
          </p:nvPr>
        </p:nvSpPr>
        <p:spPr>
          <a:xfrm>
            <a:off x="548640" y="548640"/>
            <a:ext cx="11065329" cy="370187"/>
          </a:xfrm>
        </p:spPr>
        <p:txBody>
          <a:bodyPr/>
          <a:lstStyle/>
          <a:p>
            <a:r>
              <a:rPr lang="en-US" dirty="0"/>
              <a:t>TEAEs of Special Interest (Safety Population)</a:t>
            </a:r>
          </a:p>
        </p:txBody>
      </p:sp>
      <p:sp>
        <p:nvSpPr>
          <p:cNvPr id="5" name="Slide Number Placeholder 4">
            <a:extLst>
              <a:ext uri="{FF2B5EF4-FFF2-40B4-BE49-F238E27FC236}">
                <a16:creationId xmlns:a16="http://schemas.microsoft.com/office/drawing/2014/main" id="{7BDAD6F6-06CF-78FD-BA8E-42F27C0F4A4E}"/>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14</a:t>
            </a:fld>
            <a:endParaRPr lang="en-US" dirty="0"/>
          </a:p>
        </p:txBody>
      </p:sp>
      <p:sp>
        <p:nvSpPr>
          <p:cNvPr id="4" name="Footer Placeholder 3">
            <a:extLst>
              <a:ext uri="{FF2B5EF4-FFF2-40B4-BE49-F238E27FC236}">
                <a16:creationId xmlns:a16="http://schemas.microsoft.com/office/drawing/2014/main" id="{A8B02AB0-F37B-280D-282B-8BCD45DF8C30}"/>
              </a:ext>
            </a:extLst>
          </p:cNvPr>
          <p:cNvSpPr>
            <a:spLocks noGrp="1"/>
          </p:cNvSpPr>
          <p:nvPr>
            <p:ph type="ftr" sz="quarter" idx="3"/>
          </p:nvPr>
        </p:nvSpPr>
        <p:spPr>
          <a:xfrm>
            <a:off x="533400" y="5572461"/>
            <a:ext cx="11087100" cy="389789"/>
          </a:xfrm>
        </p:spPr>
        <p:txBody>
          <a:bodyPr/>
          <a:lstStyle/>
          <a:p>
            <a:pPr>
              <a:spcAft>
                <a:spcPts val="600"/>
              </a:spcAft>
            </a:pPr>
            <a:r>
              <a:rPr lang="en-US" sz="900" b="1" dirty="0"/>
              <a:t>One transient third-degree heart block occurred after IV adenosine. </a:t>
            </a:r>
            <a:r>
              <a:rPr lang="en-US" baseline="30000" dirty="0"/>
              <a:t>a</a:t>
            </a:r>
            <a:r>
              <a:rPr lang="en-US" dirty="0"/>
              <a:t>Moderate severity. </a:t>
            </a:r>
            <a:r>
              <a:rPr lang="en-US" baseline="30000" dirty="0"/>
              <a:t>b</a:t>
            </a:r>
            <a:r>
              <a:rPr lang="en-US" dirty="0"/>
              <a:t>Not related to study drug. </a:t>
            </a:r>
            <a:r>
              <a:rPr lang="en-US" baseline="30000" dirty="0"/>
              <a:t>c</a:t>
            </a:r>
            <a:r>
              <a:rPr lang="en-US" dirty="0"/>
              <a:t>Two events of dizziness were of moderate severity. </a:t>
            </a:r>
            <a:r>
              <a:rPr lang="en-US" baseline="30000" dirty="0"/>
              <a:t>d</a:t>
            </a:r>
            <a:r>
              <a:rPr lang="en-US" dirty="0"/>
              <a:t>One event of syncope was severe.</a:t>
            </a:r>
            <a:br>
              <a:rPr lang="en-US" dirty="0"/>
            </a:br>
            <a:r>
              <a:rPr lang="en-US" dirty="0"/>
              <a:t> </a:t>
            </a:r>
            <a:r>
              <a:rPr lang="en-US" baseline="30000" dirty="0"/>
              <a:t>e</a:t>
            </a:r>
            <a:r>
              <a:rPr lang="en-US" dirty="0"/>
              <a:t>One event of hypotension was mild and one event of hypotension was severe. AE = adverse event. IV = intravenous. TEAE = treatment-emergent adverse event.</a:t>
            </a:r>
          </a:p>
        </p:txBody>
      </p:sp>
      <p:graphicFrame>
        <p:nvGraphicFramePr>
          <p:cNvPr id="3" name="Table 2">
            <a:extLst>
              <a:ext uri="{FF2B5EF4-FFF2-40B4-BE49-F238E27FC236}">
                <a16:creationId xmlns:a16="http://schemas.microsoft.com/office/drawing/2014/main" id="{3BE0B06B-12E3-88AD-D7C5-30A31319FFA8}"/>
              </a:ext>
            </a:extLst>
          </p:cNvPr>
          <p:cNvGraphicFramePr>
            <a:graphicFrameLocks noGrp="1"/>
          </p:cNvGraphicFramePr>
          <p:nvPr>
            <p:extLst>
              <p:ext uri="{D42A27DB-BD31-4B8C-83A1-F6EECF244321}">
                <p14:modId xmlns:p14="http://schemas.microsoft.com/office/powerpoint/2010/main" val="4194611669"/>
              </p:ext>
            </p:extLst>
          </p:nvPr>
        </p:nvGraphicFramePr>
        <p:xfrm>
          <a:off x="533400" y="1323974"/>
          <a:ext cx="11087104" cy="3994748"/>
        </p:xfrm>
        <a:graphic>
          <a:graphicData uri="http://schemas.openxmlformats.org/drawingml/2006/table">
            <a:tbl>
              <a:tblPr firstRow="1" bandRow="1">
                <a:tableStyleId>{2D5ABB26-0587-4C30-8999-92F81FD0307C}</a:tableStyleId>
              </a:tblPr>
              <a:tblGrid>
                <a:gridCol w="3136900">
                  <a:extLst>
                    <a:ext uri="{9D8B030D-6E8A-4147-A177-3AD203B41FA5}">
                      <a16:colId xmlns:a16="http://schemas.microsoft.com/office/drawing/2014/main" val="4167780233"/>
                    </a:ext>
                  </a:extLst>
                </a:gridCol>
                <a:gridCol w="1325034">
                  <a:extLst>
                    <a:ext uri="{9D8B030D-6E8A-4147-A177-3AD203B41FA5}">
                      <a16:colId xmlns:a16="http://schemas.microsoft.com/office/drawing/2014/main" val="3950629185"/>
                    </a:ext>
                  </a:extLst>
                </a:gridCol>
                <a:gridCol w="1325034">
                  <a:extLst>
                    <a:ext uri="{9D8B030D-6E8A-4147-A177-3AD203B41FA5}">
                      <a16:colId xmlns:a16="http://schemas.microsoft.com/office/drawing/2014/main" val="1766735745"/>
                    </a:ext>
                  </a:extLst>
                </a:gridCol>
                <a:gridCol w="1325034">
                  <a:extLst>
                    <a:ext uri="{9D8B030D-6E8A-4147-A177-3AD203B41FA5}">
                      <a16:colId xmlns:a16="http://schemas.microsoft.com/office/drawing/2014/main" val="1020520664"/>
                    </a:ext>
                  </a:extLst>
                </a:gridCol>
                <a:gridCol w="1325034">
                  <a:extLst>
                    <a:ext uri="{9D8B030D-6E8A-4147-A177-3AD203B41FA5}">
                      <a16:colId xmlns:a16="http://schemas.microsoft.com/office/drawing/2014/main" val="2931674074"/>
                    </a:ext>
                  </a:extLst>
                </a:gridCol>
                <a:gridCol w="1325034">
                  <a:extLst>
                    <a:ext uri="{9D8B030D-6E8A-4147-A177-3AD203B41FA5}">
                      <a16:colId xmlns:a16="http://schemas.microsoft.com/office/drawing/2014/main" val="3783067057"/>
                    </a:ext>
                  </a:extLst>
                </a:gridCol>
                <a:gridCol w="1325034">
                  <a:extLst>
                    <a:ext uri="{9D8B030D-6E8A-4147-A177-3AD203B41FA5}">
                      <a16:colId xmlns:a16="http://schemas.microsoft.com/office/drawing/2014/main" val="2094240238"/>
                    </a:ext>
                  </a:extLst>
                </a:gridCol>
              </a:tblGrid>
              <a:tr h="457200">
                <a:tc>
                  <a:txBody>
                    <a:bodyPr/>
                    <a:lstStyle/>
                    <a:p>
                      <a:pPr marL="0" marR="0">
                        <a:lnSpc>
                          <a:spcPct val="200000"/>
                        </a:lnSpc>
                        <a:spcBef>
                          <a:spcPts val="0"/>
                        </a:spcBef>
                        <a:spcAft>
                          <a:spcPts val="1200"/>
                        </a:spcAft>
                      </a:pP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R w="6350">
                      <a:solidFill>
                        <a:srgbClr val="A6A6A6"/>
                      </a:solidFill>
                      <a:prstDash val="solid"/>
                    </a:lnR>
                    <a:lnB w="6350" cap="flat" cmpd="sng" algn="ctr">
                      <a:solidFill>
                        <a:srgbClr val="A6A6A6"/>
                      </a:solidFill>
                      <a:prstDash val="solid"/>
                      <a:round/>
                      <a:headEnd type="none" w="med" len="med"/>
                      <a:tailEnd type="none" w="med" len="med"/>
                    </a:lnB>
                    <a:solidFill>
                      <a:schemeClr val="accent5"/>
                    </a:solidFill>
                  </a:tcPr>
                </a:tc>
                <a:tc gridSpan="2">
                  <a:txBody>
                    <a:bodyPr/>
                    <a:lstStyle/>
                    <a:p>
                      <a:pPr marL="8890" marR="8890" algn="ctr">
                        <a:spcBef>
                          <a:spcPts val="300"/>
                        </a:spcBef>
                        <a:spcAft>
                          <a:spcPts val="300"/>
                        </a:spcAft>
                      </a:pPr>
                      <a:r>
                        <a:rPr lang="en-US" sz="1300" b="1" dirty="0">
                          <a:solidFill>
                            <a:schemeClr val="bg1"/>
                          </a:solidFill>
                          <a:effectLst/>
                        </a:rPr>
                        <a:t>Single Dose (70 mg)</a:t>
                      </a:r>
                      <a:br>
                        <a:rPr lang="en-US" sz="1300" b="1" dirty="0">
                          <a:solidFill>
                            <a:schemeClr val="bg1"/>
                          </a:solidFill>
                          <a:effectLst/>
                        </a:rPr>
                      </a:br>
                      <a:r>
                        <a:rPr lang="en-US" sz="1300" b="1" dirty="0">
                          <a:solidFill>
                            <a:schemeClr val="bg1"/>
                          </a:solidFill>
                          <a:effectLst/>
                        </a:rPr>
                        <a:t>(</a:t>
                      </a:r>
                      <a:r>
                        <a:rPr lang="en-US" sz="1300" b="1" i="1" dirty="0">
                          <a:solidFill>
                            <a:schemeClr val="bg1"/>
                          </a:solidFill>
                          <a:effectLst/>
                        </a:rPr>
                        <a:t>N</a:t>
                      </a:r>
                      <a:r>
                        <a:rPr lang="en-US" sz="1300" b="1" dirty="0">
                          <a:solidFill>
                            <a:schemeClr val="bg1"/>
                          </a:solidFill>
                          <a:effectLst/>
                        </a:rPr>
                        <a:t>=428)</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hMerge="1">
                  <a:txBody>
                    <a:bodyPr/>
                    <a:lstStyle/>
                    <a:p>
                      <a:endParaRPr lang="en-US"/>
                    </a:p>
                  </a:txBody>
                  <a:tcP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gridSpan="2">
                  <a:txBody>
                    <a:bodyPr/>
                    <a:lstStyle/>
                    <a:p>
                      <a:pPr marL="8890" marR="8890" algn="ctr">
                        <a:spcBef>
                          <a:spcPts val="300"/>
                        </a:spcBef>
                        <a:spcAft>
                          <a:spcPts val="300"/>
                        </a:spcAft>
                      </a:pPr>
                      <a:r>
                        <a:rPr lang="en-US" sz="1300" b="1" dirty="0">
                          <a:solidFill>
                            <a:schemeClr val="bg1"/>
                          </a:solidFill>
                          <a:effectLst/>
                        </a:rPr>
                        <a:t>Repeat Dose (2 × 70 mg)</a:t>
                      </a:r>
                      <a:br>
                        <a:rPr lang="en-US" sz="1300" b="1" dirty="0">
                          <a:solidFill>
                            <a:schemeClr val="bg1"/>
                          </a:solidFill>
                          <a:effectLst/>
                        </a:rPr>
                      </a:br>
                      <a:r>
                        <a:rPr lang="en-US" sz="1300" b="1" dirty="0">
                          <a:solidFill>
                            <a:schemeClr val="bg1"/>
                          </a:solidFill>
                          <a:effectLst/>
                        </a:rPr>
                        <a:t>(</a:t>
                      </a:r>
                      <a:r>
                        <a:rPr lang="en-US" sz="1300" b="1" i="1" dirty="0">
                          <a:solidFill>
                            <a:schemeClr val="bg1"/>
                          </a:solidFill>
                          <a:effectLst/>
                        </a:rPr>
                        <a:t>N</a:t>
                      </a:r>
                      <a:r>
                        <a:rPr lang="en-US" sz="1300" b="1" dirty="0">
                          <a:solidFill>
                            <a:schemeClr val="bg1"/>
                          </a:solidFill>
                          <a:effectLst/>
                        </a:rPr>
                        <a:t>=75)</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hMerge="1">
                  <a:txBody>
                    <a:bodyPr/>
                    <a:lstStyle/>
                    <a:p>
                      <a:endParaRPr lang="en-US"/>
                    </a:p>
                  </a:txBody>
                  <a:tcP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gridSpan="2">
                  <a:txBody>
                    <a:bodyPr/>
                    <a:lstStyle/>
                    <a:p>
                      <a:pPr marL="8890" marR="8890" algn="ctr">
                        <a:spcBef>
                          <a:spcPts val="300"/>
                        </a:spcBef>
                        <a:spcAft>
                          <a:spcPts val="300"/>
                        </a:spcAft>
                      </a:pPr>
                      <a:r>
                        <a:rPr lang="en-US" sz="1300" b="1" dirty="0">
                          <a:solidFill>
                            <a:schemeClr val="bg1"/>
                          </a:solidFill>
                          <a:effectLst/>
                        </a:rPr>
                        <a:t>Total Safety Population</a:t>
                      </a:r>
                      <a:br>
                        <a:rPr lang="en-US" sz="1300" b="1" dirty="0">
                          <a:solidFill>
                            <a:schemeClr val="bg1"/>
                          </a:solidFill>
                          <a:effectLst/>
                        </a:rPr>
                      </a:br>
                      <a:r>
                        <a:rPr lang="en-US" sz="1300" b="1" dirty="0">
                          <a:solidFill>
                            <a:schemeClr val="bg1"/>
                          </a:solidFill>
                          <a:effectLst/>
                        </a:rPr>
                        <a:t>(</a:t>
                      </a:r>
                      <a:r>
                        <a:rPr lang="en-US" sz="1300" b="1" i="1" dirty="0">
                          <a:solidFill>
                            <a:schemeClr val="bg1"/>
                          </a:solidFill>
                          <a:effectLst/>
                        </a:rPr>
                        <a:t>N</a:t>
                      </a:r>
                      <a:r>
                        <a:rPr lang="en-US" sz="1300" b="1" dirty="0">
                          <a:solidFill>
                            <a:schemeClr val="bg1"/>
                          </a:solidFill>
                          <a:effectLst/>
                        </a:rPr>
                        <a:t>=503)</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tc hMerge="1">
                  <a:txBody>
                    <a:bodyPr/>
                    <a:lstStyle/>
                    <a:p>
                      <a:endParaRPr lang="en-US"/>
                    </a:p>
                  </a:txBody>
                  <a:tcP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solidFill>
                  </a:tcPr>
                </a:tc>
                <a:extLst>
                  <a:ext uri="{0D108BD9-81ED-4DB2-BD59-A6C34878D82A}">
                    <a16:rowId xmlns:a16="http://schemas.microsoft.com/office/drawing/2014/main" val="3646985926"/>
                  </a:ext>
                </a:extLst>
              </a:tr>
              <a:tr h="252682">
                <a:tc>
                  <a:txBody>
                    <a:bodyPr/>
                    <a:lstStyle/>
                    <a:p>
                      <a:pPr marL="0" marR="0">
                        <a:spcBef>
                          <a:spcPts val="0"/>
                        </a:spcBef>
                        <a:spcAft>
                          <a:spcPts val="0"/>
                        </a:spcAft>
                      </a:pPr>
                      <a:r>
                        <a:rPr lang="en-US" sz="1300" b="1" dirty="0">
                          <a:effectLst/>
                        </a:rPr>
                        <a:t>System Organ Class Preferred Term</a:t>
                      </a:r>
                      <a:endParaRPr lang="en-US" sz="1500" b="1" dirty="0">
                        <a:effectLst/>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dirty="0">
                          <a:effectLst/>
                        </a:rPr>
                        <a:t>Events, </a:t>
                      </a:r>
                      <a:r>
                        <a:rPr lang="en-US" sz="1300" b="1" i="1" dirty="0">
                          <a:effectLst/>
                        </a:rPr>
                        <a:t>n</a:t>
                      </a:r>
                      <a:endParaRPr lang="en-US" sz="1500" b="1" i="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dirty="0">
                          <a:effectLst/>
                        </a:rPr>
                        <a:t>Patients,</a:t>
                      </a:r>
                      <a:r>
                        <a:rPr lang="en-US" sz="1300" b="1" i="1" dirty="0">
                          <a:effectLst/>
                        </a:rPr>
                        <a:t> n</a:t>
                      </a:r>
                      <a:r>
                        <a:rPr lang="en-US" sz="1300" b="1" dirty="0">
                          <a:effectLst/>
                        </a:rPr>
                        <a:t> (%)</a:t>
                      </a:r>
                      <a:endParaRPr lang="en-US" sz="1500" b="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dirty="0">
                          <a:effectLst/>
                        </a:rPr>
                        <a:t>No. of Events</a:t>
                      </a:r>
                      <a:endParaRPr lang="en-US" sz="1500" b="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i="1" dirty="0">
                          <a:effectLst/>
                        </a:rPr>
                        <a:t>n</a:t>
                      </a:r>
                      <a:r>
                        <a:rPr lang="en-US" sz="1300" b="1" dirty="0">
                          <a:effectLst/>
                        </a:rPr>
                        <a:t> (%)</a:t>
                      </a:r>
                      <a:endParaRPr lang="en-US" sz="1500" b="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dirty="0">
                          <a:effectLst/>
                        </a:rPr>
                        <a:t>No. of Events</a:t>
                      </a:r>
                      <a:endParaRPr lang="en-US" sz="1500" b="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tc>
                  <a:txBody>
                    <a:bodyPr/>
                    <a:lstStyle/>
                    <a:p>
                      <a:pPr marL="27305" marR="27305" algn="ctr">
                        <a:spcBef>
                          <a:spcPts val="300"/>
                        </a:spcBef>
                        <a:spcAft>
                          <a:spcPts val="300"/>
                        </a:spcAft>
                      </a:pPr>
                      <a:r>
                        <a:rPr lang="en-US" sz="1300" b="1" i="1" dirty="0">
                          <a:effectLst/>
                        </a:rPr>
                        <a:t>n</a:t>
                      </a:r>
                      <a:r>
                        <a:rPr lang="en-US" sz="1300" b="1" dirty="0">
                          <a:effectLst/>
                        </a:rPr>
                        <a:t> (%)</a:t>
                      </a:r>
                      <a:endParaRPr lang="en-US" sz="1500" b="1"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785"/>
                      </a:schemeClr>
                    </a:solidFill>
                  </a:tcPr>
                </a:tc>
                <a:extLst>
                  <a:ext uri="{0D108BD9-81ED-4DB2-BD59-A6C34878D82A}">
                    <a16:rowId xmlns:a16="http://schemas.microsoft.com/office/drawing/2014/main" val="3225144551"/>
                  </a:ext>
                </a:extLst>
              </a:tr>
              <a:tr h="252682">
                <a:tc>
                  <a:txBody>
                    <a:bodyPr/>
                    <a:lstStyle/>
                    <a:p>
                      <a:pPr marL="27305" marR="27305">
                        <a:spcBef>
                          <a:spcPts val="300"/>
                        </a:spcBef>
                        <a:spcAft>
                          <a:spcPts val="300"/>
                        </a:spcAft>
                      </a:pPr>
                      <a:r>
                        <a:rPr lang="en-US" sz="1300" b="1" dirty="0">
                          <a:effectLst/>
                        </a:rPr>
                        <a:t>Any AEs</a:t>
                      </a:r>
                      <a:endParaRPr lang="en-US" sz="1500" b="1"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20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15 (3.5) </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3</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3 (4.0)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23</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01"/>
                      </a:schemeClr>
                    </a:solidFill>
                  </a:tcPr>
                </a:tc>
                <a:tc>
                  <a:txBody>
                    <a:bodyPr/>
                    <a:lstStyle/>
                    <a:p>
                      <a:pPr marL="27305" marR="27305" algn="ctr">
                        <a:spcBef>
                          <a:spcPts val="300"/>
                        </a:spcBef>
                        <a:spcAft>
                          <a:spcPts val="300"/>
                        </a:spcAft>
                      </a:pPr>
                      <a:r>
                        <a:rPr lang="en-US" sz="1300" dirty="0">
                          <a:solidFill>
                            <a:schemeClr val="tx1"/>
                          </a:solidFill>
                          <a:effectLst/>
                        </a:rPr>
                        <a:t>18 (3.6)</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101"/>
                      </a:schemeClr>
                    </a:solidFill>
                  </a:tcPr>
                </a:tc>
                <a:extLst>
                  <a:ext uri="{0D108BD9-81ED-4DB2-BD59-A6C34878D82A}">
                    <a16:rowId xmlns:a16="http://schemas.microsoft.com/office/drawing/2014/main" val="1080939426"/>
                  </a:ext>
                </a:extLst>
              </a:tr>
              <a:tr h="252682">
                <a:tc>
                  <a:txBody>
                    <a:bodyPr/>
                    <a:lstStyle/>
                    <a:p>
                      <a:pPr marL="27305" marR="27305">
                        <a:spcBef>
                          <a:spcPts val="300"/>
                        </a:spcBef>
                        <a:spcAft>
                          <a:spcPts val="300"/>
                        </a:spcAft>
                      </a:pPr>
                      <a:r>
                        <a:rPr lang="en-US" sz="1300" b="1" dirty="0">
                          <a:effectLst/>
                        </a:rPr>
                        <a:t>Cardiac disorders</a:t>
                      </a:r>
                      <a:endParaRPr lang="en-US" sz="1500" b="1"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6</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3 (0.7)</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3 (4.0)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9</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09"/>
                      </a:schemeClr>
                    </a:solidFill>
                  </a:tcPr>
                </a:tc>
                <a:tc>
                  <a:txBody>
                    <a:bodyPr/>
                    <a:lstStyle/>
                    <a:p>
                      <a:pPr marL="27305" marR="27305" algn="ctr">
                        <a:spcBef>
                          <a:spcPts val="300"/>
                        </a:spcBef>
                        <a:spcAft>
                          <a:spcPts val="300"/>
                        </a:spcAft>
                      </a:pPr>
                      <a:r>
                        <a:rPr lang="en-US" sz="1300" dirty="0">
                          <a:effectLst/>
                        </a:rPr>
                        <a:t>6 (1.2)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09"/>
                      </a:schemeClr>
                    </a:solidFill>
                  </a:tcPr>
                </a:tc>
                <a:extLst>
                  <a:ext uri="{0D108BD9-81ED-4DB2-BD59-A6C34878D82A}">
                    <a16:rowId xmlns:a16="http://schemas.microsoft.com/office/drawing/2014/main" val="2360348742"/>
                  </a:ext>
                </a:extLst>
              </a:tr>
              <a:tr h="252682">
                <a:tc>
                  <a:txBody>
                    <a:bodyPr/>
                    <a:lstStyle/>
                    <a:p>
                      <a:pPr marL="144145" marR="0">
                        <a:spcBef>
                          <a:spcPts val="300"/>
                        </a:spcBef>
                        <a:spcAft>
                          <a:spcPts val="300"/>
                        </a:spcAft>
                      </a:pPr>
                      <a:r>
                        <a:rPr lang="en-US" sz="1300" dirty="0">
                          <a:effectLst/>
                        </a:rPr>
                        <a:t>Sinus arrest (≥3 seconds)</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(1.3)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 (0.4)</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865201209"/>
                  </a:ext>
                </a:extLst>
              </a:tr>
              <a:tr h="252682">
                <a:tc>
                  <a:txBody>
                    <a:bodyPr/>
                    <a:lstStyle/>
                    <a:p>
                      <a:pPr marL="144145" marR="0">
                        <a:spcBef>
                          <a:spcPts val="300"/>
                        </a:spcBef>
                        <a:spcAft>
                          <a:spcPts val="300"/>
                        </a:spcAft>
                      </a:pPr>
                      <a:r>
                        <a:rPr lang="en-US" sz="1300" dirty="0">
                          <a:effectLst/>
                        </a:rPr>
                        <a:t>Atrioventricular block, first degree</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(1.3)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 (0.4)</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427699026"/>
                  </a:ext>
                </a:extLst>
              </a:tr>
              <a:tr h="252682">
                <a:tc>
                  <a:txBody>
                    <a:bodyPr/>
                    <a:lstStyle/>
                    <a:p>
                      <a:pPr marL="144145" marR="0">
                        <a:spcBef>
                          <a:spcPts val="300"/>
                        </a:spcBef>
                        <a:spcAft>
                          <a:spcPts val="300"/>
                        </a:spcAft>
                      </a:pPr>
                      <a:r>
                        <a:rPr lang="en-US" sz="1300" dirty="0">
                          <a:effectLst/>
                        </a:rPr>
                        <a:t>Atrioventricular block, second degree</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860500792"/>
                  </a:ext>
                </a:extLst>
              </a:tr>
              <a:tr h="252682">
                <a:tc>
                  <a:txBody>
                    <a:bodyPr/>
                    <a:lstStyle/>
                    <a:p>
                      <a:pPr marL="144145" marR="0" lvl="0" indent="0" algn="l" defTabSz="914400" rtl="0" eaLnBrk="1" fontAlgn="auto" latinLnBrk="0" hangingPunct="1">
                        <a:lnSpc>
                          <a:spcPct val="100000"/>
                        </a:lnSpc>
                        <a:spcBef>
                          <a:spcPts val="300"/>
                        </a:spcBef>
                        <a:spcAft>
                          <a:spcPts val="300"/>
                        </a:spcAft>
                        <a:buClrTx/>
                        <a:buSzTx/>
                        <a:buFontTx/>
                        <a:buNone/>
                        <a:tabLst/>
                        <a:defRPr/>
                      </a:pPr>
                      <a:r>
                        <a:rPr lang="en-US" sz="1300" dirty="0">
                          <a:effectLst/>
                          <a:latin typeface="+mn-lt"/>
                          <a:ea typeface="Times New Roman" panose="02020603050405020304" pitchFamily="18" charset="0"/>
                        </a:rPr>
                        <a:t>Atrioventricular block, third degree</a:t>
                      </a: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500" dirty="0">
                          <a:effectLst/>
                          <a:latin typeface="Times New Roman" panose="02020603050405020304" pitchFamily="18" charset="0"/>
                          <a:ea typeface="Times New Roman" panose="02020603050405020304" pitchFamily="18" charset="0"/>
                        </a:rPr>
                        <a:t>0</a:t>
                      </a: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68914841"/>
                  </a:ext>
                </a:extLst>
              </a:tr>
              <a:tr h="252682">
                <a:tc>
                  <a:txBody>
                    <a:bodyPr/>
                    <a:lstStyle/>
                    <a:p>
                      <a:pPr marL="144145" marR="0">
                        <a:spcBef>
                          <a:spcPts val="300"/>
                        </a:spcBef>
                        <a:spcAft>
                          <a:spcPts val="300"/>
                        </a:spcAft>
                      </a:pPr>
                      <a:r>
                        <a:rPr lang="en-US" sz="1300" dirty="0">
                          <a:effectLst/>
                        </a:rPr>
                        <a:t>Atrial flutter</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r>
                        <a:rPr lang="en-US" sz="1300" baseline="30000" dirty="0">
                          <a:effectLst/>
                        </a:rPr>
                        <a:t>a</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(1.3)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956681880"/>
                  </a:ext>
                </a:extLst>
              </a:tr>
              <a:tr h="252682">
                <a:tc>
                  <a:txBody>
                    <a:bodyPr/>
                    <a:lstStyle/>
                    <a:p>
                      <a:pPr marL="144145" marR="0">
                        <a:spcBef>
                          <a:spcPts val="300"/>
                        </a:spcBef>
                        <a:spcAft>
                          <a:spcPts val="300"/>
                        </a:spcAft>
                      </a:pPr>
                      <a:r>
                        <a:rPr lang="en-US" sz="1300" dirty="0">
                          <a:effectLst/>
                        </a:rPr>
                        <a:t>Atrial fibrillation</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noFill/>
                  </a:tcPr>
                </a:tc>
                <a:tc>
                  <a:txBody>
                    <a:bodyPr/>
                    <a:lstStyle/>
                    <a:p>
                      <a:pPr marL="27305" marR="27305" algn="ctr">
                        <a:spcBef>
                          <a:spcPts val="300"/>
                        </a:spcBef>
                        <a:spcAft>
                          <a:spcPts val="300"/>
                        </a:spcAft>
                      </a:pPr>
                      <a:r>
                        <a:rPr lang="en-US" sz="1300" dirty="0">
                          <a:effectLst/>
                        </a:rPr>
                        <a:t>1</a:t>
                      </a:r>
                      <a:r>
                        <a:rPr lang="en-US" sz="1300" baseline="30000" dirty="0">
                          <a:effectLst/>
                        </a:rPr>
                        <a:t>b</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19369989"/>
                  </a:ext>
                </a:extLst>
              </a:tr>
              <a:tr h="252682">
                <a:tc>
                  <a:txBody>
                    <a:bodyPr/>
                    <a:lstStyle/>
                    <a:p>
                      <a:pPr marL="27305" marR="27305">
                        <a:spcBef>
                          <a:spcPts val="300"/>
                        </a:spcBef>
                        <a:spcAft>
                          <a:spcPts val="300"/>
                        </a:spcAft>
                      </a:pPr>
                      <a:r>
                        <a:rPr lang="en-US" sz="1300" b="1" dirty="0">
                          <a:effectLst/>
                        </a:rPr>
                        <a:t>Nervous system disorders</a:t>
                      </a:r>
                      <a:endParaRPr lang="en-US" sz="1500" b="1"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12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10 (2.3)</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12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tc>
                  <a:txBody>
                    <a:bodyPr/>
                    <a:lstStyle/>
                    <a:p>
                      <a:pPr marL="27305" marR="27305" algn="ctr">
                        <a:spcBef>
                          <a:spcPts val="300"/>
                        </a:spcBef>
                        <a:spcAft>
                          <a:spcPts val="300"/>
                        </a:spcAft>
                      </a:pPr>
                      <a:r>
                        <a:rPr lang="en-US" sz="1300" dirty="0">
                          <a:effectLst/>
                        </a:rPr>
                        <a:t>10 (2.0)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594"/>
                      </a:schemeClr>
                    </a:solidFill>
                  </a:tcPr>
                </a:tc>
                <a:extLst>
                  <a:ext uri="{0D108BD9-81ED-4DB2-BD59-A6C34878D82A}">
                    <a16:rowId xmlns:a16="http://schemas.microsoft.com/office/drawing/2014/main" val="3576738659"/>
                  </a:ext>
                </a:extLst>
              </a:tr>
              <a:tr h="252682">
                <a:tc>
                  <a:txBody>
                    <a:bodyPr/>
                    <a:lstStyle/>
                    <a:p>
                      <a:pPr marL="144145" marR="0">
                        <a:spcBef>
                          <a:spcPts val="300"/>
                        </a:spcBef>
                        <a:spcAft>
                          <a:spcPts val="300"/>
                        </a:spcAft>
                      </a:pPr>
                      <a:r>
                        <a:rPr lang="en-US" sz="1300" dirty="0">
                          <a:effectLst/>
                        </a:rPr>
                        <a:t>Dizziness</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27305" marR="27305" algn="ctr">
                        <a:spcBef>
                          <a:spcPts val="300"/>
                        </a:spcBef>
                        <a:spcAft>
                          <a:spcPts val="300"/>
                        </a:spcAft>
                      </a:pPr>
                      <a:r>
                        <a:rPr lang="en-US" sz="1300" dirty="0">
                          <a:effectLst/>
                        </a:rPr>
                        <a:t>11</a:t>
                      </a:r>
                      <a:r>
                        <a:rPr lang="en-US" sz="1300" baseline="30000" dirty="0">
                          <a:effectLst/>
                        </a:rPr>
                        <a:t>c</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9 (2.1)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9 (1.8)</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234895542"/>
                  </a:ext>
                </a:extLst>
              </a:tr>
              <a:tr h="252682">
                <a:tc>
                  <a:txBody>
                    <a:bodyPr/>
                    <a:lstStyle/>
                    <a:p>
                      <a:pPr marL="144145" marR="0">
                        <a:spcBef>
                          <a:spcPts val="300"/>
                        </a:spcBef>
                        <a:spcAft>
                          <a:spcPts val="300"/>
                        </a:spcAft>
                      </a:pPr>
                      <a:r>
                        <a:rPr lang="en-US" sz="1300" dirty="0">
                          <a:effectLst/>
                        </a:rPr>
                        <a:t>Syncope</a:t>
                      </a:r>
                      <a:endParaRPr lang="en-US" sz="1500"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27305" marR="27305" algn="ctr">
                        <a:spcBef>
                          <a:spcPts val="300"/>
                        </a:spcBef>
                        <a:spcAft>
                          <a:spcPts val="300"/>
                        </a:spcAft>
                      </a:pPr>
                      <a:r>
                        <a:rPr lang="en-US" sz="1300" dirty="0">
                          <a:effectLst/>
                        </a:rPr>
                        <a:t>1</a:t>
                      </a:r>
                      <a:r>
                        <a:rPr lang="en-US" sz="1600" baseline="30000" dirty="0">
                          <a:effectLst/>
                        </a:rPr>
                        <a:t>d</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0</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effectLst/>
                        </a:rPr>
                        <a:t>1 (0.2)</a:t>
                      </a:r>
                      <a:endParaRPr lang="en-US" sz="1500" dirty="0">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115902476"/>
                  </a:ext>
                </a:extLst>
              </a:tr>
              <a:tr h="252682">
                <a:tc>
                  <a:txBody>
                    <a:bodyPr/>
                    <a:lstStyle/>
                    <a:p>
                      <a:pPr marL="27305" marR="27305">
                        <a:spcBef>
                          <a:spcPts val="300"/>
                        </a:spcBef>
                        <a:spcAft>
                          <a:spcPts val="300"/>
                        </a:spcAft>
                      </a:pPr>
                      <a:r>
                        <a:rPr lang="en-US" sz="1300" b="1" dirty="0">
                          <a:effectLst/>
                        </a:rPr>
                        <a:t>Vascular disorders</a:t>
                      </a:r>
                      <a:endParaRPr lang="en-US" sz="1500" b="1" dirty="0">
                        <a:effectLst/>
                        <a:latin typeface="Times New Roman" panose="02020603050405020304" pitchFamily="18" charset="0"/>
                        <a:ea typeface="Times New Roman" panose="02020603050405020304" pitchFamily="18" charset="0"/>
                      </a:endParaRPr>
                    </a:p>
                  </a:txBody>
                  <a:tcPr marT="0" marB="0" anchor="ctr">
                    <a:lnL w="6350" cap="flat" cmpd="sng" algn="ctr">
                      <a:solidFill>
                        <a:schemeClr val="bg1">
                          <a:lumMod val="65000"/>
                        </a:schemeClr>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2</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2 (0.5)</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2</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tc>
                  <a:txBody>
                    <a:bodyPr/>
                    <a:lstStyle/>
                    <a:p>
                      <a:pPr marL="27305" marR="27305" algn="ctr">
                        <a:spcBef>
                          <a:spcPts val="300"/>
                        </a:spcBef>
                        <a:spcAft>
                          <a:spcPts val="300"/>
                        </a:spcAft>
                      </a:pPr>
                      <a:r>
                        <a:rPr lang="en-US" sz="1300" dirty="0">
                          <a:solidFill>
                            <a:schemeClr val="tx1"/>
                          </a:solidFill>
                          <a:effectLst/>
                        </a:rPr>
                        <a:t>2 (0.4)</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1"/>
                      </a:schemeClr>
                    </a:solidFill>
                  </a:tcPr>
                </a:tc>
                <a:extLst>
                  <a:ext uri="{0D108BD9-81ED-4DB2-BD59-A6C34878D82A}">
                    <a16:rowId xmlns:a16="http://schemas.microsoft.com/office/drawing/2014/main" val="2690035065"/>
                  </a:ext>
                </a:extLst>
              </a:tr>
              <a:tr h="252682">
                <a:tc>
                  <a:txBody>
                    <a:bodyPr/>
                    <a:lstStyle/>
                    <a:p>
                      <a:pPr marL="144145" marR="0">
                        <a:spcBef>
                          <a:spcPts val="300"/>
                        </a:spcBef>
                        <a:spcAft>
                          <a:spcPts val="300"/>
                        </a:spcAft>
                      </a:pPr>
                      <a:r>
                        <a:rPr lang="en-US" sz="1300" dirty="0">
                          <a:effectLst/>
                        </a:rPr>
                        <a:t>Hypotension</a:t>
                      </a:r>
                      <a:endParaRPr lang="en-US" sz="1500" dirty="0">
                        <a:effectLst/>
                        <a:latin typeface="Times New Roman" panose="02020603050405020304" pitchFamily="18" charset="0"/>
                        <a:ea typeface="Times New Roman" panose="02020603050405020304" pitchFamily="18" charset="0"/>
                      </a:endParaRPr>
                    </a:p>
                  </a:txBody>
                  <a:tcPr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2</a:t>
                      </a:r>
                      <a:r>
                        <a:rPr lang="en-US" sz="1300" baseline="30000" dirty="0">
                          <a:solidFill>
                            <a:schemeClr val="tx1"/>
                          </a:solidFill>
                          <a:effectLst/>
                        </a:rPr>
                        <a:t>e</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2 (0.5)</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0</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2</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27305" marR="27305" algn="ctr">
                        <a:spcBef>
                          <a:spcPts val="300"/>
                        </a:spcBef>
                        <a:spcAft>
                          <a:spcPts val="300"/>
                        </a:spcAft>
                      </a:pPr>
                      <a:r>
                        <a:rPr lang="en-US" sz="1300" dirty="0">
                          <a:solidFill>
                            <a:schemeClr val="tx1"/>
                          </a:solidFill>
                          <a:effectLst/>
                        </a:rPr>
                        <a:t>2 (0.4)</a:t>
                      </a:r>
                      <a:endParaRPr lang="en-US" sz="15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42717759"/>
                  </a:ext>
                </a:extLst>
              </a:tr>
            </a:tbl>
          </a:graphicData>
        </a:graphic>
      </p:graphicFrame>
    </p:spTree>
    <p:extLst>
      <p:ext uri="{BB962C8B-B14F-4D97-AF65-F5344CB8AC3E}">
        <p14:creationId xmlns:p14="http://schemas.microsoft.com/office/powerpoint/2010/main" val="3402886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number of patients&#10;&#10;Description automatically generated">
            <a:extLst>
              <a:ext uri="{FF2B5EF4-FFF2-40B4-BE49-F238E27FC236}">
                <a16:creationId xmlns:a16="http://schemas.microsoft.com/office/drawing/2014/main" id="{D8583C1E-068C-C7A5-2BC9-A0A66A17673D}"/>
              </a:ext>
            </a:extLst>
          </p:cNvPr>
          <p:cNvPicPr>
            <a:picLocks noChangeAspect="1"/>
          </p:cNvPicPr>
          <p:nvPr/>
        </p:nvPicPr>
        <p:blipFill>
          <a:blip r:embed="rId2"/>
          <a:stretch>
            <a:fillRect/>
          </a:stretch>
        </p:blipFill>
        <p:spPr>
          <a:xfrm>
            <a:off x="3410766" y="1235034"/>
            <a:ext cx="5370468" cy="4673846"/>
          </a:xfrm>
          <a:prstGeom prst="rect">
            <a:avLst/>
          </a:prstGeom>
        </p:spPr>
      </p:pic>
      <p:sp>
        <p:nvSpPr>
          <p:cNvPr id="7" name="Title 6">
            <a:extLst>
              <a:ext uri="{FF2B5EF4-FFF2-40B4-BE49-F238E27FC236}">
                <a16:creationId xmlns:a16="http://schemas.microsoft.com/office/drawing/2014/main" id="{279B7D4B-F0BE-CC5B-8381-7D24C612C4ED}"/>
              </a:ext>
            </a:extLst>
          </p:cNvPr>
          <p:cNvSpPr>
            <a:spLocks noGrp="1"/>
          </p:cNvSpPr>
          <p:nvPr>
            <p:ph type="title"/>
          </p:nvPr>
        </p:nvSpPr>
        <p:spPr/>
        <p:txBody>
          <a:bodyPr/>
          <a:lstStyle/>
          <a:p>
            <a:r>
              <a:rPr lang="en-US" dirty="0"/>
              <a:t>Downward Trend in Treatment-Emergent Adverse Events </a:t>
            </a:r>
            <a:br>
              <a:rPr lang="en-US" dirty="0"/>
            </a:br>
            <a:r>
              <a:rPr lang="en-US" dirty="0"/>
              <a:t>Within 24 h With Repeat Episodes</a:t>
            </a:r>
          </a:p>
        </p:txBody>
      </p:sp>
      <p:sp>
        <p:nvSpPr>
          <p:cNvPr id="9" name="Footer Placeholder 8">
            <a:extLst>
              <a:ext uri="{FF2B5EF4-FFF2-40B4-BE49-F238E27FC236}">
                <a16:creationId xmlns:a16="http://schemas.microsoft.com/office/drawing/2014/main" id="{35D4786F-CA5A-A8A5-BE4E-4066ABD6FE80}"/>
              </a:ext>
            </a:extLst>
          </p:cNvPr>
          <p:cNvSpPr>
            <a:spLocks noGrp="1"/>
          </p:cNvSpPr>
          <p:nvPr>
            <p:ph type="ftr" sz="quarter" idx="3"/>
          </p:nvPr>
        </p:nvSpPr>
        <p:spPr/>
        <p:txBody>
          <a:bodyPr/>
          <a:lstStyle/>
          <a:p>
            <a:r>
              <a:rPr lang="en-US" dirty="0"/>
              <a:t>TEAE = treatment-emergent adverse event.</a:t>
            </a:r>
          </a:p>
        </p:txBody>
      </p:sp>
      <p:sp>
        <p:nvSpPr>
          <p:cNvPr id="10" name="Slide Number Placeholder 9">
            <a:extLst>
              <a:ext uri="{FF2B5EF4-FFF2-40B4-BE49-F238E27FC236}">
                <a16:creationId xmlns:a16="http://schemas.microsoft.com/office/drawing/2014/main" id="{4BDE721A-6C32-BF3A-6FD8-0CD6E83BF877}"/>
              </a:ext>
            </a:extLst>
          </p:cNvPr>
          <p:cNvSpPr>
            <a:spLocks noGrp="1"/>
          </p:cNvSpPr>
          <p:nvPr>
            <p:ph type="sldNum" sz="quarter" idx="4"/>
          </p:nvPr>
        </p:nvSpPr>
        <p:spPr/>
        <p:txBody>
          <a:bodyPr/>
          <a:lstStyle/>
          <a:p>
            <a:fld id="{42C32FFB-F9AE-46F0-A233-A2E628258990}" type="slidenum">
              <a:rPr lang="en-US" smtClean="0"/>
              <a:pPr/>
              <a:t>15</a:t>
            </a:fld>
            <a:endParaRPr lang="en-US" sz="1333" dirty="0"/>
          </a:p>
        </p:txBody>
      </p:sp>
    </p:spTree>
    <p:extLst>
      <p:ext uri="{BB962C8B-B14F-4D97-AF65-F5344CB8AC3E}">
        <p14:creationId xmlns:p14="http://schemas.microsoft.com/office/powerpoint/2010/main" val="3327477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77678D-F188-FF6A-A9E6-6B5C2DEA8EFE}"/>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16</a:t>
            </a:fld>
            <a:endParaRPr lang="en-US" dirty="0"/>
          </a:p>
        </p:txBody>
      </p:sp>
      <p:sp>
        <p:nvSpPr>
          <p:cNvPr id="13" name="Title 12">
            <a:extLst>
              <a:ext uri="{FF2B5EF4-FFF2-40B4-BE49-F238E27FC236}">
                <a16:creationId xmlns:a16="http://schemas.microsoft.com/office/drawing/2014/main" id="{945BE12B-AF23-60FB-AFFF-9AF63DAF93F3}"/>
              </a:ext>
            </a:extLst>
          </p:cNvPr>
          <p:cNvSpPr>
            <a:spLocks noGrp="1"/>
          </p:cNvSpPr>
          <p:nvPr>
            <p:ph type="title"/>
          </p:nvPr>
        </p:nvSpPr>
        <p:spPr/>
        <p:txBody>
          <a:bodyPr/>
          <a:lstStyle/>
          <a:p>
            <a:r>
              <a:rPr lang="en-US" dirty="0"/>
              <a:t>NODE-303: Summary and Conclusions</a:t>
            </a:r>
          </a:p>
        </p:txBody>
      </p:sp>
      <p:sp>
        <p:nvSpPr>
          <p:cNvPr id="15" name="Text Placeholder 14">
            <a:extLst>
              <a:ext uri="{FF2B5EF4-FFF2-40B4-BE49-F238E27FC236}">
                <a16:creationId xmlns:a16="http://schemas.microsoft.com/office/drawing/2014/main" id="{928FD2B4-8E9A-25CB-97FA-622F39C6301F}"/>
              </a:ext>
            </a:extLst>
          </p:cNvPr>
          <p:cNvSpPr>
            <a:spLocks noGrp="1"/>
          </p:cNvSpPr>
          <p:nvPr>
            <p:ph type="body" sz="quarter" idx="14"/>
          </p:nvPr>
        </p:nvSpPr>
        <p:spPr>
          <a:xfrm>
            <a:off x="533400" y="1279525"/>
            <a:ext cx="11087100" cy="4405658"/>
          </a:xfrm>
        </p:spPr>
        <p:txBody>
          <a:bodyPr>
            <a:noAutofit/>
          </a:bodyPr>
          <a:lstStyle/>
          <a:p>
            <a:pPr>
              <a:lnSpc>
                <a:spcPct val="100000"/>
              </a:lnSpc>
              <a:spcBef>
                <a:spcPts val="800"/>
              </a:spcBef>
            </a:pPr>
            <a:r>
              <a:rPr lang="en-US" dirty="0"/>
              <a:t>NODE-303 was the first study to evaluate treatment of </a:t>
            </a:r>
            <a:r>
              <a:rPr lang="en-US" b="1" dirty="0">
                <a:ln w="0">
                  <a:noFill/>
                </a:ln>
                <a:solidFill>
                  <a:schemeClr val="accent1"/>
                </a:solidFill>
                <a:ea typeface="ADLaM Display" panose="020F0502020204030204" pitchFamily="2" charset="0"/>
                <a:cs typeface="ADLaM Display" panose="020F0502020204030204" pitchFamily="2" charset="0"/>
              </a:rPr>
              <a:t>multiple episodes of PSVT </a:t>
            </a:r>
            <a:r>
              <a:rPr lang="en-US" dirty="0"/>
              <a:t>with single and optional repeat-dose etripamil, self-administered outside of the healthcare setting as prompted by PSVT symptoms, </a:t>
            </a:r>
            <a:r>
              <a:rPr lang="en-US" b="1" dirty="0">
                <a:ln w="0">
                  <a:noFill/>
                </a:ln>
                <a:solidFill>
                  <a:schemeClr val="accent1"/>
                </a:solidFill>
                <a:ea typeface="ADLaM Display" panose="020F0502020204030204" pitchFamily="2" charset="0"/>
                <a:cs typeface="ADLaM Display" panose="020F0502020204030204" pitchFamily="2" charset="0"/>
              </a:rPr>
              <a:t>without a prior medically supervised test dose</a:t>
            </a:r>
          </a:p>
          <a:p>
            <a:pPr>
              <a:lnSpc>
                <a:spcPct val="100000"/>
              </a:lnSpc>
              <a:spcBef>
                <a:spcPts val="800"/>
              </a:spcBef>
            </a:pPr>
            <a:r>
              <a:rPr lang="en-US" dirty="0"/>
              <a:t>The safety profile of etripamil in NODE-303 was similar to that observed in previous randomized trials of etripamil</a:t>
            </a:r>
          </a:p>
          <a:p>
            <a:pPr lvl="1">
              <a:lnSpc>
                <a:spcPct val="100000"/>
              </a:lnSpc>
              <a:spcBef>
                <a:spcPts val="800"/>
              </a:spcBef>
            </a:pPr>
            <a:r>
              <a:rPr lang="en-US" dirty="0"/>
              <a:t>Most treatment-emergent AEs on the day of self-administration (TEAEs 24 h) were transient, mild, or moderate, and localized to the site of etripamil administration, most commonly nasal discomfort, nasal congestion, rhinorrhea, and epistaxis</a:t>
            </a:r>
          </a:p>
          <a:p>
            <a:pPr lvl="1">
              <a:lnSpc>
                <a:spcPct val="100000"/>
              </a:lnSpc>
              <a:spcBef>
                <a:spcPts val="800"/>
              </a:spcBef>
            </a:pPr>
            <a:r>
              <a:rPr lang="en-US" dirty="0"/>
              <a:t>There were no serious drug-related TEAEs </a:t>
            </a:r>
          </a:p>
          <a:p>
            <a:pPr>
              <a:lnSpc>
                <a:spcPct val="100000"/>
              </a:lnSpc>
              <a:spcBef>
                <a:spcPts val="800"/>
              </a:spcBef>
            </a:pPr>
            <a:r>
              <a:rPr lang="en-US" dirty="0"/>
              <a:t>Efficacy of conversion of PSVT and restoration of SR was demonstrated over multiple episodes (up to 4) </a:t>
            </a:r>
            <a:br>
              <a:rPr lang="en-US" dirty="0"/>
            </a:br>
            <a:r>
              <a:rPr lang="en-US" dirty="0"/>
              <a:t>to a similar degree and with a similar time to median conversion compared with prior trial data</a:t>
            </a:r>
          </a:p>
          <a:p>
            <a:pPr>
              <a:lnSpc>
                <a:spcPct val="100000"/>
              </a:lnSpc>
              <a:spcBef>
                <a:spcPts val="800"/>
              </a:spcBef>
            </a:pPr>
            <a:r>
              <a:rPr lang="en-US" dirty="0"/>
              <a:t>The results of this study are consistent with previous clinical studies and support the potential benefit of </a:t>
            </a:r>
            <a:br>
              <a:rPr lang="en-US" dirty="0"/>
            </a:br>
            <a:r>
              <a:rPr lang="en-US" dirty="0"/>
              <a:t>self-administration of etripamil in treating PSVT in a </a:t>
            </a:r>
            <a:r>
              <a:rPr lang="en-US" b="1" dirty="0">
                <a:ln w="0">
                  <a:noFill/>
                </a:ln>
                <a:solidFill>
                  <a:schemeClr val="accent1"/>
                </a:solidFill>
                <a:ea typeface="ADLaM Display" panose="020F0502020204030204" pitchFamily="2" charset="0"/>
                <a:cs typeface="ADLaM Display" panose="020F0502020204030204" pitchFamily="2" charset="0"/>
              </a:rPr>
              <a:t>medically unsupervised setting without the need for prior test dosing</a:t>
            </a:r>
            <a:endParaRPr lang="en-US" dirty="0"/>
          </a:p>
        </p:txBody>
      </p:sp>
      <p:sp>
        <p:nvSpPr>
          <p:cNvPr id="2" name="Footer Placeholder 1">
            <a:extLst>
              <a:ext uri="{FF2B5EF4-FFF2-40B4-BE49-F238E27FC236}">
                <a16:creationId xmlns:a16="http://schemas.microsoft.com/office/drawing/2014/main" id="{DBDF135F-79D6-4442-2AA6-F592FAA9E75E}"/>
              </a:ext>
            </a:extLst>
          </p:cNvPr>
          <p:cNvSpPr>
            <a:spLocks noGrp="1"/>
          </p:cNvSpPr>
          <p:nvPr>
            <p:ph type="ftr" sz="quarter" idx="3"/>
          </p:nvPr>
        </p:nvSpPr>
        <p:spPr/>
        <p:txBody>
          <a:bodyPr/>
          <a:lstStyle/>
          <a:p>
            <a:r>
              <a:rPr lang="en-US" dirty="0"/>
              <a:t>AE = adverse event. PSVT = paroxysmal supraventricular tachycardia. SR = sinus rhythm. TEAE = treatment-emergent adverse event.</a:t>
            </a:r>
          </a:p>
        </p:txBody>
      </p:sp>
    </p:spTree>
    <p:extLst>
      <p:ext uri="{BB962C8B-B14F-4D97-AF65-F5344CB8AC3E}">
        <p14:creationId xmlns:p14="http://schemas.microsoft.com/office/powerpoint/2010/main" val="81006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FEAB369-187E-EA0F-8CA5-C6F92FF3CF19}"/>
              </a:ext>
            </a:extLst>
          </p:cNvPr>
          <p:cNvSpPr txBox="1"/>
          <p:nvPr/>
        </p:nvSpPr>
        <p:spPr>
          <a:xfrm>
            <a:off x="434936" y="1161142"/>
            <a:ext cx="2218946" cy="4919808"/>
          </a:xfrm>
          <a:prstGeom prst="rect">
            <a:avLst/>
          </a:prstGeom>
          <a:noFill/>
        </p:spPr>
        <p:txBody>
          <a:bodyPr wrap="square">
            <a:spAutoFit/>
          </a:bodyPr>
          <a:lstStyle/>
          <a:p>
            <a:pPr marL="0" marR="0" lvl="0" indent="0" algn="l" defTabSz="914400" rtl="0" eaLnBrk="1" fontAlgn="auto" latinLnBrk="0" hangingPunct="1">
              <a:spcAft>
                <a:spcPts val="300"/>
              </a:spcAft>
              <a:buClrTx/>
              <a:buSzTx/>
              <a:buFontTx/>
              <a:buNone/>
              <a:tabLst/>
              <a:defRPr/>
            </a:pPr>
            <a:r>
              <a:rPr kumimoji="0" lang="en-US" sz="1000" b="1" i="0" u="none" strike="noStrike" kern="1200" cap="small" spc="-4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United States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Roger Damle,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Littleton, CO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Julian J. Javier,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Naples,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James H. Crenshaw,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Jackson, TN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Ashit Jain,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Fremont, CA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James Lovell,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West Des Moines, IA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Steven Hearne,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Salisbury, MD</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Theodore Takata,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Fort Worth, TX</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Hamdan Firas,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Canton, OH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George Mark,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Elmer, NJ</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Mauricio Hong,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Austin, TX</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Marco Guerrero,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Saint Paul, MN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Patricia Tung,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Boston, MA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Dan Pierce,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Columbia, MO</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James E. Ip,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New York, NY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Todd Lewis</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Augustine,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David Henderson,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Daytona Beach,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Peter Noseworthy,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Rochester, MN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James Liu,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Charlotte, NC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Nolan Mayer,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Ventura, CA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Hanh Bui,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Vista, CA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Christopher Schulze,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Yardley, PA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Aamer Qureshi,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Charlotte, NC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Mark Napoli,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Monroe, LA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Adel Mina,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Peoria, IL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Huy Phan,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Gilbert, AZ</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Rajesh Kabra,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Memphis, TN</a:t>
            </a:r>
          </a:p>
          <a:p>
            <a:pPr>
              <a:spcAft>
                <a:spcPts val="300"/>
              </a:spcAf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Mario Gonzalez,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Hershey, PA</a:t>
            </a:r>
          </a:p>
          <a:p>
            <a:pPr>
              <a:spcAft>
                <a:spcPts val="300"/>
              </a:spcAf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Abraham Jacob,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Plano, TX</a:t>
            </a:r>
          </a:p>
          <a:p>
            <a:pPr marL="0" marR="0" lvl="0" indent="0" algn="l" defTabSz="914400" rtl="0" eaLnBrk="1" fontAlgn="auto" latinLnBrk="0" hangingPunct="1">
              <a:lnSpc>
                <a:spcPct val="90000"/>
              </a:lnSpc>
              <a:spcBef>
                <a:spcPts val="0"/>
              </a:spcBef>
              <a:spcAft>
                <a:spcPts val="200"/>
              </a:spcAft>
              <a:buClrTx/>
              <a:buSzTx/>
              <a:buFontTx/>
              <a:buNone/>
              <a:tabLst/>
              <a:defRPr/>
            </a:pPr>
            <a:endPar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AA90DFA-7D00-F340-FA11-B014F32D0320}"/>
              </a:ext>
            </a:extLst>
          </p:cNvPr>
          <p:cNvSpPr txBox="1"/>
          <p:nvPr/>
        </p:nvSpPr>
        <p:spPr>
          <a:xfrm>
            <a:off x="2528129" y="1184894"/>
            <a:ext cx="2187316" cy="4739759"/>
          </a:xfrm>
          <a:prstGeom prst="rect">
            <a:avLst/>
          </a:prstGeom>
          <a:noFill/>
        </p:spPr>
        <p:txBody>
          <a:bodyPr wrap="square">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Tamas Balogh,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Mount Airy, NC</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Ronald Polinsky,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Wyomissing, PA</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Gregory Fazio,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York, PA</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Jeff Hsing,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Corvallis, OR</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Thomas R. Kambur,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Charlotte, NC</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David E. Schleinkofer,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Fort Wayne, IN</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Manuel Sanchez,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Hialeah, FL</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Steven Isserman,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Morganton, NC</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Faizan Iftikhar,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McKinney, TX</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Syed Jafri,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Allen Park, MI</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Felix Sogade,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Macon, GA </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Craig McPherson,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Bridgeport, CT</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Sean Donahoe</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Riverhead, NY </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Antonio Blanco</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Miami, FL</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Praveen Rao</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Dallas, TX</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Richard Kuk</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Lynchburg, VA </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Ethan Levine</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Rapid City, SD</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Greg Olsovsky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Temple, TX</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Ramandeep Brar</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Los Alamitos, CA</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Stephen Devenport</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Riverton, UT</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Andres Vasquez Donado</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Houston, TX</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Mohan Viswanathan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Stanford, CA</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Adam Lottick</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Trumbull, CT</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Charles Joyner</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Richmond, VA</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Khalid Ahmed</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Flint, MI</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Brian Ramza</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Kansas City, MO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Srivani Ambati</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Apex, NC </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Jorge Cheirif</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Dallas, TX</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Joseph Moran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Statesville, NC</a:t>
            </a:r>
          </a:p>
        </p:txBody>
      </p:sp>
      <p:sp>
        <p:nvSpPr>
          <p:cNvPr id="12" name="TextBox 11">
            <a:extLst>
              <a:ext uri="{FF2B5EF4-FFF2-40B4-BE49-F238E27FC236}">
                <a16:creationId xmlns:a16="http://schemas.microsoft.com/office/drawing/2014/main" id="{EA59177C-A0EB-DE6C-2C9D-2C6CD19E917D}"/>
              </a:ext>
            </a:extLst>
          </p:cNvPr>
          <p:cNvSpPr txBox="1"/>
          <p:nvPr/>
        </p:nvSpPr>
        <p:spPr>
          <a:xfrm>
            <a:off x="7182820" y="1184894"/>
            <a:ext cx="2111352" cy="5055230"/>
          </a:xfrm>
          <a:prstGeom prst="rect">
            <a:avLst/>
          </a:prstGeom>
          <a:noFill/>
        </p:spPr>
        <p:txBody>
          <a:bodyPr wrap="square">
            <a:spAutoFit/>
          </a:bodyPr>
          <a:lstStyle/>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Raja Chehayeb</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Greenfield Park,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Jeffrey Sean Healey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East Hamilton, ON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Yves Pesant</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St. Jerome,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Halperin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Kelowna, BC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Stephen Wilton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Calgary, AB</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Sherryn Roth</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Scarborough, ON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Marc Deyell</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Vancouver, BC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Atilio Costa-Vitali</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Sudbury, ON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Joseph Berlingieri</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Burlington, ON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Kapil Bhagirath</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Surrey, BC </a:t>
            </a:r>
          </a:p>
          <a:p>
            <a:pPr marL="0" marR="0" lvl="0" indent="0" algn="l" defTabSz="914400" rtl="0" eaLnBrk="1" fontAlgn="auto" latinLnBrk="0" hangingPunct="1">
              <a:spcAft>
                <a:spcPts val="300"/>
              </a:spcAft>
              <a:buClrTx/>
              <a:buSzTx/>
              <a:buFontTx/>
              <a:buNone/>
              <a:tabLst/>
              <a:defRPr/>
            </a:pPr>
            <a:r>
              <a:rPr lang="fr-FR" sz="1000" b="1" cap="small" spc="-40" dirty="0">
                <a:solidFill>
                  <a:srgbClr val="C00000"/>
                </a:solidFill>
                <a:latin typeface="Arial" panose="020B0604020202020204" pitchFamily="34" charset="0"/>
                <a:cs typeface="Arial" panose="020B0604020202020204" pitchFamily="34" charset="0"/>
              </a:rPr>
              <a:t>Argentina</a:t>
            </a:r>
            <a:endParaRPr kumimoji="0" lang="fr-FR" sz="1000" b="1" i="0" u="none" strike="noStrike" kern="1200" cap="small" spc="-4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Maximiliano Sicer</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Santa Fe</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Luis Ignacio Mondragón,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Caba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Sonia Sassone,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Rubén Omar García Durán,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Alberto Liberman,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Cordoba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Fernando Botto,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Gabriela Carnero,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Salta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Maria Leonor Parody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Cordoba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Matias Lugo,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Ignacio MacKinnon,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Carlos Cuneo</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Salta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Oscar Montaña</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Andrés Alvarisqueta,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Guillermo Caime,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Marisa Liliana Vico,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Luis Domingo Pozzer,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Corrientes</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Martin Horacio Koretzky,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Buenos Aires</a:t>
            </a:r>
          </a:p>
          <a:p>
            <a:pPr>
              <a:spcAft>
                <a:spcPts val="300"/>
              </a:spcAf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Diego Martinez</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Cordoba</a:t>
            </a:r>
          </a:p>
          <a:p>
            <a:pPr marL="0" marR="0" lvl="0" indent="0" algn="l" defTabSz="914400" rtl="0" eaLnBrk="1" fontAlgn="auto" latinLnBrk="0" hangingPunct="1">
              <a:spcAft>
                <a:spcPts val="300"/>
              </a:spcAft>
              <a:buClrTx/>
              <a:buSzTx/>
              <a:buFontTx/>
              <a:buNone/>
              <a:tabLst/>
              <a:defRPr/>
            </a:pPr>
            <a:endPar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F1D66E9-C090-49BD-8B5B-22250FA2362D}"/>
              </a:ext>
            </a:extLst>
          </p:cNvPr>
          <p:cNvSpPr txBox="1"/>
          <p:nvPr/>
        </p:nvSpPr>
        <p:spPr>
          <a:xfrm>
            <a:off x="9622600" y="1184894"/>
            <a:ext cx="2476499" cy="4962897"/>
          </a:xfrm>
          <a:prstGeom prst="rect">
            <a:avLst/>
          </a:prstGeom>
          <a:noFill/>
        </p:spPr>
        <p:txBody>
          <a:bodyPr wrap="square">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Fernando Colombo Berra,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Buenos Aires</a:t>
            </a:r>
          </a:p>
          <a:p>
            <a:pPr marL="0" marR="0" lvl="0" indent="0" algn="l" defTabSz="914400" rtl="0" eaLnBrk="1" fontAlgn="auto" latinLnBrk="0" hangingPunct="1">
              <a:spcBef>
                <a:spcPts val="0"/>
              </a:spcBef>
              <a:spcAft>
                <a:spcPts val="300"/>
              </a:spcAft>
              <a:buClrTx/>
              <a:buSzTx/>
              <a:buFontTx/>
              <a:buNone/>
              <a:tabLst/>
              <a:defRPr/>
            </a:pPr>
            <a:r>
              <a:rPr kumimoji="0" lang="en-US" sz="1000" b="1" i="0" u="none" strike="noStrike" kern="1200" cap="small" spc="-4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Brazil</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Ana Claudia Venancio</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Minas Gerais</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Jamil Abdalla Saad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Minas Gerais</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Wladmir Saporito</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Christiano de Luca Nassif</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Luiz Carlos Santana Passos</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Bahia</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Mauricio Scanavacca,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Audes Feitosa,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Pernambuco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Benhur Henz,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Distrito Federal</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Yorghos Michalaros,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Minas Gerais</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Eduardo Ramacciotti,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Rodrigo Alves da Silva,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Minas Gerais</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Jose Francisco Kerr Saraiva</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Juliano Novaes Cardoso,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Fabio Tuche,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Rio de Janeiro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Heron Rhydan Saad Rached,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Eduardo Bartholomay,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Rio Grande do Sul</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Maria Vidotti,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Mauro Esteves Hernandes,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Adalberto Menezes Lorga Filho, </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Paulo</a:t>
            </a:r>
          </a:p>
          <a:p>
            <a:pPr marL="0" marR="0" lvl="0" indent="0" algn="l" defTabSz="914400" rtl="0" eaLnBrk="1" fontAlgn="auto" latinLnBrk="0" hangingPunct="1">
              <a:spcBef>
                <a:spcPts val="0"/>
              </a:spcBef>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Aguinaldo Freitas Junior, </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Sao Paulo</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US" sz="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300"/>
              </a:spcAft>
              <a:buClrTx/>
              <a:buSzTx/>
              <a:buFontTx/>
              <a:buNone/>
              <a:tabLst/>
              <a:defRPr/>
            </a:pPr>
            <a:r>
              <a:rPr kumimoji="0" lang="en-US" sz="1000" b="1" i="0" u="none" strike="noStrike" kern="1200" cap="small" spc="-4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Colombia</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Ricardo Leon Fernandez Ruiz, </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Antioquia</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Fernando Manzur, </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Bolivar</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Juan Fernando Carvajal Estupiñan, </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Santander</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Franklin Quiroz, </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Santander</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Attallah Antonio Rizcala Muvdi</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Atlantico</a:t>
            </a:r>
          </a:p>
          <a:p>
            <a:pPr marL="0" marR="0" lvl="0" indent="0" algn="l" defTabSz="914400" rtl="0" eaLnBrk="1" fontAlgn="auto" latinLnBrk="0" hangingPunct="1">
              <a:spcBef>
                <a:spcPts val="0"/>
              </a:spcBef>
              <a:spcAft>
                <a:spcPts val="30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Gregorio Sanchez Vallejo, </a:t>
            </a:r>
            <a:r>
              <a:rPr kumimoji="0" lang="es-E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Armenia</a:t>
            </a:r>
          </a:p>
          <a:p>
            <a:pPr marL="0" marR="0" lvl="0" indent="0" algn="l" defTabSz="914400" rtl="0" eaLnBrk="1" fontAlgn="auto" latinLnBrk="0" hangingPunct="1">
              <a:spcBef>
                <a:spcPts val="0"/>
              </a:spcBef>
              <a:spcAft>
                <a:spcPts val="300"/>
              </a:spcAft>
              <a:buClrTx/>
              <a:buSzTx/>
              <a:buFontTx/>
              <a:buNone/>
              <a:tabLst/>
              <a:defRPr/>
            </a:pPr>
            <a:endParaRPr kumimoji="0" lang="es-E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39DD18-E3C2-162A-80BC-99BFDB8ADC3C}"/>
              </a:ext>
            </a:extLst>
          </p:cNvPr>
          <p:cNvSpPr txBox="1"/>
          <p:nvPr/>
        </p:nvSpPr>
        <p:spPr>
          <a:xfrm>
            <a:off x="4745959" y="1184894"/>
            <a:ext cx="2476499" cy="4932119"/>
          </a:xfrm>
          <a:prstGeom prst="rect">
            <a:avLst/>
          </a:prstGeom>
          <a:noFill/>
        </p:spPr>
        <p:txBody>
          <a:bodyPr wrap="square">
            <a:spAutoFit/>
          </a:bodyPr>
          <a:lstStyle/>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Mirel Sanchez</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Miami,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Sander Fernandez</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Orlando,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Giselle Debs-Perez</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North Miami Beach,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Luis Mas</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Cutler Bay,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Kenneth Ellenbogen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Richmond, VA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Gaurang Gandhi</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Cincinnati, OH</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Javier E. Banchs</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Round Rock, TX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Ayham Shneker</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San Antonio, TX</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Patrick Weston</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Bradenton,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Andrea Natale</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Austin, TX</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Harinder Gogia</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Anaheim, CA</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Paris Bradsford</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Beaumont, TX</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Michele Cook</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Coeur D’Alene, ID</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Michael Rosenberg</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Aurora, CO</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Richard Beasley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Rapid City, SD</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Idania Fernandez</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Hialeah, FL</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William Randall</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Dayton, OH</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Johnny Dy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Lenoir, NC</a:t>
            </a:r>
          </a:p>
          <a:p>
            <a:pPr>
              <a:spcAft>
                <a:spcPts val="300"/>
              </a:spcAft>
              <a:defRPr/>
            </a:pPr>
            <a:r>
              <a:rPr kumimoji="0" lang="en-US" sz="1000" b="1" i="0" u="none" strike="noStrike" kern="1200" cap="small" spc="-4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Canada</a:t>
            </a:r>
            <a:endPar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John Vyselaar</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North Vancouver, BC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Benoit Coutu</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Montréal,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Daniel Savard</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St-Jean-sur-Richelieu,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Jean-Francois Roux</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Sherbrooke,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Matthew Bennett</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Vancouver, BC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Shekhar Pandey</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Cambridge, ON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Ariane Lemiux</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Lévis, QC</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Blandine Mondésert</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Montréal, QC </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James Cha</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Oshawa, ON</a:t>
            </a:r>
          </a:p>
          <a:p>
            <a:pPr marL="0" marR="0" lvl="0" indent="0" algn="l" defTabSz="914400" rtl="0" eaLnBrk="1" fontAlgn="auto" latinLnBrk="0" hangingPunct="1">
              <a:spcAft>
                <a:spcPts val="30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Sebastien-Xavier Joncas</a:t>
            </a:r>
            <a:r>
              <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Quebec, QC</a:t>
            </a:r>
          </a:p>
          <a:p>
            <a:pPr marL="0" marR="0" lvl="0" indent="0" algn="l" defTabSz="914400" rtl="0" eaLnBrk="1" fontAlgn="auto" latinLnBrk="0" hangingPunct="1">
              <a:spcAft>
                <a:spcPts val="300"/>
              </a:spcAft>
              <a:buClrTx/>
              <a:buSzTx/>
              <a:buFontTx/>
              <a:buNone/>
              <a:tabLst/>
              <a:defRPr/>
            </a:pPr>
            <a:endParaRPr kumimoji="0" lang="en-US" sz="8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Title 2">
            <a:extLst>
              <a:ext uri="{FF2B5EF4-FFF2-40B4-BE49-F238E27FC236}">
                <a16:creationId xmlns:a16="http://schemas.microsoft.com/office/drawing/2014/main" id="{CC205D2F-DBE1-DC54-A73C-09DEF1069B86}"/>
              </a:ext>
            </a:extLst>
          </p:cNvPr>
          <p:cNvSpPr>
            <a:spLocks noGrp="1"/>
          </p:cNvSpPr>
          <p:nvPr>
            <p:ph type="title"/>
          </p:nvPr>
        </p:nvSpPr>
        <p:spPr>
          <a:xfrm>
            <a:off x="548640" y="548640"/>
            <a:ext cx="11065329" cy="370187"/>
          </a:xfrm>
        </p:spPr>
        <p:txBody>
          <a:bodyPr/>
          <a:lstStyle/>
          <a:p>
            <a:r>
              <a:rPr lang="en-US" noProof="0" dirty="0"/>
              <a:t>NODE-303 Trial Sites and Investigators </a:t>
            </a:r>
            <a:endParaRPr lang="en-US" dirty="0"/>
          </a:p>
        </p:txBody>
      </p:sp>
      <p:sp>
        <p:nvSpPr>
          <p:cNvPr id="6" name="Slide Number Placeholder 5">
            <a:extLst>
              <a:ext uri="{FF2B5EF4-FFF2-40B4-BE49-F238E27FC236}">
                <a16:creationId xmlns:a16="http://schemas.microsoft.com/office/drawing/2014/main" id="{B6057607-64D4-CAB0-0AC6-5FE327750EE3}"/>
              </a:ext>
            </a:extLst>
          </p:cNvPr>
          <p:cNvSpPr>
            <a:spLocks noGrp="1"/>
          </p:cNvSpPr>
          <p:nvPr>
            <p:ph type="sldNum" sz="quarter" idx="4"/>
          </p:nvPr>
        </p:nvSpPr>
        <p:spPr/>
        <p:txBody>
          <a:bodyPr/>
          <a:lstStyle/>
          <a:p>
            <a:fld id="{42C32FFB-F9AE-46F0-A233-A2E628258990}" type="slidenum">
              <a:rPr lang="en-US" smtClean="0"/>
              <a:pPr/>
              <a:t>17</a:t>
            </a:fld>
            <a:endParaRPr lang="en-US" sz="1333" dirty="0"/>
          </a:p>
        </p:txBody>
      </p:sp>
    </p:spTree>
    <p:extLst>
      <p:ext uri="{BB962C8B-B14F-4D97-AF65-F5344CB8AC3E}">
        <p14:creationId xmlns:p14="http://schemas.microsoft.com/office/powerpoint/2010/main" val="105713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306E-52B5-5B46-49A3-B119B9F7AFB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4D5FD3-9C2F-1016-DF6D-B4D09766C80F}"/>
              </a:ext>
            </a:extLst>
          </p:cNvPr>
          <p:cNvSpPr txBox="1">
            <a:spLocks/>
          </p:cNvSpPr>
          <p:nvPr/>
        </p:nvSpPr>
        <p:spPr>
          <a:xfrm>
            <a:off x="533400" y="402606"/>
            <a:ext cx="10495321" cy="1491823"/>
          </a:xfrm>
          <a:prstGeom prst="rect">
            <a:avLst/>
          </a:prstGeom>
        </p:spPr>
        <p:txBody>
          <a:bodyPr lIns="0"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algn="l"/>
            <a:r>
              <a:rPr lang="en-US" sz="3200" dirty="0">
                <a:solidFill>
                  <a:srgbClr val="002856"/>
                </a:solidFill>
                <a:latin typeface="Arial "/>
              </a:rPr>
              <a:t>NODE-303: Multi-Center, Multi-National, Open-Label, Safety Study of Etripamil Nasal Spray for Patients With Paroxysmal Supraventricular Tachycardia</a:t>
            </a:r>
          </a:p>
        </p:txBody>
      </p:sp>
      <p:sp>
        <p:nvSpPr>
          <p:cNvPr id="2" name="Subtitle 2">
            <a:extLst>
              <a:ext uri="{FF2B5EF4-FFF2-40B4-BE49-F238E27FC236}">
                <a16:creationId xmlns:a16="http://schemas.microsoft.com/office/drawing/2014/main" id="{FD02DDD0-DAAE-142F-D33C-2972C712FFED}"/>
              </a:ext>
            </a:extLst>
          </p:cNvPr>
          <p:cNvSpPr txBox="1">
            <a:spLocks/>
          </p:cNvSpPr>
          <p:nvPr/>
        </p:nvSpPr>
        <p:spPr>
          <a:xfrm>
            <a:off x="533400" y="4107347"/>
            <a:ext cx="10434675" cy="254167"/>
          </a:xfrm>
          <a:prstGeom prst="rect">
            <a:avLst/>
          </a:prstGeom>
        </p:spPr>
        <p:txBody>
          <a:bodyPr wrap="square" lIns="0">
            <a:noAutofit/>
          </a:bodyPr>
          <a:lstStyle>
            <a:lvl1pPr marL="0" indent="0" algn="l" rtl="0" eaLnBrk="1" fontAlgn="base" hangingPunct="1">
              <a:spcBef>
                <a:spcPts val="1200"/>
              </a:spcBef>
              <a:spcAft>
                <a:spcPct val="0"/>
              </a:spcAf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lgn="just"/>
            <a:r>
              <a:rPr lang="en-US" sz="1400" b="1" kern="0" dirty="0">
                <a:latin typeface="+mn-lt"/>
                <a:ea typeface="Lucida Sans Unicode" panose="020B0602030504020204" pitchFamily="34" charset="0"/>
              </a:rPr>
              <a:t>James E. Ip, MD</a:t>
            </a:r>
            <a:r>
              <a:rPr lang="en-US" sz="1400" b="1" kern="0" baseline="30000" dirty="0">
                <a:latin typeface="+mn-lt"/>
                <a:ea typeface="Lucida Sans Unicode" panose="020B0602030504020204" pitchFamily="34" charset="0"/>
              </a:rPr>
              <a:t>1</a:t>
            </a:r>
            <a:r>
              <a:rPr lang="en-US" sz="1400" kern="0" dirty="0">
                <a:latin typeface="+mn-lt"/>
                <a:ea typeface="Lucida Sans Unicode" panose="020B0602030504020204" pitchFamily="34" charset="0"/>
              </a:rPr>
              <a:t>; Benoit Coutu, MD</a:t>
            </a:r>
            <a:r>
              <a:rPr lang="en-US" sz="1400" kern="0" baseline="30000" dirty="0">
                <a:latin typeface="+mn-lt"/>
                <a:ea typeface="Lucida Sans Unicode" panose="020B0602030504020204" pitchFamily="34" charset="0"/>
              </a:rPr>
              <a:t>2</a:t>
            </a:r>
            <a:r>
              <a:rPr lang="en-US" sz="1400" kern="0" dirty="0">
                <a:latin typeface="+mn-lt"/>
                <a:ea typeface="Lucida Sans Unicode" panose="020B0602030504020204" pitchFamily="34" charset="0"/>
              </a:rPr>
              <a:t>; John H. Ip, MD</a:t>
            </a:r>
            <a:r>
              <a:rPr lang="en-US" sz="1400" kern="0" baseline="30000" dirty="0">
                <a:latin typeface="+mn-lt"/>
                <a:ea typeface="Lucida Sans Unicode" panose="020B0602030504020204" pitchFamily="34" charset="0"/>
              </a:rPr>
              <a:t>3</a:t>
            </a:r>
            <a:r>
              <a:rPr lang="en-US" sz="1400" kern="0" dirty="0">
                <a:latin typeface="+mn-lt"/>
                <a:ea typeface="Lucida Sans Unicode" panose="020B0602030504020204" pitchFamily="34" charset="0"/>
              </a:rPr>
              <a:t>; Peter A. Noseworthy, MD, MBA</a:t>
            </a:r>
            <a:r>
              <a:rPr lang="en-US" sz="1400" kern="0" baseline="30000" dirty="0">
                <a:latin typeface="+mn-lt"/>
                <a:ea typeface="Lucida Sans Unicode" panose="020B0602030504020204" pitchFamily="34" charset="0"/>
              </a:rPr>
              <a:t>4</a:t>
            </a:r>
            <a:r>
              <a:rPr lang="en-US" sz="1400" kern="0" dirty="0">
                <a:latin typeface="+mn-lt"/>
                <a:ea typeface="Lucida Sans Unicode" panose="020B0602030504020204" pitchFamily="34" charset="0"/>
              </a:rPr>
              <a:t>; Maria L. Parody, MD</a:t>
            </a:r>
            <a:r>
              <a:rPr lang="en-US" sz="1400" kern="0" baseline="30000" dirty="0">
                <a:latin typeface="+mn-lt"/>
                <a:ea typeface="Lucida Sans Unicode" panose="020B0602030504020204" pitchFamily="34" charset="0"/>
              </a:rPr>
              <a:t>5</a:t>
            </a:r>
            <a:r>
              <a:rPr lang="en-US" sz="1400" kern="0" dirty="0">
                <a:latin typeface="+mn-lt"/>
                <a:ea typeface="Lucida Sans Unicode" panose="020B0602030504020204" pitchFamily="34" charset="0"/>
              </a:rPr>
              <a:t>; Farhad Rafii, MD</a:t>
            </a:r>
            <a:r>
              <a:rPr lang="en-US" sz="1400" kern="0" baseline="30000" dirty="0">
                <a:latin typeface="+mn-lt"/>
                <a:ea typeface="Lucida Sans Unicode" panose="020B0602030504020204" pitchFamily="34" charset="0"/>
              </a:rPr>
              <a:t>6</a:t>
            </a:r>
            <a:r>
              <a:rPr lang="en-US" sz="1400" kern="0" dirty="0">
                <a:latin typeface="+mn-lt"/>
                <a:ea typeface="Lucida Sans Unicode" panose="020B0602030504020204" pitchFamily="34" charset="0"/>
              </a:rPr>
              <a:t>; Samuel F. Sears, PhD</a:t>
            </a:r>
            <a:r>
              <a:rPr lang="en-US" sz="1400" kern="0" baseline="30000" dirty="0">
                <a:latin typeface="+mn-lt"/>
                <a:ea typeface="Lucida Sans Unicode" panose="020B0602030504020204" pitchFamily="34" charset="0"/>
              </a:rPr>
              <a:t>7</a:t>
            </a:r>
            <a:r>
              <a:rPr lang="en-US" sz="1400" kern="0" dirty="0">
                <a:latin typeface="+mn-lt"/>
                <a:ea typeface="Lucida Sans Unicode" panose="020B0602030504020204" pitchFamily="34" charset="0"/>
              </a:rPr>
              <a:t>; Narendra Singh, MD</a:t>
            </a:r>
            <a:r>
              <a:rPr lang="en-US" sz="1400" kern="0" baseline="30000" dirty="0">
                <a:latin typeface="+mn-lt"/>
                <a:ea typeface="Lucida Sans Unicode" panose="020B0602030504020204" pitchFamily="34" charset="0"/>
              </a:rPr>
              <a:t>8</a:t>
            </a:r>
            <a:r>
              <a:rPr lang="en-US" sz="1400" kern="0" dirty="0">
                <a:latin typeface="+mn-lt"/>
                <a:ea typeface="Lucida Sans Unicode" panose="020B0602030504020204" pitchFamily="34" charset="0"/>
              </a:rPr>
              <a:t>; Bruce Stambler, MD</a:t>
            </a:r>
            <a:r>
              <a:rPr lang="en-US" sz="1400" kern="0" baseline="30000" dirty="0">
                <a:latin typeface="+mn-lt"/>
                <a:ea typeface="Lucida Sans Unicode" panose="020B0602030504020204" pitchFamily="34" charset="0"/>
              </a:rPr>
              <a:t>9</a:t>
            </a:r>
            <a:r>
              <a:rPr lang="en-US" sz="1400" kern="0" dirty="0">
                <a:latin typeface="+mn-lt"/>
                <a:ea typeface="Lucida Sans Unicode" panose="020B0602030504020204" pitchFamily="34" charset="0"/>
              </a:rPr>
              <a:t>; Naeem K. Tahirkheli, MD</a:t>
            </a:r>
            <a:r>
              <a:rPr lang="en-US" sz="1400" kern="0" baseline="30000" dirty="0">
                <a:latin typeface="+mn-lt"/>
                <a:ea typeface="Lucida Sans Unicode" panose="020B0602030504020204" pitchFamily="34" charset="0"/>
              </a:rPr>
              <a:t>10</a:t>
            </a:r>
            <a:r>
              <a:rPr lang="en-US" sz="1400" kern="0" dirty="0">
                <a:latin typeface="+mn-lt"/>
                <a:ea typeface="Lucida Sans Unicode" panose="020B0602030504020204" pitchFamily="34" charset="0"/>
              </a:rPr>
              <a:t>; Juan Agudelo Uribe, MD</a:t>
            </a:r>
            <a:r>
              <a:rPr lang="en-US" sz="1400" kern="0" baseline="30000" dirty="0">
                <a:latin typeface="+mn-lt"/>
                <a:ea typeface="Lucida Sans Unicode" panose="020B0602030504020204" pitchFamily="34" charset="0"/>
              </a:rPr>
              <a:t>11</a:t>
            </a:r>
            <a:r>
              <a:rPr lang="en-US" sz="1400" kern="0" dirty="0">
                <a:latin typeface="+mn-lt"/>
                <a:ea typeface="Lucida Sans Unicode" panose="020B0602030504020204" pitchFamily="34" charset="0"/>
              </a:rPr>
              <a:t>; </a:t>
            </a:r>
            <a:br>
              <a:rPr lang="en-US" sz="1400" kern="0" dirty="0">
                <a:latin typeface="+mn-lt"/>
                <a:ea typeface="Lucida Sans Unicode" panose="020B0602030504020204" pitchFamily="34" charset="0"/>
              </a:rPr>
            </a:br>
            <a:r>
              <a:rPr lang="en-US" sz="1400" kern="0" dirty="0">
                <a:latin typeface="+mn-lt"/>
                <a:ea typeface="Lucida Sans Unicode" panose="020B0602030504020204" pitchFamily="34" charset="0"/>
              </a:rPr>
              <a:t>Sarah Omodele, DNP, FNP</a:t>
            </a:r>
            <a:r>
              <a:rPr lang="en-US" sz="1400" kern="0" baseline="30000" dirty="0">
                <a:latin typeface="+mn-lt"/>
                <a:ea typeface="Lucida Sans Unicode" panose="020B0602030504020204" pitchFamily="34" charset="0"/>
              </a:rPr>
              <a:t>12</a:t>
            </a:r>
            <a:r>
              <a:rPr lang="en-US" sz="1400" kern="0" dirty="0">
                <a:latin typeface="+mn-lt"/>
                <a:ea typeface="Lucida Sans Unicode" panose="020B0602030504020204" pitchFamily="34" charset="0"/>
              </a:rPr>
              <a:t>; Silvia Shardonofsky, MD</a:t>
            </a:r>
            <a:r>
              <a:rPr lang="en-US" sz="1400" kern="0" baseline="30000" dirty="0">
                <a:latin typeface="+mn-lt"/>
                <a:ea typeface="Lucida Sans Unicode" panose="020B0602030504020204" pitchFamily="34" charset="0"/>
              </a:rPr>
              <a:t>12</a:t>
            </a:r>
            <a:r>
              <a:rPr lang="en-US" sz="1400" kern="0" dirty="0">
                <a:latin typeface="+mn-lt"/>
                <a:ea typeface="Lucida Sans Unicode" panose="020B0602030504020204" pitchFamily="34" charset="0"/>
              </a:rPr>
              <a:t>; David B. Bharucha, MD, PhD</a:t>
            </a:r>
            <a:r>
              <a:rPr lang="en-US" sz="1400" kern="0" baseline="30000" dirty="0">
                <a:latin typeface="+mn-lt"/>
                <a:ea typeface="Lucida Sans Unicode" panose="020B0602030504020204" pitchFamily="34" charset="0"/>
              </a:rPr>
              <a:t>12</a:t>
            </a:r>
            <a:r>
              <a:rPr lang="en-US" sz="1400" kern="0" dirty="0">
                <a:latin typeface="+mn-lt"/>
                <a:ea typeface="Lucida Sans Unicode" panose="020B0602030504020204" pitchFamily="34" charset="0"/>
              </a:rPr>
              <a:t>; A. John Camm, MD</a:t>
            </a:r>
            <a:r>
              <a:rPr lang="en-US" sz="1400" kern="0" baseline="30000" dirty="0">
                <a:latin typeface="+mn-lt"/>
                <a:ea typeface="Lucida Sans Unicode" panose="020B0602030504020204" pitchFamily="34" charset="0"/>
              </a:rPr>
              <a:t>13</a:t>
            </a:r>
            <a:endParaRPr lang="en-US" sz="1400" i="1" kern="0" baseline="30000" dirty="0">
              <a:latin typeface="+mn-lt"/>
              <a:ea typeface="Lucida Sans Unicode" panose="020B0602030504020204" pitchFamily="34" charset="0"/>
            </a:endParaRPr>
          </a:p>
        </p:txBody>
      </p:sp>
      <p:sp>
        <p:nvSpPr>
          <p:cNvPr id="3" name="TextBox 2">
            <a:extLst>
              <a:ext uri="{FF2B5EF4-FFF2-40B4-BE49-F238E27FC236}">
                <a16:creationId xmlns:a16="http://schemas.microsoft.com/office/drawing/2014/main" id="{446B08E7-E03B-D176-8421-BB36E258AF79}"/>
              </a:ext>
            </a:extLst>
          </p:cNvPr>
          <p:cNvSpPr txBox="1"/>
          <p:nvPr/>
        </p:nvSpPr>
        <p:spPr>
          <a:xfrm>
            <a:off x="533400" y="5218845"/>
            <a:ext cx="10568640" cy="778196"/>
          </a:xfrm>
          <a:prstGeom prst="rect">
            <a:avLst/>
          </a:prstGeom>
          <a:noFill/>
        </p:spPr>
        <p:txBody>
          <a:bodyPr wrap="square" lIns="0">
            <a:noAutofit/>
          </a:bodyPr>
          <a:lstStyle/>
          <a:p>
            <a:pPr algn="just" defTabSz="812760"/>
            <a:r>
              <a:rPr lang="en-US" sz="1400" i="1" baseline="30000" dirty="0">
                <a:ea typeface="Lucida Sans Unicode" panose="020B0602030504020204" pitchFamily="34" charset="0"/>
              </a:rPr>
              <a:t>(1) Weill Cornell Medical Center, New York Presbyterian Hospital, New York, USA (2) Montréal University Hospital Center, Montréal, QC, Canada (3) Edward W. Sparrow Hospital Association, Sparrow Thoracic and Cardiovascular Institute, Lansing, MI, USA (4) Mayo Clinic, Rochester, MN, USA (5) Hospital San Roque, San Roque, Argentina (6) lnterventional Cardiology Medical Group, West Hills, CA, USA (7) East Carolina University, Psychology and Cardiovascular Sciences, Greenville, NC, USA (8) NSC Research Center, Johns Creek, GA, USA (9) Piedmont Heart Institute, Atlanta, GA, USA (10) Oklahoma Heart Hospital, Oklahoma City, OK, USA (11)Clinical CardioVID, Medellin, Colombia (12) Milestone Pharmaceuticals, Montréal, QC, Canada (13) St George's University of London, London, United Kingdom </a:t>
            </a:r>
          </a:p>
        </p:txBody>
      </p:sp>
      <p:sp>
        <p:nvSpPr>
          <p:cNvPr id="4" name="TextBox 3">
            <a:extLst>
              <a:ext uri="{FF2B5EF4-FFF2-40B4-BE49-F238E27FC236}">
                <a16:creationId xmlns:a16="http://schemas.microsoft.com/office/drawing/2014/main" id="{06E59D5C-00DC-F006-03BC-4A3D0E566836}"/>
              </a:ext>
            </a:extLst>
          </p:cNvPr>
          <p:cNvSpPr txBox="1"/>
          <p:nvPr/>
        </p:nvSpPr>
        <p:spPr>
          <a:xfrm>
            <a:off x="533400" y="2823882"/>
            <a:ext cx="2398059" cy="369332"/>
          </a:xfrm>
          <a:prstGeom prst="rect">
            <a:avLst/>
          </a:prstGeom>
          <a:noFill/>
        </p:spPr>
        <p:txBody>
          <a:bodyPr wrap="square" lIns="0" rtlCol="0">
            <a:spAutoFit/>
          </a:bodyPr>
          <a:lstStyle/>
          <a:p>
            <a:r>
              <a:rPr lang="en-US" dirty="0"/>
              <a:t>Now published online:</a:t>
            </a:r>
            <a:endParaRPr lang="en-US" dirty="0">
              <a:highlight>
                <a:srgbClr val="FFFF00"/>
              </a:highlight>
            </a:endParaRPr>
          </a:p>
        </p:txBody>
      </p:sp>
      <p:sp>
        <p:nvSpPr>
          <p:cNvPr id="6" name="Slide Number Placeholder 5">
            <a:extLst>
              <a:ext uri="{FF2B5EF4-FFF2-40B4-BE49-F238E27FC236}">
                <a16:creationId xmlns:a16="http://schemas.microsoft.com/office/drawing/2014/main" id="{AF4ED5AC-B86D-EC19-6BA7-DA69DA190848}"/>
              </a:ext>
            </a:extLst>
          </p:cNvPr>
          <p:cNvSpPr>
            <a:spLocks noGrp="1"/>
          </p:cNvSpPr>
          <p:nvPr>
            <p:ph type="sldNum" sz="quarter" idx="4"/>
          </p:nvPr>
        </p:nvSpPr>
        <p:spPr/>
        <p:txBody>
          <a:bodyPr/>
          <a:lstStyle/>
          <a:p>
            <a:fld id="{42C32FFB-F9AE-46F0-A233-A2E628258990}" type="slidenum">
              <a:rPr lang="en-US" smtClean="0"/>
              <a:pPr/>
              <a:t>18</a:t>
            </a:fld>
            <a:endParaRPr lang="en-US" sz="1333" dirty="0"/>
          </a:p>
        </p:txBody>
      </p:sp>
      <p:pic>
        <p:nvPicPr>
          <p:cNvPr id="8" name="Picture 7">
            <a:extLst>
              <a:ext uri="{FF2B5EF4-FFF2-40B4-BE49-F238E27FC236}">
                <a16:creationId xmlns:a16="http://schemas.microsoft.com/office/drawing/2014/main" id="{1E7B8B51-06DB-CD2C-D13D-4421F937537C}"/>
              </a:ext>
            </a:extLst>
          </p:cNvPr>
          <p:cNvPicPr>
            <a:picLocks noChangeAspect="1"/>
          </p:cNvPicPr>
          <p:nvPr/>
        </p:nvPicPr>
        <p:blipFill>
          <a:blip r:embed="rId2"/>
          <a:stretch>
            <a:fillRect/>
          </a:stretch>
        </p:blipFill>
        <p:spPr>
          <a:xfrm>
            <a:off x="2931459" y="1932045"/>
            <a:ext cx="2175302" cy="2175302"/>
          </a:xfrm>
          <a:prstGeom prst="rect">
            <a:avLst/>
          </a:prstGeom>
        </p:spPr>
      </p:pic>
    </p:spTree>
    <p:extLst>
      <p:ext uri="{BB962C8B-B14F-4D97-AF65-F5344CB8AC3E}">
        <p14:creationId xmlns:p14="http://schemas.microsoft.com/office/powerpoint/2010/main" val="37959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98EEF6C-561F-4940-8303-D10E9A0C4365}"/>
              </a:ext>
            </a:extLst>
          </p:cNvPr>
          <p:cNvSpPr>
            <a:spLocks noGrp="1"/>
          </p:cNvSpPr>
          <p:nvPr>
            <p:ph type="title"/>
          </p:nvPr>
        </p:nvSpPr>
        <p:spPr>
          <a:xfrm>
            <a:off x="548640" y="548640"/>
            <a:ext cx="11065329" cy="370187"/>
          </a:xfrm>
        </p:spPr>
        <p:txBody>
          <a:bodyPr lIns="0" tIns="0" rIns="0" bIns="0" anchor="b" anchorCtr="0">
            <a:noAutofit/>
          </a:bodyPr>
          <a:lstStyle/>
          <a:p>
            <a:r>
              <a:rPr lang="en-US" dirty="0"/>
              <a:t>Disclosures</a:t>
            </a:r>
          </a:p>
        </p:txBody>
      </p:sp>
      <p:sp>
        <p:nvSpPr>
          <p:cNvPr id="3" name="Slide Number Placeholder 2"/>
          <p:cNvSpPr>
            <a:spLocks noGrp="1"/>
          </p:cNvSpPr>
          <p:nvPr>
            <p:ph type="sldNum" sz="quarter" idx="4"/>
          </p:nvPr>
        </p:nvSpPr>
        <p:spPr>
          <a:xfrm>
            <a:off x="11200966" y="6536763"/>
            <a:ext cx="411793" cy="184666"/>
          </a:xfrm>
        </p:spPr>
        <p:txBody>
          <a:bodyPr/>
          <a:lstStyle/>
          <a:p>
            <a:fld id="{42C32FFB-F9AE-46F0-A233-A2E628258990}" type="slidenum">
              <a:rPr lang="en-US" smtClean="0"/>
              <a:pPr/>
              <a:t>2</a:t>
            </a:fld>
            <a:endParaRPr lang="en-US" dirty="0"/>
          </a:p>
        </p:txBody>
      </p:sp>
      <p:sp>
        <p:nvSpPr>
          <p:cNvPr id="23" name="Text Placeholder 22">
            <a:extLst>
              <a:ext uri="{FF2B5EF4-FFF2-40B4-BE49-F238E27FC236}">
                <a16:creationId xmlns:a16="http://schemas.microsoft.com/office/drawing/2014/main" id="{742F57E0-D29A-0F89-1A1E-6395E157E657}"/>
              </a:ext>
            </a:extLst>
          </p:cNvPr>
          <p:cNvSpPr>
            <a:spLocks noGrp="1"/>
          </p:cNvSpPr>
          <p:nvPr>
            <p:ph type="body" sz="quarter" idx="14"/>
          </p:nvPr>
        </p:nvSpPr>
        <p:spPr>
          <a:xfrm>
            <a:off x="533400" y="1279525"/>
            <a:ext cx="11087100" cy="3990975"/>
          </a:xfrm>
        </p:spPr>
        <p:txBody>
          <a:bodyPr/>
          <a:lstStyle/>
          <a:p>
            <a:pPr>
              <a:spcAft>
                <a:spcPts val="600"/>
              </a:spcAft>
            </a:pPr>
            <a:r>
              <a:rPr lang="en-US" dirty="0"/>
              <a:t>James E. Ip, MD: </a:t>
            </a:r>
          </a:p>
          <a:p>
            <a:pPr lvl="1">
              <a:spcAft>
                <a:spcPts val="600"/>
              </a:spcAft>
            </a:pPr>
            <a:r>
              <a:rPr lang="en-US" dirty="0"/>
              <a:t>Received compensation as study investigator and steering committee member for Milestone Pharmaceuticals </a:t>
            </a:r>
          </a:p>
          <a:p>
            <a:pPr lvl="1">
              <a:spcAft>
                <a:spcPts val="600"/>
              </a:spcAft>
            </a:pPr>
            <a:r>
              <a:rPr lang="en-US" dirty="0"/>
              <a:t>Received honoraria/speaking/consulting fees for Abbott Medical, Boston Scientific, and Medtronic Inc.</a:t>
            </a:r>
          </a:p>
          <a:p>
            <a:pPr lvl="1">
              <a:spcAft>
                <a:spcPts val="600"/>
              </a:spcAft>
            </a:pPr>
            <a:r>
              <a:rPr lang="en-US" dirty="0"/>
              <a:t>Membership on advisory committee and/or steering committee for Abbott Medical and Medtronic Inc.</a:t>
            </a:r>
          </a:p>
          <a:p>
            <a:pPr lvl="1">
              <a:spcAft>
                <a:spcPts val="600"/>
              </a:spcAft>
            </a:pPr>
            <a:r>
              <a:rPr lang="en-US" dirty="0"/>
              <a:t>Membership on data safety monitoring committee for Boston Scientific </a:t>
            </a:r>
          </a:p>
          <a:p>
            <a:pPr marL="0" lvl="1" indent="0">
              <a:spcAft>
                <a:spcPts val="600"/>
              </a:spcAft>
              <a:buNone/>
            </a:pPr>
            <a:r>
              <a:rPr lang="en-US" dirty="0"/>
              <a:t>The NODE-303 trial and these analyses were funded by Milestone Pharmaceuticals.</a:t>
            </a:r>
          </a:p>
          <a:p>
            <a:pPr marL="0" lvl="1" indent="0">
              <a:spcAft>
                <a:spcPts val="600"/>
              </a:spcAft>
              <a:buNone/>
            </a:pPr>
            <a:r>
              <a:rPr lang="en-US" dirty="0"/>
              <a:t>The trial was conducted and coordinated by Milestone and IQVIA, and over-read of ECG data was performed by </a:t>
            </a:r>
            <a:br>
              <a:rPr lang="en-US" dirty="0"/>
            </a:br>
            <a:r>
              <a:rPr lang="en-US" dirty="0"/>
              <a:t>Columbia Research Foundation.</a:t>
            </a:r>
          </a:p>
          <a:p>
            <a:endParaRPr lang="en-US" dirty="0"/>
          </a:p>
        </p:txBody>
      </p:sp>
    </p:spTree>
    <p:extLst>
      <p:ext uri="{BB962C8B-B14F-4D97-AF65-F5344CB8AC3E}">
        <p14:creationId xmlns:p14="http://schemas.microsoft.com/office/powerpoint/2010/main" val="184568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27D-213D-3D05-6D3E-4C2A22B084F7}"/>
              </a:ext>
            </a:extLst>
          </p:cNvPr>
          <p:cNvSpPr>
            <a:spLocks noGrp="1"/>
          </p:cNvSpPr>
          <p:nvPr>
            <p:ph type="title"/>
          </p:nvPr>
        </p:nvSpPr>
        <p:spPr>
          <a:xfrm>
            <a:off x="548640" y="548640"/>
            <a:ext cx="11065329" cy="370187"/>
          </a:xfrm>
        </p:spPr>
        <p:txBody>
          <a:bodyPr>
            <a:noAutofit/>
          </a:bodyPr>
          <a:lstStyle/>
          <a:p>
            <a:r>
              <a:rPr lang="en-US" dirty="0"/>
              <a:t>Etripamil: Potential New Treatment for PSVT</a:t>
            </a:r>
          </a:p>
        </p:txBody>
      </p:sp>
      <p:sp>
        <p:nvSpPr>
          <p:cNvPr id="5" name="Slide Number Placeholder 4">
            <a:extLst>
              <a:ext uri="{FF2B5EF4-FFF2-40B4-BE49-F238E27FC236}">
                <a16:creationId xmlns:a16="http://schemas.microsoft.com/office/drawing/2014/main" id="{01D4782C-CDD4-B895-853D-1B86AB50F83E}"/>
              </a:ext>
            </a:extLst>
          </p:cNvPr>
          <p:cNvSpPr>
            <a:spLocks noGrp="1"/>
          </p:cNvSpPr>
          <p:nvPr>
            <p:ph type="sldNum" sz="quarter" idx="4"/>
          </p:nvPr>
        </p:nvSpPr>
        <p:spPr>
          <a:xfrm>
            <a:off x="11200966" y="6536763"/>
            <a:ext cx="411793" cy="184666"/>
          </a:xfrm>
        </p:spPr>
        <p:txBody>
          <a:bodyPr/>
          <a:lstStyle/>
          <a:p>
            <a:fld id="{42C32FFB-F9AE-46F0-A233-A2E628258990}" type="slidenum">
              <a:rPr lang="en-US" smtClean="0"/>
              <a:pPr/>
              <a:t>3</a:t>
            </a:fld>
            <a:endParaRPr lang="en-US" dirty="0"/>
          </a:p>
        </p:txBody>
      </p:sp>
      <p:sp>
        <p:nvSpPr>
          <p:cNvPr id="13" name="Text Placeholder 12">
            <a:extLst>
              <a:ext uri="{FF2B5EF4-FFF2-40B4-BE49-F238E27FC236}">
                <a16:creationId xmlns:a16="http://schemas.microsoft.com/office/drawing/2014/main" id="{F6376E3F-2E1A-E503-7CA5-F0D6643BBEAE}"/>
              </a:ext>
            </a:extLst>
          </p:cNvPr>
          <p:cNvSpPr>
            <a:spLocks noGrp="1"/>
          </p:cNvSpPr>
          <p:nvPr>
            <p:ph type="body" sz="quarter" idx="14"/>
          </p:nvPr>
        </p:nvSpPr>
        <p:spPr>
          <a:xfrm>
            <a:off x="533400" y="1279525"/>
            <a:ext cx="6351494" cy="3990975"/>
          </a:xfrm>
        </p:spPr>
        <p:txBody>
          <a:bodyPr/>
          <a:lstStyle/>
          <a:p>
            <a:pPr>
              <a:spcAft>
                <a:spcPts val="600"/>
              </a:spcAft>
            </a:pPr>
            <a:r>
              <a:rPr lang="en-US" dirty="0"/>
              <a:t>Novel, investigational, L-type channel calcium channel blocker</a:t>
            </a:r>
          </a:p>
          <a:p>
            <a:r>
              <a:rPr lang="en-US" dirty="0"/>
              <a:t>Formulated for intranasal spray with:</a:t>
            </a:r>
          </a:p>
          <a:p>
            <a:pPr lvl="1"/>
            <a:r>
              <a:rPr lang="en-US" dirty="0"/>
              <a:t>Rapid onset of action (T</a:t>
            </a:r>
            <a:r>
              <a:rPr lang="en-US" baseline="-25000" dirty="0"/>
              <a:t>max</a:t>
            </a:r>
            <a:r>
              <a:rPr lang="en-US" dirty="0"/>
              <a:t> ≤7 minutes)</a:t>
            </a:r>
          </a:p>
          <a:p>
            <a:pPr lvl="1">
              <a:spcAft>
                <a:spcPts val="600"/>
              </a:spcAft>
            </a:pPr>
            <a:r>
              <a:rPr lang="en-US" dirty="0"/>
              <a:t>Metabolism: inactivation by blood esterases</a:t>
            </a:r>
          </a:p>
          <a:p>
            <a:pPr>
              <a:spcAft>
                <a:spcPts val="600"/>
              </a:spcAft>
            </a:pPr>
            <a:r>
              <a:rPr lang="en-US" dirty="0"/>
              <a:t>Developed to satisfy unmet need for self-administered therapy that is convenient &amp; safe outside the healthcare setting</a:t>
            </a:r>
          </a:p>
          <a:p>
            <a:r>
              <a:rPr lang="en-US" dirty="0"/>
              <a:t>Effective at rapidly terminating single episodes of </a:t>
            </a:r>
            <a:br>
              <a:rPr lang="en-US" dirty="0"/>
            </a:br>
            <a:r>
              <a:rPr lang="en-US" dirty="0"/>
              <a:t>AV nodal–dependent PSVT</a:t>
            </a:r>
          </a:p>
          <a:p>
            <a:pPr lvl="1"/>
            <a:r>
              <a:rPr lang="en-US" dirty="0"/>
              <a:t>Three phase 3 studies: NODE-301 Part 1, RAPID, NODE-302</a:t>
            </a:r>
          </a:p>
          <a:p>
            <a:endParaRPr lang="en-US" dirty="0"/>
          </a:p>
        </p:txBody>
      </p:sp>
      <p:pic>
        <p:nvPicPr>
          <p:cNvPr id="11" name="Picture 10">
            <a:extLst>
              <a:ext uri="{FF2B5EF4-FFF2-40B4-BE49-F238E27FC236}">
                <a16:creationId xmlns:a16="http://schemas.microsoft.com/office/drawing/2014/main" id="{55D89CF0-1389-E948-9269-0E07E6F8ADE0}"/>
              </a:ext>
            </a:extLst>
          </p:cNvPr>
          <p:cNvPicPr>
            <a:picLocks noChangeAspect="1"/>
          </p:cNvPicPr>
          <p:nvPr/>
        </p:nvPicPr>
        <p:blipFill rotWithShape="1">
          <a:blip r:embed="rId2"/>
          <a:srcRect l="8531" t="31483" r="74385" b="26567"/>
          <a:stretch/>
        </p:blipFill>
        <p:spPr>
          <a:xfrm>
            <a:off x="7390881" y="2292563"/>
            <a:ext cx="4229619" cy="292114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99F14E9-3E91-AE3C-4177-BCBBA893F352}"/>
              </a:ext>
            </a:extLst>
          </p:cNvPr>
          <p:cNvSpPr txBox="1"/>
          <p:nvPr/>
        </p:nvSpPr>
        <p:spPr>
          <a:xfrm>
            <a:off x="7347473" y="5301134"/>
            <a:ext cx="4273027" cy="661720"/>
          </a:xfrm>
          <a:prstGeom prst="rect">
            <a:avLst/>
          </a:prstGeom>
          <a:noFill/>
        </p:spPr>
        <p:txBody>
          <a:bodyPr wrap="square" lIns="121920" tIns="60960" rIns="121920" bIns="60960" rtlCol="0" anchor="t">
            <a:spAutoFit/>
          </a:bodyPr>
          <a:lstStyle/>
          <a:p>
            <a:r>
              <a:rPr lang="fr-FR" sz="700" dirty="0">
                <a:ea typeface="Calibri" panose="020F0502020204030204" pitchFamily="34" charset="0"/>
                <a:cs typeface="Calibri"/>
              </a:rPr>
              <a:t>Stambler BS, et al.</a:t>
            </a:r>
            <a:r>
              <a:rPr lang="en-US" sz="700" dirty="0">
                <a:ea typeface="Calibri" panose="020F0502020204030204" pitchFamily="34" charset="0"/>
                <a:cs typeface="Calibri"/>
              </a:rPr>
              <a:t>, </a:t>
            </a:r>
            <a:r>
              <a:rPr lang="en-US" sz="700" i="1" dirty="0">
                <a:ea typeface="Calibri" panose="020F0502020204030204" pitchFamily="34" charset="0"/>
                <a:cs typeface="Calibri"/>
              </a:rPr>
              <a:t>J Am Coll Cardiol</a:t>
            </a:r>
            <a:r>
              <a:rPr lang="en-US" sz="700" dirty="0">
                <a:ea typeface="Calibri" panose="020F0502020204030204" pitchFamily="34" charset="0"/>
                <a:cs typeface="Calibri"/>
              </a:rPr>
              <a:t>. 2018.</a:t>
            </a:r>
          </a:p>
          <a:p>
            <a:r>
              <a:rPr lang="fr-FR" sz="700" dirty="0">
                <a:cs typeface="Calibri"/>
              </a:rPr>
              <a:t>Wight D, et al</a:t>
            </a:r>
            <a:r>
              <a:rPr lang="en-US" sz="700" i="1" dirty="0">
                <a:cs typeface="Calibri"/>
              </a:rPr>
              <a:t>. J Am Coll Cardiol. </a:t>
            </a:r>
            <a:r>
              <a:rPr lang="en-US" sz="700" dirty="0">
                <a:cs typeface="Calibri"/>
              </a:rPr>
              <a:t>2022 Mar, 79 (9_Supplement) 43.</a:t>
            </a:r>
          </a:p>
          <a:p>
            <a:r>
              <a:rPr lang="fr-FR" sz="700" dirty="0">
                <a:ea typeface="Calibri" panose="020F0502020204030204" pitchFamily="34" charset="0"/>
                <a:cs typeface="Calibri"/>
              </a:rPr>
              <a:t>Ip JE, et al</a:t>
            </a:r>
            <a:r>
              <a:rPr lang="fr-FR" sz="700" i="1" dirty="0">
                <a:ea typeface="Calibri" panose="020F0502020204030204" pitchFamily="34" charset="0"/>
                <a:cs typeface="Calibri"/>
              </a:rPr>
              <a:t>.</a:t>
            </a:r>
            <a:r>
              <a:rPr lang="en-NZ" sz="700" dirty="0">
                <a:ea typeface="Calibri" panose="020F0502020204030204" pitchFamily="34" charset="0"/>
                <a:cs typeface="Calibri"/>
              </a:rPr>
              <a:t> </a:t>
            </a:r>
            <a:r>
              <a:rPr lang="en-NZ" sz="700" i="1" dirty="0">
                <a:ea typeface="Calibri" panose="020F0502020204030204" pitchFamily="34" charset="0"/>
                <a:cs typeface="Calibri"/>
              </a:rPr>
              <a:t>Lancet</a:t>
            </a:r>
            <a:r>
              <a:rPr lang="en-NZ" sz="700" dirty="0">
                <a:ea typeface="Calibri" panose="020F0502020204030204" pitchFamily="34" charset="0"/>
                <a:cs typeface="Calibri"/>
              </a:rPr>
              <a:t>. 2023 July.</a:t>
            </a:r>
          </a:p>
          <a:p>
            <a:r>
              <a:rPr lang="fr-FR" sz="700" dirty="0">
                <a:ea typeface="Calibri" panose="020F0502020204030204" pitchFamily="34" charset="0"/>
                <a:cs typeface="Calibri"/>
              </a:rPr>
              <a:t>Ip JE, et al</a:t>
            </a:r>
            <a:r>
              <a:rPr lang="fr-FR" sz="700" i="1" dirty="0">
                <a:ea typeface="Calibri" panose="020F0502020204030204" pitchFamily="34" charset="0"/>
                <a:cs typeface="Calibri"/>
              </a:rPr>
              <a:t>.</a:t>
            </a:r>
            <a:r>
              <a:rPr lang="en-NZ" sz="700" dirty="0">
                <a:ea typeface="Calibri" panose="020F0502020204030204" pitchFamily="34" charset="0"/>
                <a:cs typeface="Calibri"/>
              </a:rPr>
              <a:t> </a:t>
            </a:r>
            <a:r>
              <a:rPr lang="en-NZ" sz="700" i="1" dirty="0">
                <a:ea typeface="Calibri" panose="020F0502020204030204" pitchFamily="34" charset="0"/>
                <a:cs typeface="Calibri"/>
              </a:rPr>
              <a:t>Clin Pharmacol Drug Dev</a:t>
            </a:r>
            <a:r>
              <a:rPr lang="en-NZ" sz="700" dirty="0">
                <a:ea typeface="Calibri" panose="020F0502020204030204" pitchFamily="34" charset="0"/>
                <a:cs typeface="Calibri"/>
              </a:rPr>
              <a:t>. 2024 Feb.</a:t>
            </a:r>
          </a:p>
          <a:p>
            <a:r>
              <a:rPr lang="en-NZ" sz="700" dirty="0">
                <a:ea typeface="Calibri" panose="020F0502020204030204" pitchFamily="34" charset="0"/>
                <a:cs typeface="Calibri"/>
              </a:rPr>
              <a:t>NODE-PK-101, -103, data on file.</a:t>
            </a:r>
            <a:endParaRPr lang="en-US" sz="700" dirty="0">
              <a:ea typeface="Calibri" panose="020F0502020204030204" pitchFamily="34" charset="0"/>
              <a:cs typeface="Calibri"/>
            </a:endParaRPr>
          </a:p>
        </p:txBody>
      </p:sp>
      <p:pic>
        <p:nvPicPr>
          <p:cNvPr id="3" name="Picture 15" descr="A picture containing person, indoor, remote, game&#10;&#10;Description automatically generated">
            <a:extLst>
              <a:ext uri="{FF2B5EF4-FFF2-40B4-BE49-F238E27FC236}">
                <a16:creationId xmlns:a16="http://schemas.microsoft.com/office/drawing/2014/main" id="{EB1A5120-E3C3-F24B-D8FE-D0817830B71F}"/>
              </a:ext>
            </a:extLst>
          </p:cNvPr>
          <p:cNvPicPr>
            <a:picLocks noChangeAspect="1"/>
          </p:cNvPicPr>
          <p:nvPr/>
        </p:nvPicPr>
        <p:blipFill rotWithShape="1">
          <a:blip r:embed="rId3"/>
          <a:srcRect l="41717" t="21146" r="13238" b="22703"/>
          <a:stretch/>
        </p:blipFill>
        <p:spPr>
          <a:xfrm>
            <a:off x="9711933" y="410386"/>
            <a:ext cx="1908567" cy="1578750"/>
          </a:xfrm>
          <a:prstGeom prst="rect">
            <a:avLst/>
          </a:prstGeom>
          <a:ln w="28575">
            <a:noFill/>
          </a:ln>
          <a:effectLst>
            <a:glow rad="63500">
              <a:srgbClr val="0070C0">
                <a:alpha val="40000"/>
              </a:srgbClr>
            </a:glow>
            <a:outerShdw blurRad="50800" dist="50800" dir="5400000" algn="ctr" rotWithShape="0">
              <a:schemeClr val="accent1"/>
            </a:outerShdw>
          </a:effectLst>
        </p:spPr>
      </p:pic>
      <p:sp>
        <p:nvSpPr>
          <p:cNvPr id="20" name="Footer Placeholder 19">
            <a:extLst>
              <a:ext uri="{FF2B5EF4-FFF2-40B4-BE49-F238E27FC236}">
                <a16:creationId xmlns:a16="http://schemas.microsoft.com/office/drawing/2014/main" id="{C48124BF-54C6-01E6-1B64-582C32755B17}"/>
              </a:ext>
            </a:extLst>
          </p:cNvPr>
          <p:cNvSpPr>
            <a:spLocks noGrp="1"/>
          </p:cNvSpPr>
          <p:nvPr>
            <p:ph type="ftr" sz="quarter" idx="3"/>
          </p:nvPr>
        </p:nvSpPr>
        <p:spPr/>
        <p:txBody>
          <a:bodyPr/>
          <a:lstStyle/>
          <a:p>
            <a:r>
              <a:rPr lang="en-US" sz="900" dirty="0">
                <a:cs typeface="Calibri"/>
              </a:rPr>
              <a:t>Error bars = standard error (SE). PSVT = paroxysmal supraventricular tachycardia. PK = pharmacokinetic.</a:t>
            </a:r>
            <a:r>
              <a:rPr lang="en-US" sz="900" b="1" dirty="0">
                <a:cs typeface="Calibri"/>
              </a:rPr>
              <a:t> </a:t>
            </a:r>
            <a:endParaRPr lang="en-US" sz="900" b="1" dirty="0"/>
          </a:p>
        </p:txBody>
      </p:sp>
    </p:spTree>
    <p:extLst>
      <p:ext uri="{BB962C8B-B14F-4D97-AF65-F5344CB8AC3E}">
        <p14:creationId xmlns:p14="http://schemas.microsoft.com/office/powerpoint/2010/main" val="3561752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E24F-6536-C57F-E1D4-75B2D6582B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9644B2-6CEB-A98E-0983-6FB8DC7A38F5}"/>
              </a:ext>
            </a:extLst>
          </p:cNvPr>
          <p:cNvSpPr/>
          <p:nvPr/>
        </p:nvSpPr>
        <p:spPr>
          <a:xfrm>
            <a:off x="8102035" y="3429000"/>
            <a:ext cx="3382346" cy="754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F19B7904-D9B0-4405-628C-49139638A6F1}"/>
              </a:ext>
            </a:extLst>
          </p:cNvPr>
          <p:cNvGrpSpPr>
            <a:grpSpLocks noChangeAspect="1"/>
          </p:cNvGrpSpPr>
          <p:nvPr/>
        </p:nvGrpSpPr>
        <p:grpSpPr>
          <a:xfrm>
            <a:off x="533400" y="1323975"/>
            <a:ext cx="6846683" cy="4114800"/>
            <a:chOff x="1816909" y="874202"/>
            <a:chExt cx="8698691" cy="5014339"/>
          </a:xfrm>
        </p:grpSpPr>
        <p:sp>
          <p:nvSpPr>
            <p:cNvPr id="16" name="Rectangle 15">
              <a:extLst>
                <a:ext uri="{FF2B5EF4-FFF2-40B4-BE49-F238E27FC236}">
                  <a16:creationId xmlns:a16="http://schemas.microsoft.com/office/drawing/2014/main" id="{958958E9-B546-281C-11B5-CF921BE7911C}"/>
                </a:ext>
              </a:extLst>
            </p:cNvPr>
            <p:cNvSpPr/>
            <p:nvPr/>
          </p:nvSpPr>
          <p:spPr>
            <a:xfrm>
              <a:off x="1816909" y="874202"/>
              <a:ext cx="8698691" cy="5014339"/>
            </a:xfrm>
            <a:prstGeom prst="rect">
              <a:avLst/>
            </a:prstGeom>
            <a:solidFill>
              <a:schemeClr val="bg1"/>
            </a:solidFill>
            <a:ln>
              <a:noFill/>
            </a:ln>
            <a:effectLst>
              <a:outerShdw blurRad="889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Chart 16">
              <a:extLst>
                <a:ext uri="{FF2B5EF4-FFF2-40B4-BE49-F238E27FC236}">
                  <a16:creationId xmlns:a16="http://schemas.microsoft.com/office/drawing/2014/main" id="{F09D1F2A-CA80-B1CC-8704-16418EEEEF6D}"/>
                </a:ext>
              </a:extLst>
            </p:cNvPr>
            <p:cNvGraphicFramePr>
              <a:graphicFrameLocks/>
            </p:cNvGraphicFramePr>
            <p:nvPr>
              <p:extLst>
                <p:ext uri="{D42A27DB-BD31-4B8C-83A1-F6EECF244321}">
                  <p14:modId xmlns:p14="http://schemas.microsoft.com/office/powerpoint/2010/main" val="2388049701"/>
                </p:ext>
              </p:extLst>
            </p:nvPr>
          </p:nvGraphicFramePr>
          <p:xfrm>
            <a:off x="2038254" y="1256778"/>
            <a:ext cx="7843165" cy="4553139"/>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9786EC3E-A954-D478-C1C0-D5A02C352505}"/>
                </a:ext>
              </a:extLst>
            </p:cNvPr>
            <p:cNvCxnSpPr>
              <a:cxnSpLocks/>
            </p:cNvCxnSpPr>
            <p:nvPr/>
          </p:nvCxnSpPr>
          <p:spPr bwMode="auto">
            <a:xfrm flipV="1">
              <a:off x="7402923" y="2326540"/>
              <a:ext cx="0" cy="2459630"/>
            </a:xfrm>
            <a:prstGeom prst="line">
              <a:avLst/>
            </a:prstGeom>
            <a:ln>
              <a:solidFill>
                <a:schemeClr val="tx1"/>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6FA2061C-491E-D1B9-9131-8AC2595D5164}"/>
                </a:ext>
              </a:extLst>
            </p:cNvPr>
            <p:cNvCxnSpPr>
              <a:cxnSpLocks/>
            </p:cNvCxnSpPr>
            <p:nvPr/>
          </p:nvCxnSpPr>
          <p:spPr bwMode="auto">
            <a:xfrm flipV="1">
              <a:off x="5075177" y="2642453"/>
              <a:ext cx="0" cy="2106553"/>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3" name="TextBox 22">
              <a:extLst>
                <a:ext uri="{FF2B5EF4-FFF2-40B4-BE49-F238E27FC236}">
                  <a16:creationId xmlns:a16="http://schemas.microsoft.com/office/drawing/2014/main" id="{C2DC503B-AF27-A33C-5F4E-5F1B35384F58}"/>
                </a:ext>
              </a:extLst>
            </p:cNvPr>
            <p:cNvSpPr txBox="1"/>
            <p:nvPr/>
          </p:nvSpPr>
          <p:spPr>
            <a:xfrm>
              <a:off x="1816909" y="5000352"/>
              <a:ext cx="3189513" cy="30004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fontAlgn="base">
                <a:spcBef>
                  <a:spcPct val="0"/>
                </a:spcBef>
                <a:spcAft>
                  <a:spcPct val="0"/>
                </a:spcAft>
              </a:pPr>
              <a:r>
                <a:rPr lang="en-US" sz="800" b="1" dirty="0">
                  <a:solidFill>
                    <a:srgbClr val="000000"/>
                  </a:solidFill>
                  <a:latin typeface="Arial" panose="020B0604020202020204" pitchFamily="34" charset="0"/>
                  <a:ea typeface="MS PGothic"/>
                  <a:cs typeface="Arial" panose="020B0604020202020204" pitchFamily="34" charset="0"/>
                </a:rPr>
                <a:t>Number of Patients at Risk</a:t>
              </a:r>
              <a:endParaRPr lang="en-US" sz="800" b="1" dirty="0">
                <a:solidFill>
                  <a:srgbClr val="000000"/>
                </a:solidFill>
                <a:latin typeface="Arial" panose="020B0604020202020204" pitchFamily="34" charset="0"/>
                <a:ea typeface="MS PGothic" pitchFamily="34" charset="-128"/>
                <a:cs typeface="Arial" panose="020B0604020202020204" pitchFamily="34" charset="0"/>
              </a:endParaRPr>
            </a:p>
          </p:txBody>
        </p:sp>
        <p:pic>
          <p:nvPicPr>
            <p:cNvPr id="24" name="Picture 23">
              <a:extLst>
                <a:ext uri="{FF2B5EF4-FFF2-40B4-BE49-F238E27FC236}">
                  <a16:creationId xmlns:a16="http://schemas.microsoft.com/office/drawing/2014/main" id="{7A41EA3A-230E-3F83-A9C2-85C294082A85}"/>
                </a:ext>
              </a:extLst>
            </p:cNvPr>
            <p:cNvPicPr>
              <a:picLocks noChangeAspect="1"/>
            </p:cNvPicPr>
            <p:nvPr/>
          </p:nvPicPr>
          <p:blipFill>
            <a:blip r:embed="rId4"/>
            <a:stretch>
              <a:fillRect/>
            </a:stretch>
          </p:blipFill>
          <p:spPr>
            <a:xfrm>
              <a:off x="1864855" y="5251791"/>
              <a:ext cx="8075558" cy="528973"/>
            </a:xfrm>
            <a:prstGeom prst="rect">
              <a:avLst/>
            </a:prstGeom>
          </p:spPr>
        </p:pic>
      </p:grpSp>
      <p:sp>
        <p:nvSpPr>
          <p:cNvPr id="6" name="Title 5">
            <a:extLst>
              <a:ext uri="{FF2B5EF4-FFF2-40B4-BE49-F238E27FC236}">
                <a16:creationId xmlns:a16="http://schemas.microsoft.com/office/drawing/2014/main" id="{DDE0D798-5AB9-79A4-A2E9-07101EDB0FFB}"/>
              </a:ext>
            </a:extLst>
          </p:cNvPr>
          <p:cNvSpPr>
            <a:spLocks noGrp="1"/>
          </p:cNvSpPr>
          <p:nvPr>
            <p:ph type="title"/>
          </p:nvPr>
        </p:nvSpPr>
        <p:spPr/>
        <p:txBody>
          <a:bodyPr/>
          <a:lstStyle/>
          <a:p>
            <a:r>
              <a:rPr lang="en-US" sz="2800" b="0" spc="-40" dirty="0">
                <a:ln>
                  <a:noFill/>
                </a:ln>
                <a:solidFill>
                  <a:srgbClr val="002060"/>
                </a:solidFill>
                <a:latin typeface="+mj-lt"/>
                <a:ea typeface="Segoe UI Black"/>
              </a:rPr>
              <a:t>RAPID: Conversion of Adjudicated PSVT to NSR at 30 and 60 min</a:t>
            </a:r>
            <a:endParaRPr lang="en-US" dirty="0"/>
          </a:p>
        </p:txBody>
      </p:sp>
      <p:sp>
        <p:nvSpPr>
          <p:cNvPr id="8" name="Footer Placeholder 7">
            <a:extLst>
              <a:ext uri="{FF2B5EF4-FFF2-40B4-BE49-F238E27FC236}">
                <a16:creationId xmlns:a16="http://schemas.microsoft.com/office/drawing/2014/main" id="{7D530A38-B766-0DFF-7DB9-BEA620CDAD37}"/>
              </a:ext>
            </a:extLst>
          </p:cNvPr>
          <p:cNvSpPr>
            <a:spLocks noGrp="1"/>
          </p:cNvSpPr>
          <p:nvPr>
            <p:ph type="ftr" sz="quarter" idx="3"/>
          </p:nvPr>
        </p:nvSpPr>
        <p:spPr>
          <a:xfrm>
            <a:off x="533400" y="5620414"/>
            <a:ext cx="11087100" cy="389789"/>
          </a:xfrm>
        </p:spPr>
        <p:txBody>
          <a:bodyPr/>
          <a:lstStyle/>
          <a:p>
            <a:r>
              <a:rPr lang="en-US" dirty="0"/>
              <a:t>BP = blood pressure. ECG = electrocardiography. NSR = normal sinus rhythm. PSVT = paroxysmal supraventricular tachycardia. </a:t>
            </a:r>
          </a:p>
        </p:txBody>
      </p:sp>
      <p:sp>
        <p:nvSpPr>
          <p:cNvPr id="9" name="Slide Number Placeholder 8">
            <a:extLst>
              <a:ext uri="{FF2B5EF4-FFF2-40B4-BE49-F238E27FC236}">
                <a16:creationId xmlns:a16="http://schemas.microsoft.com/office/drawing/2014/main" id="{6EC3D0D3-9D33-8870-9868-207320BC0E08}"/>
              </a:ext>
            </a:extLst>
          </p:cNvPr>
          <p:cNvSpPr>
            <a:spLocks noGrp="1"/>
          </p:cNvSpPr>
          <p:nvPr>
            <p:ph type="sldNum" sz="quarter" idx="4"/>
          </p:nvPr>
        </p:nvSpPr>
        <p:spPr/>
        <p:txBody>
          <a:bodyPr/>
          <a:lstStyle/>
          <a:p>
            <a:fld id="{42C32FFB-F9AE-46F0-A233-A2E628258990}" type="slidenum">
              <a:rPr lang="en-US" smtClean="0"/>
              <a:pPr/>
              <a:t>4</a:t>
            </a:fld>
            <a:endParaRPr lang="en-US" sz="1333" dirty="0"/>
          </a:p>
        </p:txBody>
      </p:sp>
      <p:sp>
        <p:nvSpPr>
          <p:cNvPr id="26" name="TextBox 25">
            <a:extLst>
              <a:ext uri="{FF2B5EF4-FFF2-40B4-BE49-F238E27FC236}">
                <a16:creationId xmlns:a16="http://schemas.microsoft.com/office/drawing/2014/main" id="{87180017-4084-5DA1-A7EA-E55A617DFC1D}"/>
              </a:ext>
            </a:extLst>
          </p:cNvPr>
          <p:cNvSpPr txBox="1"/>
          <p:nvPr/>
        </p:nvSpPr>
        <p:spPr>
          <a:xfrm>
            <a:off x="1394824" y="5451137"/>
            <a:ext cx="6326909" cy="338554"/>
          </a:xfrm>
          <a:prstGeom prst="rect">
            <a:avLst/>
          </a:prstGeom>
          <a:noFill/>
        </p:spPr>
        <p:txBody>
          <a:bodyPr wrap="square" rtlCol="0">
            <a:spAutoFit/>
          </a:bodyPr>
          <a:lstStyle/>
          <a:p>
            <a:r>
              <a:rPr lang="en-US" sz="1600" dirty="0">
                <a:ea typeface="Times New Roman" panose="02020603050405020304" pitchFamily="18" charset="0"/>
              </a:rPr>
              <a:t>Median time to conversion: </a:t>
            </a:r>
            <a:r>
              <a:rPr lang="en-US" sz="1600" b="1" dirty="0">
                <a:solidFill>
                  <a:srgbClr val="C00000"/>
                </a:solidFill>
                <a:ea typeface="Times New Roman" panose="02020603050405020304" pitchFamily="18" charset="0"/>
              </a:rPr>
              <a:t>17.2 min </a:t>
            </a:r>
            <a:r>
              <a:rPr lang="en-US" sz="1600" b="1" dirty="0">
                <a:ea typeface="Times New Roman" panose="02020603050405020304" pitchFamily="18" charset="0"/>
              </a:rPr>
              <a:t>vs</a:t>
            </a:r>
            <a:r>
              <a:rPr lang="en-US" sz="1600" b="1" dirty="0">
                <a:solidFill>
                  <a:srgbClr val="FF0000"/>
                </a:solidFill>
                <a:ea typeface="Times New Roman" panose="02020603050405020304" pitchFamily="18" charset="0"/>
              </a:rPr>
              <a:t> </a:t>
            </a:r>
            <a:r>
              <a:rPr lang="en-US" sz="1600" b="1" dirty="0">
                <a:solidFill>
                  <a:schemeClr val="bg1">
                    <a:lumMod val="50000"/>
                  </a:schemeClr>
                </a:solidFill>
                <a:ea typeface="Times New Roman" panose="02020603050405020304" pitchFamily="18" charset="0"/>
              </a:rPr>
              <a:t>53.5 min</a:t>
            </a:r>
            <a:endParaRPr lang="en-US" sz="1600" dirty="0">
              <a:solidFill>
                <a:schemeClr val="bg1">
                  <a:lumMod val="50000"/>
                </a:schemeClr>
              </a:solidFill>
            </a:endParaRPr>
          </a:p>
        </p:txBody>
      </p:sp>
      <p:pic>
        <p:nvPicPr>
          <p:cNvPr id="27" name="Picture 26">
            <a:extLst>
              <a:ext uri="{FF2B5EF4-FFF2-40B4-BE49-F238E27FC236}">
                <a16:creationId xmlns:a16="http://schemas.microsoft.com/office/drawing/2014/main" id="{66D70726-6AEB-25FE-3C2C-C10A42E07EA0}"/>
              </a:ext>
            </a:extLst>
          </p:cNvPr>
          <p:cNvPicPr>
            <a:picLocks noChangeAspect="1"/>
          </p:cNvPicPr>
          <p:nvPr/>
        </p:nvPicPr>
        <p:blipFill>
          <a:blip r:embed="rId5"/>
          <a:stretch>
            <a:fillRect/>
          </a:stretch>
        </p:blipFill>
        <p:spPr>
          <a:xfrm>
            <a:off x="1788622" y="1598393"/>
            <a:ext cx="914479" cy="432854"/>
          </a:xfrm>
          <a:prstGeom prst="rect">
            <a:avLst/>
          </a:prstGeom>
        </p:spPr>
      </p:pic>
      <p:sp>
        <p:nvSpPr>
          <p:cNvPr id="28" name="TextBox 27">
            <a:extLst>
              <a:ext uri="{FF2B5EF4-FFF2-40B4-BE49-F238E27FC236}">
                <a16:creationId xmlns:a16="http://schemas.microsoft.com/office/drawing/2014/main" id="{AA39DE8F-0FDE-EF51-93E1-347FEA9B185E}"/>
              </a:ext>
            </a:extLst>
          </p:cNvPr>
          <p:cNvSpPr txBox="1"/>
          <p:nvPr/>
        </p:nvSpPr>
        <p:spPr>
          <a:xfrm>
            <a:off x="8038514" y="1597752"/>
            <a:ext cx="3574245" cy="2585323"/>
          </a:xfrm>
          <a:prstGeom prst="rect">
            <a:avLst/>
          </a:prstGeom>
          <a:noFill/>
        </p:spPr>
        <p:txBody>
          <a:bodyPr wrap="square" rtlCol="0">
            <a:spAutoFit/>
          </a:bodyPr>
          <a:lstStyle/>
          <a:p>
            <a:r>
              <a:rPr lang="en-US" dirty="0"/>
              <a:t>Test dose required:</a:t>
            </a:r>
          </a:p>
          <a:p>
            <a:endParaRPr lang="en-US" dirty="0"/>
          </a:p>
          <a:p>
            <a:pPr marL="285750" indent="-285750">
              <a:buFont typeface="Arial" panose="020B0604020202020204" pitchFamily="34" charset="0"/>
              <a:buChar char="•"/>
            </a:pPr>
            <a:r>
              <a:rPr lang="en-US" dirty="0"/>
              <a:t>During Sinus Rhythm</a:t>
            </a:r>
          </a:p>
          <a:p>
            <a:pPr marL="285750" indent="-285750">
              <a:buFont typeface="Arial" panose="020B0604020202020204" pitchFamily="34" charset="0"/>
              <a:buChar char="•"/>
            </a:pPr>
            <a:r>
              <a:rPr lang="en-US" dirty="0"/>
              <a:t>Continuous ECG Monitoring</a:t>
            </a:r>
          </a:p>
          <a:p>
            <a:pPr marL="285750" indent="-285750">
              <a:buFont typeface="Arial" panose="020B0604020202020204" pitchFamily="34" charset="0"/>
              <a:buChar char="•"/>
            </a:pPr>
            <a:r>
              <a:rPr lang="en-US" dirty="0"/>
              <a:t>Serial BP Measurements every 5 min</a:t>
            </a:r>
          </a:p>
          <a:p>
            <a:pPr marL="285750" indent="-285750">
              <a:buFont typeface="Arial" panose="020B0604020202020204" pitchFamily="34" charset="0"/>
              <a:buChar char="•"/>
            </a:pPr>
            <a:endParaRPr lang="en-US" dirty="0"/>
          </a:p>
          <a:p>
            <a:r>
              <a:rPr lang="en-US" b="1" dirty="0"/>
              <a:t>1.3% test dose failure </a:t>
            </a:r>
            <a:r>
              <a:rPr lang="en-US" dirty="0"/>
              <a:t>in RAPID study</a:t>
            </a:r>
          </a:p>
        </p:txBody>
      </p:sp>
    </p:spTree>
    <p:extLst>
      <p:ext uri="{BB962C8B-B14F-4D97-AF65-F5344CB8AC3E}">
        <p14:creationId xmlns:p14="http://schemas.microsoft.com/office/powerpoint/2010/main" val="154050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A9BA922-B5FC-3DD7-DB08-B7EAA44D66DA}"/>
              </a:ext>
            </a:extLst>
          </p:cNvPr>
          <p:cNvSpPr txBox="1"/>
          <p:nvPr/>
        </p:nvSpPr>
        <p:spPr>
          <a:xfrm>
            <a:off x="3735559" y="6454970"/>
            <a:ext cx="184731" cy="307777"/>
          </a:xfrm>
          <a:prstGeom prst="rect">
            <a:avLst/>
          </a:prstGeom>
          <a:noFill/>
        </p:spPr>
        <p:txBody>
          <a:bodyPr wrap="none" rtlCol="0">
            <a:spAutoFit/>
          </a:bodyPr>
          <a:lstStyle/>
          <a:p>
            <a:endParaRPr lang="en-US" sz="1400" spc="300" dirty="0"/>
          </a:p>
        </p:txBody>
      </p:sp>
      <p:sp>
        <p:nvSpPr>
          <p:cNvPr id="79" name="Rectangle 78">
            <a:extLst>
              <a:ext uri="{FF2B5EF4-FFF2-40B4-BE49-F238E27FC236}">
                <a16:creationId xmlns:a16="http://schemas.microsoft.com/office/drawing/2014/main" id="{5F8E44AB-15E3-1666-81E8-D3FC0E32B6C2}"/>
              </a:ext>
            </a:extLst>
          </p:cNvPr>
          <p:cNvSpPr/>
          <p:nvPr/>
        </p:nvSpPr>
        <p:spPr>
          <a:xfrm>
            <a:off x="9583957" y="2081975"/>
            <a:ext cx="2011680" cy="1539666"/>
          </a:xfrm>
          <a:prstGeom prst="rect">
            <a:avLst/>
          </a:prstGeom>
          <a:solidFill>
            <a:sysClr val="window" lastClr="FFFFFF"/>
          </a:solidFill>
          <a:ln w="6350" cap="flat" cmpd="sng" algn="ctr">
            <a:noFill/>
            <a:prstDash val="solid"/>
          </a:ln>
          <a:effectLst>
            <a:outerShdw blurRad="63500" sx="102000" sy="102000" algn="ctr" rotWithShape="0">
              <a:prstClr val="black">
                <a:alpha val="24000"/>
              </a:prstClr>
            </a:outerShdw>
          </a:effectLst>
        </p:spPr>
        <p:txBody>
          <a:bodyPr rtlCol="0" anchor="ctr"/>
          <a:lstStyle/>
          <a:p>
            <a:pPr algn="ctr" defTabSz="914354">
              <a:defRPr/>
            </a:pPr>
            <a:endParaRPr lang="en-US" sz="2400" kern="0" dirty="0">
              <a:solidFill>
                <a:prstClr val="white"/>
              </a:solidFill>
              <a:latin typeface="Arial" panose="020B0604020202020204"/>
            </a:endParaRPr>
          </a:p>
        </p:txBody>
      </p:sp>
      <p:sp>
        <p:nvSpPr>
          <p:cNvPr id="80" name="Rectangle 79">
            <a:extLst>
              <a:ext uri="{FF2B5EF4-FFF2-40B4-BE49-F238E27FC236}">
                <a16:creationId xmlns:a16="http://schemas.microsoft.com/office/drawing/2014/main" id="{C9BD86DC-C183-0323-4406-6EEC6B6021BA}"/>
              </a:ext>
            </a:extLst>
          </p:cNvPr>
          <p:cNvSpPr/>
          <p:nvPr/>
        </p:nvSpPr>
        <p:spPr>
          <a:xfrm>
            <a:off x="6111989" y="2073226"/>
            <a:ext cx="1645919" cy="718017"/>
          </a:xfrm>
          <a:prstGeom prst="rect">
            <a:avLst/>
          </a:prstGeom>
          <a:ln>
            <a:solidFill>
              <a:schemeClr val="accent2"/>
            </a:solidFill>
          </a:ln>
        </p:spPr>
        <p:txBody>
          <a:bodyPr wrap="square">
            <a:spAutoFit/>
          </a:bodyPr>
          <a:lstStyle/>
          <a:p>
            <a:pPr algn="ctr" defTabSz="914332">
              <a:spcAft>
                <a:spcPts val="900"/>
              </a:spcAft>
              <a:buClr>
                <a:srgbClr val="503291"/>
              </a:buClr>
            </a:pPr>
            <a:r>
              <a:rPr lang="en-US" sz="1400" b="1" dirty="0">
                <a:latin typeface="Arial "/>
              </a:rPr>
              <a:t>Follow-up visit </a:t>
            </a:r>
            <a:r>
              <a:rPr lang="en-US" sz="1333" dirty="0">
                <a:latin typeface="Arial "/>
              </a:rPr>
              <a:t>Additional study drug dispensed</a:t>
            </a:r>
            <a:endParaRPr lang="en-US" sz="1200" dirty="0">
              <a:latin typeface="Arial "/>
            </a:endParaRPr>
          </a:p>
        </p:txBody>
      </p:sp>
      <p:sp>
        <p:nvSpPr>
          <p:cNvPr id="83" name="Rectangle 82">
            <a:extLst>
              <a:ext uri="{FF2B5EF4-FFF2-40B4-BE49-F238E27FC236}">
                <a16:creationId xmlns:a16="http://schemas.microsoft.com/office/drawing/2014/main" id="{50EB76A3-1C1D-8E16-1EDB-FFAFEDE2A8BA}"/>
              </a:ext>
            </a:extLst>
          </p:cNvPr>
          <p:cNvSpPr/>
          <p:nvPr/>
        </p:nvSpPr>
        <p:spPr>
          <a:xfrm>
            <a:off x="3492356" y="2073226"/>
            <a:ext cx="2312967" cy="3198643"/>
          </a:xfrm>
          <a:prstGeom prst="rect">
            <a:avLst/>
          </a:prstGeom>
          <a:solidFill>
            <a:srgbClr val="9CD7DB">
              <a:lumMod val="20000"/>
              <a:lumOff val="80000"/>
            </a:srgbClr>
          </a:solidFill>
          <a:ln w="12700">
            <a:solidFill>
              <a:srgbClr val="20BDCE"/>
            </a:solidFill>
          </a:ln>
          <a:effectLst/>
          <a:scene3d>
            <a:camera prst="orthographicFront">
              <a:rot lat="0" lon="0" rev="0"/>
            </a:camera>
            <a:lightRig rig="threePt" dir="t">
              <a:rot lat="0" lon="0" rev="1200000"/>
            </a:lightRig>
          </a:scene3d>
          <a:sp3d/>
        </p:spPr>
        <p:txBody>
          <a:bodyPr lIns="91440" tIns="91440" bIns="91440" rtlCol="0" anchor="t"/>
          <a:lstStyle/>
          <a:p>
            <a:pPr algn="ctr" defTabSz="914354">
              <a:defRPr/>
            </a:pPr>
            <a:endParaRPr lang="en-US" sz="1200" kern="0" dirty="0">
              <a:solidFill>
                <a:srgbClr val="FFFFFF"/>
              </a:solidFill>
              <a:cs typeface="Arial" panose="020B0604020202020204" pitchFamily="34" charset="0"/>
            </a:endParaRPr>
          </a:p>
        </p:txBody>
      </p:sp>
      <p:sp>
        <p:nvSpPr>
          <p:cNvPr id="84" name="Rectangle 83">
            <a:extLst>
              <a:ext uri="{FF2B5EF4-FFF2-40B4-BE49-F238E27FC236}">
                <a16:creationId xmlns:a16="http://schemas.microsoft.com/office/drawing/2014/main" id="{EE3249FC-9F45-F4B5-6F37-682D51A44724}"/>
              </a:ext>
            </a:extLst>
          </p:cNvPr>
          <p:cNvSpPr/>
          <p:nvPr/>
        </p:nvSpPr>
        <p:spPr>
          <a:xfrm>
            <a:off x="3502999" y="2332336"/>
            <a:ext cx="2270403" cy="2870016"/>
          </a:xfrm>
          <a:prstGeom prst="rect">
            <a:avLst/>
          </a:prstGeom>
        </p:spPr>
        <p:txBody>
          <a:bodyPr wrap="square">
            <a:spAutoFit/>
          </a:bodyPr>
          <a:lstStyle/>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Patient recognizes symptoms</a:t>
            </a:r>
          </a:p>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Applies cardiac monitor (ECG)</a:t>
            </a:r>
          </a:p>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Attempts VM</a:t>
            </a:r>
          </a:p>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Administers etripamil </a:t>
            </a:r>
            <a:br>
              <a:rPr lang="en-US" sz="1400" dirty="0">
                <a:solidFill>
                  <a:srgbClr val="000000"/>
                </a:solidFill>
                <a:latin typeface="Arial "/>
              </a:rPr>
            </a:br>
            <a:r>
              <a:rPr lang="en-US" sz="1400" dirty="0">
                <a:solidFill>
                  <a:srgbClr val="000000"/>
                </a:solidFill>
                <a:latin typeface="Arial "/>
              </a:rPr>
              <a:t>70 mg intranasally</a:t>
            </a:r>
          </a:p>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If symptoms persist for </a:t>
            </a:r>
            <a:br>
              <a:rPr lang="en-US" sz="1400" dirty="0">
                <a:solidFill>
                  <a:srgbClr val="000000"/>
                </a:solidFill>
                <a:latin typeface="Arial "/>
              </a:rPr>
            </a:br>
            <a:r>
              <a:rPr lang="en-US" sz="1400" dirty="0">
                <a:solidFill>
                  <a:srgbClr val="000000"/>
                </a:solidFill>
                <a:latin typeface="Arial "/>
              </a:rPr>
              <a:t>10 min, dose </a:t>
            </a:r>
            <a:br>
              <a:rPr lang="en-US" sz="1400" dirty="0">
                <a:solidFill>
                  <a:srgbClr val="000000"/>
                </a:solidFill>
                <a:latin typeface="Arial "/>
              </a:rPr>
            </a:br>
            <a:r>
              <a:rPr lang="en-US" sz="1400" dirty="0">
                <a:solidFill>
                  <a:srgbClr val="000000"/>
                </a:solidFill>
                <a:latin typeface="Arial "/>
              </a:rPr>
              <a:t>etripamil 70 mg again</a:t>
            </a:r>
            <a:r>
              <a:rPr lang="en-US" sz="1400" baseline="30000" dirty="0">
                <a:solidFill>
                  <a:srgbClr val="000000"/>
                </a:solidFill>
                <a:latin typeface="Arial "/>
              </a:rPr>
              <a:t>a</a:t>
            </a:r>
          </a:p>
          <a:p>
            <a:pPr marL="171442" indent="-171442" defTabSz="685766">
              <a:spcAft>
                <a:spcPts val="300"/>
              </a:spcAft>
              <a:buClr>
                <a:srgbClr val="20BDCE"/>
              </a:buClr>
              <a:buFont typeface="Wingdings" panose="05000000000000000000" pitchFamily="2" charset="2"/>
              <a:buChar char="§"/>
            </a:pPr>
            <a:r>
              <a:rPr lang="en-US" sz="1400" dirty="0">
                <a:solidFill>
                  <a:srgbClr val="000000"/>
                </a:solidFill>
                <a:latin typeface="Arial "/>
              </a:rPr>
              <a:t>Keep cardiac monitor </a:t>
            </a:r>
            <a:br>
              <a:rPr lang="en-US" sz="1400" dirty="0">
                <a:solidFill>
                  <a:srgbClr val="000000"/>
                </a:solidFill>
                <a:latin typeface="Arial "/>
              </a:rPr>
            </a:br>
            <a:r>
              <a:rPr lang="en-US" sz="1400" dirty="0">
                <a:solidFill>
                  <a:srgbClr val="000000"/>
                </a:solidFill>
                <a:latin typeface="Arial "/>
              </a:rPr>
              <a:t>for at least 1 hr</a:t>
            </a:r>
          </a:p>
        </p:txBody>
      </p:sp>
      <p:sp>
        <p:nvSpPr>
          <p:cNvPr id="85" name="Rectangle 84">
            <a:extLst>
              <a:ext uri="{FF2B5EF4-FFF2-40B4-BE49-F238E27FC236}">
                <a16:creationId xmlns:a16="http://schemas.microsoft.com/office/drawing/2014/main" id="{25E97E33-ABCC-2D10-704C-936750FD8B53}"/>
              </a:ext>
            </a:extLst>
          </p:cNvPr>
          <p:cNvSpPr/>
          <p:nvPr/>
        </p:nvSpPr>
        <p:spPr>
          <a:xfrm>
            <a:off x="573799" y="2061241"/>
            <a:ext cx="2582296" cy="3210627"/>
          </a:xfrm>
          <a:prstGeom prst="rect">
            <a:avLst/>
          </a:prstGeom>
          <a:solidFill>
            <a:sysClr val="window" lastClr="FFFFFF"/>
          </a:solidFill>
          <a:ln w="6350" cap="flat" cmpd="sng" algn="ctr">
            <a:noFill/>
            <a:prstDash val="solid"/>
          </a:ln>
          <a:effectLst>
            <a:outerShdw blurRad="63500" sx="102000" sy="102000" algn="ctr" rotWithShape="0">
              <a:prstClr val="black">
                <a:alpha val="24000"/>
              </a:prstClr>
            </a:outerShdw>
          </a:effectLst>
        </p:spPr>
        <p:txBody>
          <a:bodyPr rtlCol="0" anchor="ctr"/>
          <a:lstStyle/>
          <a:p>
            <a:pPr algn="ctr" defTabSz="914354">
              <a:defRPr/>
            </a:pPr>
            <a:endParaRPr lang="en-US" sz="2400" kern="0" dirty="0">
              <a:solidFill>
                <a:prstClr val="white"/>
              </a:solidFill>
              <a:latin typeface="Arial" panose="020B0604020202020204"/>
            </a:endParaRPr>
          </a:p>
        </p:txBody>
      </p:sp>
      <p:sp>
        <p:nvSpPr>
          <p:cNvPr id="86" name="TextBox 85">
            <a:extLst>
              <a:ext uri="{FF2B5EF4-FFF2-40B4-BE49-F238E27FC236}">
                <a16:creationId xmlns:a16="http://schemas.microsoft.com/office/drawing/2014/main" id="{E71EAE02-1ECD-21CE-3411-B8B89D5A3898}"/>
              </a:ext>
            </a:extLst>
          </p:cNvPr>
          <p:cNvSpPr txBox="1"/>
          <p:nvPr/>
        </p:nvSpPr>
        <p:spPr>
          <a:xfrm>
            <a:off x="611722" y="2105378"/>
            <a:ext cx="2530991" cy="1069524"/>
          </a:xfrm>
          <a:prstGeom prst="rect">
            <a:avLst/>
          </a:prstGeom>
          <a:noFill/>
        </p:spPr>
        <p:txBody>
          <a:bodyPr wrap="square">
            <a:spAutoFit/>
          </a:bodyPr>
          <a:lstStyle/>
          <a:p>
            <a:pPr>
              <a:spcAft>
                <a:spcPts val="300"/>
              </a:spcAft>
              <a:defRPr/>
            </a:pPr>
            <a:r>
              <a:rPr lang="en-GB" sz="1400" b="1" dirty="0">
                <a:solidFill>
                  <a:srgbClr val="503291"/>
                </a:solidFill>
                <a:latin typeface="Arial" panose="020B0604020202020204"/>
              </a:rPr>
              <a:t>Key inclusion criteria</a:t>
            </a:r>
          </a:p>
          <a:p>
            <a:pPr marL="174617" indent="-174617">
              <a:spcAft>
                <a:spcPts val="300"/>
              </a:spcAft>
              <a:buClr>
                <a:srgbClr val="002342"/>
              </a:buClr>
              <a:buFont typeface="Wingdings" panose="05000000000000000000" pitchFamily="2" charset="2"/>
              <a:buChar char="§"/>
              <a:defRPr/>
            </a:pPr>
            <a:r>
              <a:rPr lang="en-US" sz="1400" dirty="0">
                <a:solidFill>
                  <a:srgbClr val="212721"/>
                </a:solidFill>
                <a:latin typeface="Arial" panose="020B0604020202020204"/>
              </a:rPr>
              <a:t>Patients ≥18 years old</a:t>
            </a:r>
          </a:p>
          <a:p>
            <a:pPr marL="174617" indent="-174617">
              <a:spcAft>
                <a:spcPts val="300"/>
              </a:spcAft>
              <a:buClr>
                <a:srgbClr val="002342"/>
              </a:buClr>
              <a:buFont typeface="Wingdings" panose="05000000000000000000" pitchFamily="2" charset="2"/>
              <a:buChar char="§"/>
              <a:defRPr/>
            </a:pPr>
            <a:r>
              <a:rPr lang="en-US" sz="1400" dirty="0">
                <a:solidFill>
                  <a:srgbClr val="212721"/>
                </a:solidFill>
                <a:latin typeface="Arial" panose="020B0604020202020204"/>
              </a:rPr>
              <a:t>Documented PSVT</a:t>
            </a:r>
          </a:p>
          <a:p>
            <a:pPr marL="174617" indent="-174617">
              <a:spcAft>
                <a:spcPts val="300"/>
              </a:spcAft>
              <a:buClr>
                <a:srgbClr val="002342"/>
              </a:buClr>
              <a:buFont typeface="Wingdings" panose="05000000000000000000" pitchFamily="2" charset="2"/>
              <a:buChar char="§"/>
              <a:defRPr/>
            </a:pPr>
            <a:r>
              <a:rPr lang="en-US" sz="1400" dirty="0">
                <a:solidFill>
                  <a:srgbClr val="212721"/>
                </a:solidFill>
                <a:latin typeface="Arial" panose="020B0604020202020204"/>
              </a:rPr>
              <a:t>Episodes lasting ≥20 min</a:t>
            </a:r>
          </a:p>
        </p:txBody>
      </p:sp>
      <p:sp>
        <p:nvSpPr>
          <p:cNvPr id="87" name="TextBox 86">
            <a:extLst>
              <a:ext uri="{FF2B5EF4-FFF2-40B4-BE49-F238E27FC236}">
                <a16:creationId xmlns:a16="http://schemas.microsoft.com/office/drawing/2014/main" id="{8F81C662-431A-B10C-3584-70E4CAF03D2D}"/>
              </a:ext>
            </a:extLst>
          </p:cNvPr>
          <p:cNvSpPr txBox="1"/>
          <p:nvPr/>
        </p:nvSpPr>
        <p:spPr>
          <a:xfrm>
            <a:off x="610898" y="3333461"/>
            <a:ext cx="2531815" cy="1931298"/>
          </a:xfrm>
          <a:prstGeom prst="rect">
            <a:avLst/>
          </a:prstGeom>
          <a:noFill/>
        </p:spPr>
        <p:txBody>
          <a:bodyPr wrap="square">
            <a:spAutoFit/>
          </a:bodyPr>
          <a:lstStyle/>
          <a:p>
            <a:pPr>
              <a:spcAft>
                <a:spcPts val="300"/>
              </a:spcAft>
              <a:defRPr/>
            </a:pPr>
            <a:r>
              <a:rPr lang="en-GB" sz="1400" b="1" dirty="0">
                <a:solidFill>
                  <a:srgbClr val="503291"/>
                </a:solidFill>
                <a:latin typeface="Arial" panose="020B0604020202020204"/>
              </a:rPr>
              <a:t>Key exclusion criteria</a:t>
            </a:r>
          </a:p>
          <a:p>
            <a:pPr marL="169854" indent="-169854">
              <a:spcAft>
                <a:spcPts val="300"/>
              </a:spcAft>
              <a:buClr>
                <a:srgbClr val="00306A"/>
              </a:buClr>
              <a:buFont typeface="Wingdings" panose="05000000000000000000" pitchFamily="2" charset="2"/>
              <a:buChar char="§"/>
              <a:defRPr/>
            </a:pPr>
            <a:r>
              <a:rPr lang="en-US" sz="1400" dirty="0">
                <a:solidFill>
                  <a:srgbClr val="212721"/>
                </a:solidFill>
                <a:latin typeface="Arial" panose="020B0604020202020204"/>
              </a:rPr>
              <a:t>Evidence of ventricular </a:t>
            </a:r>
            <a:br>
              <a:rPr lang="en-US" sz="1400" dirty="0">
                <a:solidFill>
                  <a:srgbClr val="212721"/>
                </a:solidFill>
                <a:latin typeface="Arial" panose="020B0604020202020204"/>
              </a:rPr>
            </a:br>
            <a:r>
              <a:rPr lang="en-US" sz="1400" dirty="0">
                <a:solidFill>
                  <a:srgbClr val="212721"/>
                </a:solidFill>
                <a:latin typeface="Arial" panose="020B0604020202020204"/>
              </a:rPr>
              <a:t>pre-excitation</a:t>
            </a:r>
          </a:p>
          <a:p>
            <a:pPr marL="169854" indent="-169854">
              <a:spcAft>
                <a:spcPts val="300"/>
              </a:spcAft>
              <a:buClr>
                <a:srgbClr val="00306A"/>
              </a:buClr>
              <a:buFont typeface="Wingdings" panose="05000000000000000000" pitchFamily="2" charset="2"/>
              <a:buChar char="§"/>
              <a:defRPr/>
            </a:pPr>
            <a:r>
              <a:rPr lang="en-US" sz="1400" dirty="0">
                <a:solidFill>
                  <a:srgbClr val="212721"/>
                </a:solidFill>
                <a:latin typeface="Arial" panose="020B0604020202020204"/>
              </a:rPr>
              <a:t>2nd- or 3rd-degree AV block</a:t>
            </a:r>
          </a:p>
          <a:p>
            <a:pPr marL="169854" indent="-169854">
              <a:spcAft>
                <a:spcPts val="300"/>
              </a:spcAft>
              <a:buClr>
                <a:srgbClr val="00306A"/>
              </a:buClr>
              <a:buFont typeface="Wingdings" panose="05000000000000000000" pitchFamily="2" charset="2"/>
              <a:buChar char="§"/>
              <a:defRPr/>
            </a:pPr>
            <a:r>
              <a:rPr lang="en-US" sz="1400" dirty="0">
                <a:solidFill>
                  <a:srgbClr val="212721"/>
                </a:solidFill>
                <a:latin typeface="Arial" panose="020B0604020202020204"/>
              </a:rPr>
              <a:t>History of severe symptoms of hypotension or syncope during PSVT</a:t>
            </a:r>
          </a:p>
        </p:txBody>
      </p:sp>
      <p:sp>
        <p:nvSpPr>
          <p:cNvPr id="88" name="TextBox 87">
            <a:extLst>
              <a:ext uri="{FF2B5EF4-FFF2-40B4-BE49-F238E27FC236}">
                <a16:creationId xmlns:a16="http://schemas.microsoft.com/office/drawing/2014/main" id="{6E4935C2-1FA4-2F18-8410-A8366C24FE15}"/>
              </a:ext>
            </a:extLst>
          </p:cNvPr>
          <p:cNvSpPr txBox="1"/>
          <p:nvPr/>
        </p:nvSpPr>
        <p:spPr>
          <a:xfrm>
            <a:off x="533400" y="1573857"/>
            <a:ext cx="2623868" cy="307777"/>
          </a:xfrm>
          <a:prstGeom prst="rect">
            <a:avLst/>
          </a:prstGeom>
          <a:noFill/>
        </p:spPr>
        <p:txBody>
          <a:bodyPr wrap="square">
            <a:spAutoFit/>
          </a:bodyPr>
          <a:lstStyle/>
          <a:p>
            <a:pPr algn="ctr"/>
            <a:r>
              <a:rPr lang="en-US" sz="1400" b="1" dirty="0">
                <a:solidFill>
                  <a:schemeClr val="tx1">
                    <a:lumMod val="65000"/>
                    <a:lumOff val="35000"/>
                  </a:schemeClr>
                </a:solidFill>
              </a:rPr>
              <a:t>Screening visit</a:t>
            </a:r>
          </a:p>
        </p:txBody>
      </p:sp>
      <p:sp>
        <p:nvSpPr>
          <p:cNvPr id="89" name="TextBox 88">
            <a:extLst>
              <a:ext uri="{FF2B5EF4-FFF2-40B4-BE49-F238E27FC236}">
                <a16:creationId xmlns:a16="http://schemas.microsoft.com/office/drawing/2014/main" id="{DC7F3C63-C3B1-C80F-77E0-D3B690FCBC3A}"/>
              </a:ext>
            </a:extLst>
          </p:cNvPr>
          <p:cNvSpPr txBox="1"/>
          <p:nvPr/>
        </p:nvSpPr>
        <p:spPr>
          <a:xfrm>
            <a:off x="3485072" y="1573857"/>
            <a:ext cx="4261449" cy="307777"/>
          </a:xfrm>
          <a:prstGeom prst="rect">
            <a:avLst/>
          </a:prstGeom>
          <a:noFill/>
        </p:spPr>
        <p:txBody>
          <a:bodyPr wrap="square">
            <a:spAutoFit/>
          </a:bodyPr>
          <a:lstStyle/>
          <a:p>
            <a:pPr algn="ctr"/>
            <a:r>
              <a:rPr lang="en-US" sz="1400" b="1" dirty="0">
                <a:solidFill>
                  <a:schemeClr val="tx1">
                    <a:lumMod val="65000"/>
                    <a:lumOff val="35000"/>
                  </a:schemeClr>
                </a:solidFill>
              </a:rPr>
              <a:t>Treatment period</a:t>
            </a:r>
          </a:p>
        </p:txBody>
      </p:sp>
      <p:sp>
        <p:nvSpPr>
          <p:cNvPr id="90" name="Rectangle 89">
            <a:extLst>
              <a:ext uri="{FF2B5EF4-FFF2-40B4-BE49-F238E27FC236}">
                <a16:creationId xmlns:a16="http://schemas.microsoft.com/office/drawing/2014/main" id="{CE0A40FC-9238-372C-057B-1EF99A10867D}"/>
              </a:ext>
            </a:extLst>
          </p:cNvPr>
          <p:cNvSpPr/>
          <p:nvPr/>
        </p:nvSpPr>
        <p:spPr>
          <a:xfrm>
            <a:off x="9576651" y="2075689"/>
            <a:ext cx="2115415" cy="1525739"/>
          </a:xfrm>
          <a:prstGeom prst="rect">
            <a:avLst/>
          </a:prstGeom>
          <a:ln>
            <a:noFill/>
          </a:ln>
        </p:spPr>
        <p:txBody>
          <a:bodyPr wrap="square">
            <a:spAutoFit/>
          </a:bodyPr>
          <a:lstStyle/>
          <a:p>
            <a:pPr defTabSz="914332">
              <a:spcAft>
                <a:spcPts val="533"/>
              </a:spcAft>
              <a:buClr>
                <a:srgbClr val="503291"/>
              </a:buClr>
            </a:pPr>
            <a:r>
              <a:rPr lang="en-US" sz="1400" b="1" dirty="0">
                <a:solidFill>
                  <a:schemeClr val="accent1"/>
                </a:solidFill>
                <a:latin typeface="Arial" panose="020B0604020202020204"/>
              </a:rPr>
              <a:t>Safety assessments</a:t>
            </a:r>
          </a:p>
          <a:p>
            <a:pPr marL="194297" indent="-194297" defTabSz="914332">
              <a:spcAft>
                <a:spcPts val="300"/>
              </a:spcAft>
              <a:buClr>
                <a:srgbClr val="503291"/>
              </a:buClr>
              <a:buFont typeface="Wingdings" panose="05000000000000000000" pitchFamily="2" charset="2"/>
              <a:buChar char="§"/>
            </a:pPr>
            <a:r>
              <a:rPr lang="en-US" sz="1333" dirty="0">
                <a:latin typeface="Arial" panose="020B0604020202020204"/>
              </a:rPr>
              <a:t>AEs</a:t>
            </a:r>
          </a:p>
          <a:p>
            <a:pPr marL="194297" indent="-194297" defTabSz="914332">
              <a:spcAft>
                <a:spcPts val="300"/>
              </a:spcAft>
              <a:buClr>
                <a:srgbClr val="503291"/>
              </a:buClr>
              <a:buFont typeface="Wingdings" panose="05000000000000000000" pitchFamily="2" charset="2"/>
              <a:buChar char="§"/>
            </a:pPr>
            <a:r>
              <a:rPr lang="en-US" sz="1333" dirty="0">
                <a:latin typeface="Arial" panose="020B0604020202020204"/>
              </a:rPr>
              <a:t>SAEs</a:t>
            </a:r>
          </a:p>
          <a:p>
            <a:pPr marL="194297" indent="-194297" defTabSz="914332">
              <a:spcAft>
                <a:spcPts val="300"/>
              </a:spcAft>
              <a:buClr>
                <a:srgbClr val="503291"/>
              </a:buClr>
              <a:buFont typeface="Wingdings" panose="05000000000000000000" pitchFamily="2" charset="2"/>
              <a:buChar char="§"/>
            </a:pPr>
            <a:r>
              <a:rPr lang="en-US" sz="1333" dirty="0">
                <a:cs typeface="Arial" panose="020B0604020202020204" pitchFamily="34" charset="0"/>
              </a:rPr>
              <a:t>Arrhythmias and conduction disorders detected on ECG</a:t>
            </a:r>
          </a:p>
        </p:txBody>
      </p:sp>
      <p:sp>
        <p:nvSpPr>
          <p:cNvPr id="92" name="Left Bracket 10">
            <a:extLst>
              <a:ext uri="{FF2B5EF4-FFF2-40B4-BE49-F238E27FC236}">
                <a16:creationId xmlns:a16="http://schemas.microsoft.com/office/drawing/2014/main" id="{8FD17153-EFF1-A68D-498D-7CEEC507CA1E}"/>
              </a:ext>
            </a:extLst>
          </p:cNvPr>
          <p:cNvSpPr/>
          <p:nvPr/>
        </p:nvSpPr>
        <p:spPr>
          <a:xfrm rot="16200000" flipH="1">
            <a:off x="1789678" y="634460"/>
            <a:ext cx="137160" cy="2595683"/>
          </a:xfrm>
          <a:custGeom>
            <a:avLst/>
            <a:gdLst>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4" fmla="*/ 152798 w 152798"/>
              <a:gd name="connsiteY4" fmla="*/ 2372098 h 2372098"/>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Lst>
            <a:ahLst/>
            <a:cxnLst>
              <a:cxn ang="0">
                <a:pos x="connsiteX0" y="connsiteY0"/>
              </a:cxn>
              <a:cxn ang="0">
                <a:pos x="connsiteX1" y="connsiteY1"/>
              </a:cxn>
              <a:cxn ang="0">
                <a:pos x="connsiteX2" y="connsiteY2"/>
              </a:cxn>
              <a:cxn ang="0">
                <a:pos x="connsiteX3" y="connsiteY3"/>
              </a:cxn>
            </a:cxnLst>
            <a:rect l="l" t="t" r="r" b="b"/>
            <a:pathLst>
              <a:path w="167263" h="2372098" stroke="0" extrusionOk="0">
                <a:moveTo>
                  <a:pt x="167263" y="2372098"/>
                </a:moveTo>
                <a:cubicBezTo>
                  <a:pt x="-69525" y="2362573"/>
                  <a:pt x="14465" y="2366397"/>
                  <a:pt x="14465" y="2359365"/>
                </a:cubicBezTo>
                <a:lnTo>
                  <a:pt x="14465" y="12733"/>
                </a:lnTo>
                <a:cubicBezTo>
                  <a:pt x="14465" y="5701"/>
                  <a:pt x="82875" y="0"/>
                  <a:pt x="167263" y="0"/>
                </a:cubicBezTo>
                <a:lnTo>
                  <a:pt x="167263" y="2372098"/>
                </a:lnTo>
                <a:close/>
              </a:path>
              <a:path w="167263" h="2372098" fill="none">
                <a:moveTo>
                  <a:pt x="167263" y="2372098"/>
                </a:moveTo>
                <a:cubicBezTo>
                  <a:pt x="82875" y="2372098"/>
                  <a:pt x="14465" y="2366397"/>
                  <a:pt x="14465" y="2359365"/>
                </a:cubicBezTo>
                <a:lnTo>
                  <a:pt x="14465" y="12733"/>
                </a:lnTo>
                <a:cubicBezTo>
                  <a:pt x="14465" y="5701"/>
                  <a:pt x="82875" y="0"/>
                  <a:pt x="167263" y="0"/>
                </a:cubicBezTo>
              </a:path>
            </a:pathLst>
          </a:cu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10"/>
            <a:endParaRPr lang="en-US" sz="2400" dirty="0">
              <a:solidFill>
                <a:srgbClr val="000000"/>
              </a:solidFill>
              <a:latin typeface="Calibri"/>
            </a:endParaRPr>
          </a:p>
        </p:txBody>
      </p:sp>
      <p:sp>
        <p:nvSpPr>
          <p:cNvPr id="93" name="TextBox 92">
            <a:extLst>
              <a:ext uri="{FF2B5EF4-FFF2-40B4-BE49-F238E27FC236}">
                <a16:creationId xmlns:a16="http://schemas.microsoft.com/office/drawing/2014/main" id="{18546F71-6656-C56C-75D1-FFBA8787457E}"/>
              </a:ext>
            </a:extLst>
          </p:cNvPr>
          <p:cNvSpPr txBox="1"/>
          <p:nvPr/>
        </p:nvSpPr>
        <p:spPr>
          <a:xfrm>
            <a:off x="3499571" y="2079202"/>
            <a:ext cx="2287239" cy="307777"/>
          </a:xfrm>
          <a:prstGeom prst="rect">
            <a:avLst/>
          </a:prstGeom>
          <a:noFill/>
        </p:spPr>
        <p:txBody>
          <a:bodyPr wrap="square">
            <a:spAutoFit/>
          </a:bodyPr>
          <a:lstStyle>
            <a:defPPr>
              <a:defRPr lang="en-US"/>
            </a:defPPr>
            <a:lvl1pPr algn="ctr" defTabSz="685800">
              <a:spcBef>
                <a:spcPct val="80000"/>
              </a:spcBef>
              <a:buClr>
                <a:schemeClr val="folHlink"/>
              </a:buClr>
              <a:defRPr sz="750" b="1" kern="0">
                <a:solidFill>
                  <a:srgbClr val="212721"/>
                </a:solidFill>
                <a:latin typeface="+mn-lt"/>
                <a:ea typeface="+mn-ea"/>
              </a:defRPr>
            </a:lvl1pPr>
          </a:lstStyle>
          <a:p>
            <a:pPr algn="l" defTabSz="914332">
              <a:buClr>
                <a:srgbClr val="503291"/>
              </a:buClr>
            </a:pPr>
            <a:r>
              <a:rPr lang="en-US" sz="1400" i="1" dirty="0">
                <a:solidFill>
                  <a:srgbClr val="3FC7D1"/>
                </a:solidFill>
                <a:latin typeface="Arial "/>
              </a:rPr>
              <a:t>Treated</a:t>
            </a:r>
            <a:r>
              <a:rPr lang="en-US" sz="1400" b="0" i="1" dirty="0">
                <a:solidFill>
                  <a:srgbClr val="3FC7D1"/>
                </a:solidFill>
                <a:latin typeface="Arial "/>
              </a:rPr>
              <a:t> </a:t>
            </a:r>
            <a:r>
              <a:rPr lang="en-US" sz="1400" i="1" dirty="0">
                <a:solidFill>
                  <a:srgbClr val="3FC7D1"/>
                </a:solidFill>
                <a:latin typeface="Arial "/>
              </a:rPr>
              <a:t>PSVT episode</a:t>
            </a:r>
          </a:p>
        </p:txBody>
      </p:sp>
      <p:sp>
        <p:nvSpPr>
          <p:cNvPr id="94" name="TextBox 93">
            <a:extLst>
              <a:ext uri="{FF2B5EF4-FFF2-40B4-BE49-F238E27FC236}">
                <a16:creationId xmlns:a16="http://schemas.microsoft.com/office/drawing/2014/main" id="{0D6EB85A-F652-9D3E-AFEC-C20CDAFB3261}"/>
              </a:ext>
            </a:extLst>
          </p:cNvPr>
          <p:cNvSpPr txBox="1"/>
          <p:nvPr/>
        </p:nvSpPr>
        <p:spPr>
          <a:xfrm>
            <a:off x="6111988" y="4110330"/>
            <a:ext cx="1645920" cy="1169551"/>
          </a:xfrm>
          <a:prstGeom prst="rect">
            <a:avLst/>
          </a:prstGeom>
          <a:noFill/>
          <a:ln>
            <a:solidFill>
              <a:schemeClr val="accent2"/>
            </a:solidFill>
          </a:ln>
        </p:spPr>
        <p:txBody>
          <a:bodyPr wrap="square">
            <a:spAutoFit/>
          </a:bodyPr>
          <a:lstStyle/>
          <a:p>
            <a:pPr algn="ctr" defTabSz="914332">
              <a:defRPr/>
            </a:pPr>
            <a:r>
              <a:rPr lang="en-GB" sz="1400" dirty="0">
                <a:latin typeface="Arial "/>
                <a:ea typeface="Segoe UI Black" panose="020B0A02040204020203" pitchFamily="34" charset="0"/>
              </a:rPr>
              <a:t>Additional </a:t>
            </a:r>
            <a:br>
              <a:rPr lang="en-GB" sz="1400" dirty="0">
                <a:latin typeface="Arial "/>
                <a:ea typeface="Segoe UI Black" panose="020B0A02040204020203" pitchFamily="34" charset="0"/>
              </a:rPr>
            </a:br>
            <a:r>
              <a:rPr lang="en-GB" sz="1400" dirty="0">
                <a:latin typeface="Arial "/>
                <a:ea typeface="Segoe UI Black" panose="020B0A02040204020203" pitchFamily="34" charset="0"/>
              </a:rPr>
              <a:t>PSVT episodes </a:t>
            </a:r>
            <a:br>
              <a:rPr lang="en-GB" sz="1400" dirty="0">
                <a:latin typeface="Arial "/>
                <a:ea typeface="Segoe UI Black" panose="020B0A02040204020203" pitchFamily="34" charset="0"/>
              </a:rPr>
            </a:br>
            <a:r>
              <a:rPr lang="en-GB" sz="1400" dirty="0">
                <a:latin typeface="Arial "/>
                <a:ea typeface="Segoe UI Black" panose="020B0A02040204020203" pitchFamily="34" charset="0"/>
              </a:rPr>
              <a:t>(up to 4 in total) </a:t>
            </a:r>
            <a:br>
              <a:rPr lang="en-GB" sz="1400" dirty="0">
                <a:latin typeface="Arial "/>
                <a:ea typeface="Segoe UI Black" panose="020B0A02040204020203" pitchFamily="34" charset="0"/>
              </a:rPr>
            </a:br>
            <a:r>
              <a:rPr lang="en-GB" sz="1400" dirty="0">
                <a:latin typeface="Arial "/>
                <a:ea typeface="Segoe UI Black" panose="020B0A02040204020203" pitchFamily="34" charset="0"/>
              </a:rPr>
              <a:t>and </a:t>
            </a:r>
            <a:br>
              <a:rPr lang="en-GB" sz="1400" dirty="0">
                <a:latin typeface="Arial "/>
                <a:ea typeface="Segoe UI Black" panose="020B0A02040204020203" pitchFamily="34" charset="0"/>
              </a:rPr>
            </a:br>
            <a:r>
              <a:rPr lang="en-GB" sz="1400" dirty="0">
                <a:latin typeface="Arial "/>
                <a:ea typeface="Segoe UI Black" panose="020B0A02040204020203" pitchFamily="34" charset="0"/>
              </a:rPr>
              <a:t>follow-up visits</a:t>
            </a:r>
          </a:p>
        </p:txBody>
      </p:sp>
      <p:cxnSp>
        <p:nvCxnSpPr>
          <p:cNvPr id="95" name="Straight Arrow Connector 94">
            <a:extLst>
              <a:ext uri="{FF2B5EF4-FFF2-40B4-BE49-F238E27FC236}">
                <a16:creationId xmlns:a16="http://schemas.microsoft.com/office/drawing/2014/main" id="{89613CB4-D48E-CBB2-2E7C-813E1EF7CD5B}"/>
              </a:ext>
            </a:extLst>
          </p:cNvPr>
          <p:cNvCxnSpPr>
            <a:cxnSpLocks/>
            <a:stCxn id="80" idx="2"/>
            <a:endCxn id="94" idx="0"/>
          </p:cNvCxnSpPr>
          <p:nvPr/>
        </p:nvCxnSpPr>
        <p:spPr bwMode="auto">
          <a:xfrm flipH="1">
            <a:off x="6934948" y="2791243"/>
            <a:ext cx="1" cy="1319087"/>
          </a:xfrm>
          <a:prstGeom prst="straightConnector1">
            <a:avLst/>
          </a:prstGeom>
          <a:ln w="19050" cap="rnd">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96" name="TextBox 95">
            <a:extLst>
              <a:ext uri="{FF2B5EF4-FFF2-40B4-BE49-F238E27FC236}">
                <a16:creationId xmlns:a16="http://schemas.microsoft.com/office/drawing/2014/main" id="{D8F3E39A-CA33-0074-58DF-78A95C4AFA22}"/>
              </a:ext>
            </a:extLst>
          </p:cNvPr>
          <p:cNvSpPr txBox="1"/>
          <p:nvPr/>
        </p:nvSpPr>
        <p:spPr>
          <a:xfrm>
            <a:off x="8034609" y="2081975"/>
            <a:ext cx="1416644" cy="1333378"/>
          </a:xfrm>
          <a:prstGeom prst="rect">
            <a:avLst/>
          </a:prstGeom>
          <a:noFill/>
          <a:ln>
            <a:solidFill>
              <a:schemeClr val="accent2"/>
            </a:solidFill>
          </a:ln>
        </p:spPr>
        <p:txBody>
          <a:bodyPr wrap="square">
            <a:spAutoFit/>
          </a:bodyPr>
          <a:lstStyle/>
          <a:p>
            <a:pPr algn="ctr" defTabSz="914332">
              <a:defRPr/>
            </a:pPr>
            <a:r>
              <a:rPr lang="en-GB" sz="1400" b="1" dirty="0">
                <a:latin typeface="Arial "/>
                <a:ea typeface="Segoe UI Black" panose="020B0A02040204020203" pitchFamily="34" charset="0"/>
              </a:rPr>
              <a:t>Final visit</a:t>
            </a:r>
          </a:p>
          <a:p>
            <a:pPr algn="ctr" defTabSz="914332">
              <a:defRPr/>
            </a:pPr>
            <a:r>
              <a:rPr lang="en-GB" sz="1333" dirty="0">
                <a:latin typeface="Arial "/>
                <a:ea typeface="Segoe UI Black" panose="020B0A02040204020203" pitchFamily="34" charset="0"/>
              </a:rPr>
              <a:t>Study completion, discontinuation, or after 4th episode</a:t>
            </a:r>
          </a:p>
        </p:txBody>
      </p:sp>
      <p:sp>
        <p:nvSpPr>
          <p:cNvPr id="97" name="Rectangle 96">
            <a:extLst>
              <a:ext uri="{FF2B5EF4-FFF2-40B4-BE49-F238E27FC236}">
                <a16:creationId xmlns:a16="http://schemas.microsoft.com/office/drawing/2014/main" id="{DFC8FB85-A680-405E-51E6-531810DD27C7}"/>
              </a:ext>
            </a:extLst>
          </p:cNvPr>
          <p:cNvSpPr/>
          <p:nvPr/>
        </p:nvSpPr>
        <p:spPr>
          <a:xfrm>
            <a:off x="9583957" y="3769105"/>
            <a:ext cx="2011680" cy="1737360"/>
          </a:xfrm>
          <a:prstGeom prst="rect">
            <a:avLst/>
          </a:prstGeom>
          <a:solidFill>
            <a:sysClr val="window" lastClr="FFFFFF"/>
          </a:solidFill>
          <a:ln w="6350" cap="flat" cmpd="sng" algn="ctr">
            <a:noFill/>
            <a:prstDash val="solid"/>
          </a:ln>
          <a:effectLst>
            <a:outerShdw blurRad="63500" sx="102000" sy="102000" algn="ctr" rotWithShape="0">
              <a:prstClr val="black">
                <a:alpha val="24000"/>
              </a:prstClr>
            </a:outerShdw>
          </a:effectLst>
        </p:spPr>
        <p:txBody>
          <a:bodyPr rtlCol="0" anchor="ctr"/>
          <a:lstStyle/>
          <a:p>
            <a:pPr algn="ctr" defTabSz="914354">
              <a:defRPr/>
            </a:pPr>
            <a:endParaRPr lang="en-US" sz="2400" kern="0" dirty="0">
              <a:solidFill>
                <a:prstClr val="white"/>
              </a:solidFill>
              <a:latin typeface="Arial" panose="020B0604020202020204"/>
            </a:endParaRPr>
          </a:p>
        </p:txBody>
      </p:sp>
      <p:sp>
        <p:nvSpPr>
          <p:cNvPr id="98" name="Rectangle 97">
            <a:extLst>
              <a:ext uri="{FF2B5EF4-FFF2-40B4-BE49-F238E27FC236}">
                <a16:creationId xmlns:a16="http://schemas.microsoft.com/office/drawing/2014/main" id="{6E7607D1-11C0-8CE0-5109-0313ADDDFB7D}"/>
              </a:ext>
            </a:extLst>
          </p:cNvPr>
          <p:cNvSpPr/>
          <p:nvPr/>
        </p:nvSpPr>
        <p:spPr>
          <a:xfrm>
            <a:off x="9583957" y="3769105"/>
            <a:ext cx="2113769" cy="1730858"/>
          </a:xfrm>
          <a:prstGeom prst="rect">
            <a:avLst/>
          </a:prstGeom>
          <a:ln>
            <a:noFill/>
          </a:ln>
        </p:spPr>
        <p:txBody>
          <a:bodyPr wrap="square">
            <a:spAutoFit/>
          </a:bodyPr>
          <a:lstStyle/>
          <a:p>
            <a:pPr defTabSz="914332">
              <a:spcAft>
                <a:spcPts val="533"/>
              </a:spcAft>
              <a:buClr>
                <a:srgbClr val="503291"/>
              </a:buClr>
            </a:pPr>
            <a:r>
              <a:rPr lang="en-US" sz="1400" b="1" dirty="0">
                <a:solidFill>
                  <a:schemeClr val="accent1"/>
                </a:solidFill>
                <a:latin typeface="Arial" panose="020B0604020202020204"/>
              </a:rPr>
              <a:t>Efficacy assessments</a:t>
            </a:r>
          </a:p>
          <a:p>
            <a:pPr marL="194297" indent="-194297" defTabSz="914332">
              <a:spcAft>
                <a:spcPts val="300"/>
              </a:spcAft>
              <a:buClr>
                <a:srgbClr val="503291"/>
              </a:buClr>
              <a:buFont typeface="Wingdings" panose="05000000000000000000" pitchFamily="2" charset="2"/>
              <a:buChar char="§"/>
            </a:pPr>
            <a:r>
              <a:rPr lang="en-US" sz="1333" dirty="0">
                <a:latin typeface="Arial" panose="020B0604020202020204"/>
              </a:rPr>
              <a:t>Termination of PSVT</a:t>
            </a:r>
          </a:p>
          <a:p>
            <a:pPr marL="194297" indent="-194297" defTabSz="914332">
              <a:spcAft>
                <a:spcPts val="300"/>
              </a:spcAft>
              <a:buClr>
                <a:srgbClr val="503291"/>
              </a:buClr>
              <a:buFont typeface="Wingdings" panose="05000000000000000000" pitchFamily="2" charset="2"/>
              <a:buChar char="§"/>
            </a:pPr>
            <a:r>
              <a:rPr lang="en-US" sz="1333" dirty="0">
                <a:latin typeface="Arial" panose="020B0604020202020204"/>
              </a:rPr>
              <a:t>Frequency of additional medical interventions</a:t>
            </a:r>
          </a:p>
          <a:p>
            <a:pPr marL="194297" indent="-194297" defTabSz="914332">
              <a:spcAft>
                <a:spcPts val="300"/>
              </a:spcAft>
              <a:buClr>
                <a:srgbClr val="503291"/>
              </a:buClr>
              <a:buFont typeface="Wingdings" panose="05000000000000000000" pitchFamily="2" charset="2"/>
              <a:buChar char="§"/>
            </a:pPr>
            <a:r>
              <a:rPr lang="en-US" sz="1333" dirty="0">
                <a:latin typeface="Arial" panose="020B0604020202020204"/>
              </a:rPr>
              <a:t>Patient-reported outcomes</a:t>
            </a:r>
          </a:p>
        </p:txBody>
      </p:sp>
      <p:sp>
        <p:nvSpPr>
          <p:cNvPr id="99" name="TextBox 98">
            <a:extLst>
              <a:ext uri="{FF2B5EF4-FFF2-40B4-BE49-F238E27FC236}">
                <a16:creationId xmlns:a16="http://schemas.microsoft.com/office/drawing/2014/main" id="{9A882599-AF64-BD58-BD3F-058F636B3551}"/>
              </a:ext>
            </a:extLst>
          </p:cNvPr>
          <p:cNvSpPr txBox="1"/>
          <p:nvPr/>
        </p:nvSpPr>
        <p:spPr>
          <a:xfrm>
            <a:off x="8013939" y="1573857"/>
            <a:ext cx="1431985" cy="307777"/>
          </a:xfrm>
          <a:prstGeom prst="rect">
            <a:avLst/>
          </a:prstGeom>
          <a:noFill/>
        </p:spPr>
        <p:txBody>
          <a:bodyPr wrap="square">
            <a:spAutoFit/>
          </a:bodyPr>
          <a:lstStyle/>
          <a:p>
            <a:pPr algn="ctr"/>
            <a:r>
              <a:rPr lang="en-US" sz="1400" b="1" dirty="0">
                <a:solidFill>
                  <a:schemeClr val="tx1">
                    <a:lumMod val="65000"/>
                    <a:lumOff val="35000"/>
                  </a:schemeClr>
                </a:solidFill>
              </a:rPr>
              <a:t>End of study</a:t>
            </a:r>
          </a:p>
        </p:txBody>
      </p:sp>
      <p:sp>
        <p:nvSpPr>
          <p:cNvPr id="101" name="TextBox 100">
            <a:extLst>
              <a:ext uri="{FF2B5EF4-FFF2-40B4-BE49-F238E27FC236}">
                <a16:creationId xmlns:a16="http://schemas.microsoft.com/office/drawing/2014/main" id="{124F7E51-F69E-6790-9ED3-7FB857E49E33}"/>
              </a:ext>
            </a:extLst>
          </p:cNvPr>
          <p:cNvSpPr txBox="1"/>
          <p:nvPr/>
        </p:nvSpPr>
        <p:spPr>
          <a:xfrm>
            <a:off x="9570947" y="1573857"/>
            <a:ext cx="1988449" cy="307777"/>
          </a:xfrm>
          <a:prstGeom prst="rect">
            <a:avLst/>
          </a:prstGeom>
          <a:noFill/>
        </p:spPr>
        <p:txBody>
          <a:bodyPr wrap="square">
            <a:spAutoFit/>
          </a:bodyPr>
          <a:lstStyle/>
          <a:p>
            <a:pPr algn="ctr"/>
            <a:r>
              <a:rPr lang="en-US" sz="1400" b="1" dirty="0">
                <a:solidFill>
                  <a:schemeClr val="tx1">
                    <a:lumMod val="65000"/>
                    <a:lumOff val="35000"/>
                  </a:schemeClr>
                </a:solidFill>
              </a:rPr>
              <a:t>Outcome measures</a:t>
            </a:r>
          </a:p>
        </p:txBody>
      </p:sp>
      <p:sp>
        <p:nvSpPr>
          <p:cNvPr id="103" name="Text Placeholder 37">
            <a:extLst>
              <a:ext uri="{FF2B5EF4-FFF2-40B4-BE49-F238E27FC236}">
                <a16:creationId xmlns:a16="http://schemas.microsoft.com/office/drawing/2014/main" id="{0B2264AF-5D3A-4973-B546-DD27C870E1E3}"/>
              </a:ext>
            </a:extLst>
          </p:cNvPr>
          <p:cNvSpPr txBox="1">
            <a:spLocks/>
          </p:cNvSpPr>
          <p:nvPr/>
        </p:nvSpPr>
        <p:spPr>
          <a:xfrm>
            <a:off x="533400" y="5476318"/>
            <a:ext cx="8877720" cy="504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900" baseline="30000" dirty="0">
                <a:solidFill>
                  <a:schemeClr val="bg1">
                    <a:lumMod val="50000"/>
                  </a:schemeClr>
                </a:solidFill>
                <a:cs typeface="Arial" panose="020B0604020202020204" pitchFamily="34" charset="0"/>
              </a:rPr>
              <a:t>a</a:t>
            </a:r>
            <a:r>
              <a:rPr lang="en-US" sz="900" dirty="0">
                <a:solidFill>
                  <a:schemeClr val="bg1">
                    <a:lumMod val="50000"/>
                  </a:schemeClr>
                </a:solidFill>
                <a:cs typeface="Arial" panose="020B0604020202020204" pitchFamily="34" charset="0"/>
              </a:rPr>
              <a:t>Approximately 21 months after the study started, the protocol was amended to allow a repeat 70-mg dose to be self-administered if symptoms persisted 10 minutes following the first dose. If the symptoms of PSVT have not resolved within 20 minutes after study drug administration, the patient may seek appropriate medical care as needed. AE = adverse event. AF = atrial fibrillation. AFL = atrial flutter. </a:t>
            </a:r>
            <a:r>
              <a:rPr lang="en-US" sz="900" dirty="0">
                <a:solidFill>
                  <a:schemeClr val="bg1">
                    <a:lumMod val="50000"/>
                  </a:schemeClr>
                </a:solidFill>
              </a:rPr>
              <a:t>AV = atrioventricular. ECG = electrocardiography. PSVT = paroxysmal supraventricular tachycardia. </a:t>
            </a:r>
            <a:r>
              <a:rPr lang="en-US" sz="900" dirty="0">
                <a:solidFill>
                  <a:schemeClr val="bg1">
                    <a:lumMod val="50000"/>
                  </a:schemeClr>
                </a:solidFill>
                <a:cs typeface="Arial" panose="020B0604020202020204" pitchFamily="34" charset="0"/>
              </a:rPr>
              <a:t>SAE = serious adverse event.</a:t>
            </a:r>
            <a:r>
              <a:rPr lang="en-US" sz="900" dirty="0">
                <a:solidFill>
                  <a:schemeClr val="bg1">
                    <a:lumMod val="50000"/>
                  </a:schemeClr>
                </a:solidFill>
              </a:rPr>
              <a:t> SR = sinus rhythm. VM = vagal maneuver.</a:t>
            </a:r>
          </a:p>
        </p:txBody>
      </p:sp>
      <p:sp>
        <p:nvSpPr>
          <p:cNvPr id="5" name="Title 4">
            <a:extLst>
              <a:ext uri="{FF2B5EF4-FFF2-40B4-BE49-F238E27FC236}">
                <a16:creationId xmlns:a16="http://schemas.microsoft.com/office/drawing/2014/main" id="{EF7B9302-B3CA-4EC2-A976-3747051777D3}"/>
              </a:ext>
            </a:extLst>
          </p:cNvPr>
          <p:cNvSpPr>
            <a:spLocks noGrp="1"/>
          </p:cNvSpPr>
          <p:nvPr>
            <p:ph type="title"/>
          </p:nvPr>
        </p:nvSpPr>
        <p:spPr/>
        <p:txBody>
          <a:bodyPr/>
          <a:lstStyle/>
          <a:p>
            <a:r>
              <a:rPr lang="en-US" dirty="0"/>
              <a:t>NODE-303 Phase 3 Study Design</a:t>
            </a:r>
          </a:p>
        </p:txBody>
      </p:sp>
      <p:sp>
        <p:nvSpPr>
          <p:cNvPr id="11" name="Left Bracket 10">
            <a:extLst>
              <a:ext uri="{FF2B5EF4-FFF2-40B4-BE49-F238E27FC236}">
                <a16:creationId xmlns:a16="http://schemas.microsoft.com/office/drawing/2014/main" id="{315CEC39-7943-9F4D-5D6C-53F20037D4A4}"/>
              </a:ext>
            </a:extLst>
          </p:cNvPr>
          <p:cNvSpPr/>
          <p:nvPr/>
        </p:nvSpPr>
        <p:spPr>
          <a:xfrm rot="16200000" flipH="1">
            <a:off x="5548434" y="-214014"/>
            <a:ext cx="137606" cy="4293080"/>
          </a:xfrm>
          <a:custGeom>
            <a:avLst/>
            <a:gdLst>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4" fmla="*/ 152798 w 152798"/>
              <a:gd name="connsiteY4" fmla="*/ 2372098 h 2372098"/>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Lst>
            <a:ahLst/>
            <a:cxnLst>
              <a:cxn ang="0">
                <a:pos x="connsiteX0" y="connsiteY0"/>
              </a:cxn>
              <a:cxn ang="0">
                <a:pos x="connsiteX1" y="connsiteY1"/>
              </a:cxn>
              <a:cxn ang="0">
                <a:pos x="connsiteX2" y="connsiteY2"/>
              </a:cxn>
              <a:cxn ang="0">
                <a:pos x="connsiteX3" y="connsiteY3"/>
              </a:cxn>
            </a:cxnLst>
            <a:rect l="l" t="t" r="r" b="b"/>
            <a:pathLst>
              <a:path w="167263" h="2372098" stroke="0" extrusionOk="0">
                <a:moveTo>
                  <a:pt x="167263" y="2372098"/>
                </a:moveTo>
                <a:cubicBezTo>
                  <a:pt x="-69525" y="2362573"/>
                  <a:pt x="14465" y="2366397"/>
                  <a:pt x="14465" y="2359365"/>
                </a:cubicBezTo>
                <a:lnTo>
                  <a:pt x="14465" y="12733"/>
                </a:lnTo>
                <a:cubicBezTo>
                  <a:pt x="14465" y="5701"/>
                  <a:pt x="82875" y="0"/>
                  <a:pt x="167263" y="0"/>
                </a:cubicBezTo>
                <a:lnTo>
                  <a:pt x="167263" y="2372098"/>
                </a:lnTo>
                <a:close/>
              </a:path>
              <a:path w="167263" h="2372098" fill="none">
                <a:moveTo>
                  <a:pt x="167263" y="2372098"/>
                </a:moveTo>
                <a:cubicBezTo>
                  <a:pt x="82875" y="2372098"/>
                  <a:pt x="14465" y="2366397"/>
                  <a:pt x="14465" y="2359365"/>
                </a:cubicBezTo>
                <a:lnTo>
                  <a:pt x="14465" y="12733"/>
                </a:lnTo>
                <a:cubicBezTo>
                  <a:pt x="14465" y="5701"/>
                  <a:pt x="82875" y="0"/>
                  <a:pt x="167263" y="0"/>
                </a:cubicBezTo>
              </a:path>
            </a:pathLst>
          </a:cu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10"/>
            <a:endParaRPr lang="en-US" sz="2400" dirty="0">
              <a:solidFill>
                <a:srgbClr val="000000"/>
              </a:solidFill>
              <a:latin typeface="Calibri"/>
            </a:endParaRPr>
          </a:p>
        </p:txBody>
      </p:sp>
      <p:sp>
        <p:nvSpPr>
          <p:cNvPr id="12" name="Left Bracket 10">
            <a:extLst>
              <a:ext uri="{FF2B5EF4-FFF2-40B4-BE49-F238E27FC236}">
                <a16:creationId xmlns:a16="http://schemas.microsoft.com/office/drawing/2014/main" id="{AEB03B59-CC2E-1523-6786-1FF36DD87E7B}"/>
              </a:ext>
            </a:extLst>
          </p:cNvPr>
          <p:cNvSpPr/>
          <p:nvPr/>
        </p:nvSpPr>
        <p:spPr>
          <a:xfrm rot="16200000" flipH="1">
            <a:off x="8654882" y="1209840"/>
            <a:ext cx="137160" cy="1444925"/>
          </a:xfrm>
          <a:custGeom>
            <a:avLst/>
            <a:gdLst>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4" fmla="*/ 152798 w 152798"/>
              <a:gd name="connsiteY4" fmla="*/ 2372098 h 2372098"/>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Lst>
            <a:ahLst/>
            <a:cxnLst>
              <a:cxn ang="0">
                <a:pos x="connsiteX0" y="connsiteY0"/>
              </a:cxn>
              <a:cxn ang="0">
                <a:pos x="connsiteX1" y="connsiteY1"/>
              </a:cxn>
              <a:cxn ang="0">
                <a:pos x="connsiteX2" y="connsiteY2"/>
              </a:cxn>
              <a:cxn ang="0">
                <a:pos x="connsiteX3" y="connsiteY3"/>
              </a:cxn>
            </a:cxnLst>
            <a:rect l="l" t="t" r="r" b="b"/>
            <a:pathLst>
              <a:path w="167263" h="2372098" stroke="0" extrusionOk="0">
                <a:moveTo>
                  <a:pt x="167263" y="2372098"/>
                </a:moveTo>
                <a:cubicBezTo>
                  <a:pt x="-69525" y="2362573"/>
                  <a:pt x="14465" y="2366397"/>
                  <a:pt x="14465" y="2359365"/>
                </a:cubicBezTo>
                <a:lnTo>
                  <a:pt x="14465" y="12733"/>
                </a:lnTo>
                <a:cubicBezTo>
                  <a:pt x="14465" y="5701"/>
                  <a:pt x="82875" y="0"/>
                  <a:pt x="167263" y="0"/>
                </a:cubicBezTo>
                <a:lnTo>
                  <a:pt x="167263" y="2372098"/>
                </a:lnTo>
                <a:close/>
              </a:path>
              <a:path w="167263" h="2372098" fill="none">
                <a:moveTo>
                  <a:pt x="167263" y="2372098"/>
                </a:moveTo>
                <a:cubicBezTo>
                  <a:pt x="82875" y="2372098"/>
                  <a:pt x="14465" y="2366397"/>
                  <a:pt x="14465" y="2359365"/>
                </a:cubicBezTo>
                <a:lnTo>
                  <a:pt x="14465" y="12733"/>
                </a:lnTo>
                <a:cubicBezTo>
                  <a:pt x="14465" y="5701"/>
                  <a:pt x="82875" y="0"/>
                  <a:pt x="167263" y="0"/>
                </a:cubicBezTo>
              </a:path>
            </a:pathLst>
          </a:cu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10"/>
            <a:endParaRPr lang="en-US" sz="2400" dirty="0">
              <a:solidFill>
                <a:srgbClr val="000000"/>
              </a:solidFill>
              <a:latin typeface="Calibri"/>
            </a:endParaRPr>
          </a:p>
        </p:txBody>
      </p:sp>
      <p:sp>
        <p:nvSpPr>
          <p:cNvPr id="13" name="Left Bracket 10">
            <a:extLst>
              <a:ext uri="{FF2B5EF4-FFF2-40B4-BE49-F238E27FC236}">
                <a16:creationId xmlns:a16="http://schemas.microsoft.com/office/drawing/2014/main" id="{EEA3D6FA-235C-58D4-B922-DA280DB8652F}"/>
              </a:ext>
            </a:extLst>
          </p:cNvPr>
          <p:cNvSpPr/>
          <p:nvPr/>
        </p:nvSpPr>
        <p:spPr>
          <a:xfrm rot="16200000" flipH="1">
            <a:off x="10524797" y="905623"/>
            <a:ext cx="137605" cy="2053805"/>
          </a:xfrm>
          <a:custGeom>
            <a:avLst/>
            <a:gdLst>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4" fmla="*/ 152798 w 152798"/>
              <a:gd name="connsiteY4" fmla="*/ 2372098 h 2372098"/>
              <a:gd name="connsiteX0" fmla="*/ 152798 w 152798"/>
              <a:gd name="connsiteY0" fmla="*/ 2372098 h 2372098"/>
              <a:gd name="connsiteX1" fmla="*/ 0 w 152798"/>
              <a:gd name="connsiteY1" fmla="*/ 2359365 h 2372098"/>
              <a:gd name="connsiteX2" fmla="*/ 0 w 152798"/>
              <a:gd name="connsiteY2" fmla="*/ 12733 h 2372098"/>
              <a:gd name="connsiteX3" fmla="*/ 152798 w 152798"/>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 name="connsiteX4" fmla="*/ 167263 w 167263"/>
              <a:gd name="connsiteY4" fmla="*/ 2372098 h 2372098"/>
              <a:gd name="connsiteX0" fmla="*/ 167263 w 167263"/>
              <a:gd name="connsiteY0" fmla="*/ 2372098 h 2372098"/>
              <a:gd name="connsiteX1" fmla="*/ 14465 w 167263"/>
              <a:gd name="connsiteY1" fmla="*/ 2359365 h 2372098"/>
              <a:gd name="connsiteX2" fmla="*/ 14465 w 167263"/>
              <a:gd name="connsiteY2" fmla="*/ 12733 h 2372098"/>
              <a:gd name="connsiteX3" fmla="*/ 167263 w 167263"/>
              <a:gd name="connsiteY3" fmla="*/ 0 h 2372098"/>
            </a:gdLst>
            <a:ahLst/>
            <a:cxnLst>
              <a:cxn ang="0">
                <a:pos x="connsiteX0" y="connsiteY0"/>
              </a:cxn>
              <a:cxn ang="0">
                <a:pos x="connsiteX1" y="connsiteY1"/>
              </a:cxn>
              <a:cxn ang="0">
                <a:pos x="connsiteX2" y="connsiteY2"/>
              </a:cxn>
              <a:cxn ang="0">
                <a:pos x="connsiteX3" y="connsiteY3"/>
              </a:cxn>
            </a:cxnLst>
            <a:rect l="l" t="t" r="r" b="b"/>
            <a:pathLst>
              <a:path w="167263" h="2372098" stroke="0" extrusionOk="0">
                <a:moveTo>
                  <a:pt x="167263" y="2372098"/>
                </a:moveTo>
                <a:cubicBezTo>
                  <a:pt x="-69525" y="2362573"/>
                  <a:pt x="14465" y="2366397"/>
                  <a:pt x="14465" y="2359365"/>
                </a:cubicBezTo>
                <a:lnTo>
                  <a:pt x="14465" y="12733"/>
                </a:lnTo>
                <a:cubicBezTo>
                  <a:pt x="14465" y="5701"/>
                  <a:pt x="82875" y="0"/>
                  <a:pt x="167263" y="0"/>
                </a:cubicBezTo>
                <a:lnTo>
                  <a:pt x="167263" y="2372098"/>
                </a:lnTo>
                <a:close/>
              </a:path>
              <a:path w="167263" h="2372098" fill="none">
                <a:moveTo>
                  <a:pt x="167263" y="2372098"/>
                </a:moveTo>
                <a:cubicBezTo>
                  <a:pt x="82875" y="2372098"/>
                  <a:pt x="14465" y="2366397"/>
                  <a:pt x="14465" y="2359365"/>
                </a:cubicBezTo>
                <a:lnTo>
                  <a:pt x="14465" y="12733"/>
                </a:lnTo>
                <a:cubicBezTo>
                  <a:pt x="14465" y="5701"/>
                  <a:pt x="82875" y="0"/>
                  <a:pt x="167263" y="0"/>
                </a:cubicBezTo>
              </a:path>
            </a:pathLst>
          </a:cu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10"/>
            <a:endParaRPr lang="en-US" sz="2400" dirty="0">
              <a:solidFill>
                <a:srgbClr val="000000"/>
              </a:solidFill>
              <a:latin typeface="Calibri"/>
            </a:endParaRPr>
          </a:p>
        </p:txBody>
      </p:sp>
      <p:sp>
        <p:nvSpPr>
          <p:cNvPr id="2" name="TextBox 1">
            <a:extLst>
              <a:ext uri="{FF2B5EF4-FFF2-40B4-BE49-F238E27FC236}">
                <a16:creationId xmlns:a16="http://schemas.microsoft.com/office/drawing/2014/main" id="{74905B54-63FE-30A2-D335-99210F5EC50B}"/>
              </a:ext>
            </a:extLst>
          </p:cNvPr>
          <p:cNvSpPr txBox="1"/>
          <p:nvPr/>
        </p:nvSpPr>
        <p:spPr>
          <a:xfrm>
            <a:off x="8800701" y="369868"/>
            <a:ext cx="2819799" cy="954107"/>
          </a:xfrm>
          <a:prstGeom prst="rect">
            <a:avLst/>
          </a:prstGeom>
          <a:noFill/>
          <a:ln w="28575">
            <a:solidFill>
              <a:srgbClr val="7030A0"/>
            </a:solidFill>
          </a:ln>
        </p:spPr>
        <p:txBody>
          <a:bodyPr wrap="square" rtlCol="0">
            <a:spAutoFit/>
          </a:bodyPr>
          <a:lstStyle/>
          <a:p>
            <a:r>
              <a:rPr lang="en-US" sz="1400" dirty="0"/>
              <a:t>Real-world design:</a:t>
            </a:r>
          </a:p>
          <a:p>
            <a:pPr marL="182880" indent="-182880">
              <a:buFont typeface="Arial" panose="020B0604020202020204" pitchFamily="34" charset="0"/>
              <a:buChar char="•"/>
            </a:pPr>
            <a:r>
              <a:rPr lang="en-US" sz="1400" dirty="0"/>
              <a:t>No test dose</a:t>
            </a:r>
          </a:p>
          <a:p>
            <a:pPr marL="182880" indent="-182880">
              <a:buFont typeface="Arial" panose="020B0604020202020204" pitchFamily="34" charset="0"/>
              <a:buChar char="•"/>
            </a:pPr>
            <a:r>
              <a:rPr lang="en-US" sz="1400" dirty="0"/>
              <a:t>No exclusion of AF/AFL history</a:t>
            </a:r>
          </a:p>
          <a:p>
            <a:pPr marL="182880" indent="-182880">
              <a:buFont typeface="Arial" panose="020B0604020202020204" pitchFamily="34" charset="0"/>
              <a:buChar char="•"/>
            </a:pPr>
            <a:r>
              <a:rPr lang="en-US" sz="1400" dirty="0"/>
              <a:t>Multiple episodes (up to four)</a:t>
            </a:r>
          </a:p>
        </p:txBody>
      </p:sp>
      <p:sp>
        <p:nvSpPr>
          <p:cNvPr id="16" name="Slide Number Placeholder 15">
            <a:extLst>
              <a:ext uri="{FF2B5EF4-FFF2-40B4-BE49-F238E27FC236}">
                <a16:creationId xmlns:a16="http://schemas.microsoft.com/office/drawing/2014/main" id="{DCD73FEF-2A62-CFC7-612E-21F695D81AB1}"/>
              </a:ext>
            </a:extLst>
          </p:cNvPr>
          <p:cNvSpPr>
            <a:spLocks noGrp="1"/>
          </p:cNvSpPr>
          <p:nvPr>
            <p:ph type="sldNum" sz="quarter" idx="4"/>
          </p:nvPr>
        </p:nvSpPr>
        <p:spPr/>
        <p:txBody>
          <a:bodyPr/>
          <a:lstStyle/>
          <a:p>
            <a:fld id="{42C32FFB-F9AE-46F0-A233-A2E628258990}" type="slidenum">
              <a:rPr lang="en-US" smtClean="0"/>
              <a:pPr/>
              <a:t>5</a:t>
            </a:fld>
            <a:endParaRPr lang="en-US" sz="1333" dirty="0"/>
          </a:p>
        </p:txBody>
      </p:sp>
    </p:spTree>
    <p:extLst>
      <p:ext uri="{BB962C8B-B14F-4D97-AF65-F5344CB8AC3E}">
        <p14:creationId xmlns:p14="http://schemas.microsoft.com/office/powerpoint/2010/main" val="600758136"/>
      </p:ext>
    </p:extLst>
  </p:cSld>
  <p:clrMapOvr>
    <a:masterClrMapping/>
  </p:clrMapOvr>
  <mc:AlternateContent xmlns:mc="http://schemas.openxmlformats.org/markup-compatibility/2006" xmlns:p14="http://schemas.microsoft.com/office/powerpoint/2010/main">
    <mc:Choice Requires="p14">
      <p:transition spd="slow" p14:dur="2000" advTm="6140"/>
    </mc:Choice>
    <mc:Fallback xmlns="">
      <p:transition spd="slow" advTm="61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1BBA84A-ABE2-47C5-5734-BCD9F504DCE9}"/>
              </a:ext>
            </a:extLst>
          </p:cNvPr>
          <p:cNvGrpSpPr/>
          <p:nvPr/>
        </p:nvGrpSpPr>
        <p:grpSpPr>
          <a:xfrm>
            <a:off x="1308452" y="1511299"/>
            <a:ext cx="9626247" cy="4284001"/>
            <a:chOff x="969535" y="565903"/>
            <a:chExt cx="9848542" cy="5416479"/>
          </a:xfrm>
        </p:grpSpPr>
        <p:sp>
          <p:nvSpPr>
            <p:cNvPr id="9" name="Rounded Rectangle 8">
              <a:extLst>
                <a:ext uri="{FF2B5EF4-FFF2-40B4-BE49-F238E27FC236}">
                  <a16:creationId xmlns:a16="http://schemas.microsoft.com/office/drawing/2014/main" id="{237B3A94-8EA4-4782-8F56-D14E46700400}"/>
                </a:ext>
              </a:extLst>
            </p:cNvPr>
            <p:cNvSpPr/>
            <p:nvPr/>
          </p:nvSpPr>
          <p:spPr bwMode="auto">
            <a:xfrm>
              <a:off x="5230112" y="565906"/>
              <a:ext cx="5327643" cy="1557553"/>
            </a:xfrm>
            <a:prstGeom prst="roundRect">
              <a:avLst>
                <a:gd name="adj" fmla="val 6358"/>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spcCol="182880" rtlCol="0" anchor="ctr" anchorCtr="0" compatLnSpc="1">
              <a:prstTxWarp prst="textNoShape">
                <a:avLst/>
              </a:prstTxWarp>
            </a:bodyPr>
            <a:lstStyle/>
            <a:p>
              <a:pPr marL="171442" indent="-171442" defTabSz="914354" eaLnBrk="0" hangingPunct="0">
                <a:defRPr/>
              </a:pPr>
              <a:r>
                <a:rPr lang="pt-BR" sz="1100" dirty="0">
                  <a:ea typeface="MS Mincho"/>
                  <a:cs typeface="Arial"/>
                </a:rPr>
                <a:t>Screen failure (</a:t>
              </a:r>
              <a:r>
                <a:rPr lang="pt-BR" sz="1100" i="1" dirty="0">
                  <a:ea typeface="MS Mincho"/>
                  <a:cs typeface="Arial"/>
                </a:rPr>
                <a:t>n</a:t>
              </a:r>
              <a:r>
                <a:rPr lang="pt-BR" sz="1100" dirty="0">
                  <a:ea typeface="MS Mincho"/>
                  <a:cs typeface="Arial"/>
                </a:rPr>
                <a:t>=226)</a:t>
              </a:r>
              <a:br>
                <a:rPr lang="pt-BR" sz="1100" dirty="0">
                  <a:ea typeface="MS Mincho" panose="02020609040205080304" pitchFamily="49" charset="-128"/>
                  <a:cs typeface="Arial" panose="020B0604020202020204" pitchFamily="34" charset="0"/>
                </a:rPr>
              </a:br>
              <a:r>
                <a:rPr lang="pt-BR" sz="1100" dirty="0">
                  <a:ea typeface="MS Mincho"/>
                  <a:cs typeface="Arial"/>
                </a:rPr>
                <a:t>Eligibility criteria not met (159)                 Sponsor decision (11)</a:t>
              </a:r>
            </a:p>
            <a:p>
              <a:pPr marL="171442" indent="-171442" defTabSz="914354" eaLnBrk="0" hangingPunct="0">
                <a:defRPr/>
              </a:pPr>
              <a:r>
                <a:rPr lang="pt-BR" sz="1100" dirty="0">
                  <a:ea typeface="MS Mincho"/>
                  <a:cs typeface="Arial"/>
                </a:rPr>
                <a:t>	Withdrawal of consent by patient (13)     Planned ablation (7)</a:t>
              </a:r>
            </a:p>
            <a:p>
              <a:pPr marL="171442" indent="-171442" defTabSz="914354" eaLnBrk="0" hangingPunct="0">
                <a:defRPr/>
              </a:pPr>
              <a:r>
                <a:rPr lang="pt-BR" sz="1100" dirty="0">
                  <a:ea typeface="MS Mincho"/>
                  <a:cs typeface="Arial"/>
                </a:rPr>
                <a:t>     ECG of concern (3)                                  COVID-19 (1)</a:t>
              </a:r>
            </a:p>
            <a:p>
              <a:pPr marL="171442" indent="-171442" defTabSz="914354" eaLnBrk="0" hangingPunct="0">
                <a:defRPr/>
              </a:pPr>
              <a:r>
                <a:rPr lang="pt-BR" sz="1100" dirty="0">
                  <a:ea typeface="MS Mincho"/>
                  <a:cs typeface="Arial"/>
                </a:rPr>
                <a:t>	Physician decision (3)</a:t>
              </a:r>
            </a:p>
            <a:p>
              <a:pPr marL="171442" indent="-171442" defTabSz="914354" eaLnBrk="0" hangingPunct="0">
                <a:defRPr/>
              </a:pPr>
              <a:r>
                <a:rPr lang="pt-BR" sz="1100" dirty="0">
                  <a:ea typeface="MS Mincho"/>
                  <a:cs typeface="Arial"/>
                </a:rPr>
                <a:t>	Other (33)</a:t>
              </a:r>
            </a:p>
          </p:txBody>
        </p:sp>
        <p:sp>
          <p:nvSpPr>
            <p:cNvPr id="10" name="Rounded Rectangle 8">
              <a:extLst>
                <a:ext uri="{FF2B5EF4-FFF2-40B4-BE49-F238E27FC236}">
                  <a16:creationId xmlns:a16="http://schemas.microsoft.com/office/drawing/2014/main" id="{83807FD8-497C-34FC-1508-087A2608BA16}"/>
                </a:ext>
              </a:extLst>
            </p:cNvPr>
            <p:cNvSpPr/>
            <p:nvPr/>
          </p:nvSpPr>
          <p:spPr bwMode="auto">
            <a:xfrm>
              <a:off x="2602671" y="565903"/>
              <a:ext cx="2109816" cy="600613"/>
            </a:xfrm>
            <a:prstGeom prst="roundRect">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none" lIns="91440" tIns="0" rIns="91440" bIns="0" numCol="1" rtlCol="0" anchor="ctr" anchorCtr="0" compatLnSpc="1">
              <a:prstTxWarp prst="textNoShape">
                <a:avLst/>
              </a:prstTxWarp>
            </a:bodyPr>
            <a:lstStyle/>
            <a:p>
              <a:pPr algn="ctr" defTabSz="914354" eaLnBrk="0" hangingPunct="0">
                <a:defRPr/>
              </a:pPr>
              <a:r>
                <a:rPr lang="en-US" sz="1100" b="1" dirty="0">
                  <a:solidFill>
                    <a:prstClr val="black"/>
                  </a:solidFill>
                  <a:ea typeface="MS Mincho" panose="02020609040205080304" pitchFamily="49" charset="-128"/>
                  <a:cs typeface="Arial" panose="020B0604020202020204" pitchFamily="34" charset="0"/>
                </a:rPr>
                <a:t>Patients screened</a:t>
              </a:r>
            </a:p>
            <a:p>
              <a:pPr algn="ctr" defTabSz="914354" eaLnBrk="0" hangingPunct="0">
                <a:defRPr/>
              </a:pPr>
              <a:r>
                <a:rPr lang="pt-BR" sz="1100" dirty="0">
                  <a:solidFill>
                    <a:prstClr val="black"/>
                  </a:solidFill>
                  <a:ea typeface="MS Mincho" panose="02020609040205080304" pitchFamily="49" charset="-128"/>
                  <a:cs typeface="Arial" panose="020B0604020202020204" pitchFamily="34" charset="0"/>
                </a:rPr>
                <a:t>(</a:t>
              </a:r>
              <a:r>
                <a:rPr lang="pt-BR" sz="1100" i="1" dirty="0">
                  <a:solidFill>
                    <a:prstClr val="black"/>
                  </a:solidFill>
                  <a:ea typeface="MS Mincho" panose="02020609040205080304" pitchFamily="49" charset="-128"/>
                  <a:cs typeface="Arial" panose="020B0604020202020204" pitchFamily="34" charset="0"/>
                </a:rPr>
                <a:t>N=</a:t>
              </a:r>
              <a:r>
                <a:rPr lang="pt-BR" sz="1100" dirty="0">
                  <a:solidFill>
                    <a:prstClr val="black"/>
                  </a:solidFill>
                  <a:ea typeface="MS Mincho" panose="02020609040205080304" pitchFamily="49" charset="-128"/>
                  <a:cs typeface="Arial" panose="020B0604020202020204" pitchFamily="34" charset="0"/>
                </a:rPr>
                <a:t>1342)</a:t>
              </a:r>
            </a:p>
          </p:txBody>
        </p:sp>
        <p:cxnSp>
          <p:nvCxnSpPr>
            <p:cNvPr id="11" name="Straight Arrow Connector 10">
              <a:extLst>
                <a:ext uri="{FF2B5EF4-FFF2-40B4-BE49-F238E27FC236}">
                  <a16:creationId xmlns:a16="http://schemas.microsoft.com/office/drawing/2014/main" id="{F6B350DC-E9E0-85C1-8CB4-CF65DCACC316}"/>
                </a:ext>
              </a:extLst>
            </p:cNvPr>
            <p:cNvCxnSpPr>
              <a:cxnSpLocks/>
              <a:stCxn id="10" idx="2"/>
            </p:cNvCxnSpPr>
            <p:nvPr/>
          </p:nvCxnSpPr>
          <p:spPr>
            <a:xfrm flipH="1">
              <a:off x="3657578" y="1166516"/>
              <a:ext cx="1" cy="86509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8">
              <a:extLst>
                <a:ext uri="{FF2B5EF4-FFF2-40B4-BE49-F238E27FC236}">
                  <a16:creationId xmlns:a16="http://schemas.microsoft.com/office/drawing/2014/main" id="{37EBD5EC-2BB9-091A-4CE8-4E5B772B79B3}"/>
                </a:ext>
              </a:extLst>
            </p:cNvPr>
            <p:cNvSpPr/>
            <p:nvPr/>
          </p:nvSpPr>
          <p:spPr bwMode="auto">
            <a:xfrm>
              <a:off x="2593334" y="2079639"/>
              <a:ext cx="2113488" cy="538776"/>
            </a:xfrm>
            <a:prstGeom prst="roundRect">
              <a:avLst>
                <a:gd name="adj" fmla="val 22628"/>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rtlCol="0" anchor="ctr" anchorCtr="0" compatLnSpc="1">
              <a:prstTxWarp prst="textNoShape">
                <a:avLst/>
              </a:prstTxWarp>
            </a:bodyPr>
            <a:lstStyle/>
            <a:p>
              <a:pPr algn="ctr" defTabSz="914354" eaLnBrk="0" hangingPunct="0">
                <a:defRPr/>
              </a:pPr>
              <a:r>
                <a:rPr lang="en-US" sz="1100" b="1" dirty="0">
                  <a:solidFill>
                    <a:prstClr val="black"/>
                  </a:solidFill>
                  <a:cs typeface="Arial" panose="020B0604020202020204" pitchFamily="34" charset="0"/>
                </a:rPr>
                <a:t>Patients enrolled</a:t>
              </a:r>
              <a:endParaRPr lang="en-US" sz="1100" b="1" baseline="30000" dirty="0">
                <a:solidFill>
                  <a:prstClr val="black"/>
                </a:solidFill>
                <a:ea typeface="MS Mincho" panose="02020609040205080304" pitchFamily="49" charset="-128"/>
                <a:cs typeface="Arial" panose="020B0604020202020204" pitchFamily="34" charset="0"/>
              </a:endParaRPr>
            </a:p>
            <a:p>
              <a:pPr algn="ctr" defTabSz="914354" eaLnBrk="0" hangingPunct="0">
                <a:defRPr/>
              </a:pPr>
              <a:r>
                <a:rPr lang="en-US" sz="1100" dirty="0">
                  <a:solidFill>
                    <a:prstClr val="black"/>
                  </a:solidFill>
                  <a:ea typeface="MS Mincho" panose="02020609040205080304" pitchFamily="49" charset="-128"/>
                  <a:cs typeface="Arial" panose="020B0604020202020204" pitchFamily="34" charset="0"/>
                </a:rPr>
                <a:t>(</a:t>
              </a:r>
              <a:r>
                <a:rPr lang="en-US" sz="1100" i="1" dirty="0">
                  <a:solidFill>
                    <a:prstClr val="black"/>
                  </a:solidFill>
                  <a:ea typeface="MS Mincho" panose="02020609040205080304" pitchFamily="49" charset="-128"/>
                  <a:cs typeface="Arial" panose="020B0604020202020204" pitchFamily="34" charset="0"/>
                </a:rPr>
                <a:t>N</a:t>
              </a:r>
              <a:r>
                <a:rPr lang="en-US" sz="1100" dirty="0">
                  <a:solidFill>
                    <a:prstClr val="black"/>
                  </a:solidFill>
                  <a:ea typeface="MS Mincho" panose="02020609040205080304" pitchFamily="49" charset="-128"/>
                  <a:cs typeface="Arial" panose="020B0604020202020204" pitchFamily="34" charset="0"/>
                </a:rPr>
                <a:t>=1116)</a:t>
              </a:r>
            </a:p>
          </p:txBody>
        </p:sp>
        <p:sp>
          <p:nvSpPr>
            <p:cNvPr id="17" name="Freeform: Shape 16">
              <a:extLst>
                <a:ext uri="{FF2B5EF4-FFF2-40B4-BE49-F238E27FC236}">
                  <a16:creationId xmlns:a16="http://schemas.microsoft.com/office/drawing/2014/main" id="{C835AB7B-882E-00D5-C82F-080BCD3BBD9E}"/>
                </a:ext>
              </a:extLst>
            </p:cNvPr>
            <p:cNvSpPr/>
            <p:nvPr/>
          </p:nvSpPr>
          <p:spPr>
            <a:xfrm>
              <a:off x="3631591" y="1417419"/>
              <a:ext cx="1598522" cy="169522"/>
            </a:xfrm>
            <a:custGeom>
              <a:avLst/>
              <a:gdLst>
                <a:gd name="connsiteX0" fmla="*/ 0 w 2362200"/>
                <a:gd name="connsiteY0" fmla="*/ 0 h 0"/>
                <a:gd name="connsiteX1" fmla="*/ 2362200 w 2362200"/>
                <a:gd name="connsiteY1" fmla="*/ 0 h 0"/>
              </a:gdLst>
              <a:ahLst/>
              <a:cxnLst>
                <a:cxn ang="0">
                  <a:pos x="connsiteX0" y="connsiteY0"/>
                </a:cxn>
                <a:cxn ang="0">
                  <a:pos x="connsiteX1" y="connsiteY1"/>
                </a:cxn>
              </a:cxnLst>
              <a:rect l="l" t="t" r="r" b="b"/>
              <a:pathLst>
                <a:path w="2362200">
                  <a:moveTo>
                    <a:pt x="0" y="0"/>
                  </a:moveTo>
                  <a:lnTo>
                    <a:pt x="2362200" y="0"/>
                  </a:lnTo>
                </a:path>
              </a:pathLst>
            </a:cu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2400" dirty="0">
                <a:solidFill>
                  <a:prstClr val="black"/>
                </a:solidFill>
                <a:latin typeface="Calibri"/>
              </a:endParaRPr>
            </a:p>
          </p:txBody>
        </p:sp>
        <p:sp>
          <p:nvSpPr>
            <p:cNvPr id="3" name="Rounded Rectangle 8">
              <a:extLst>
                <a:ext uri="{FF2B5EF4-FFF2-40B4-BE49-F238E27FC236}">
                  <a16:creationId xmlns:a16="http://schemas.microsoft.com/office/drawing/2014/main" id="{40671AA2-16EB-08AE-2114-E4FF2ED1DEF3}"/>
                </a:ext>
              </a:extLst>
            </p:cNvPr>
            <p:cNvSpPr/>
            <p:nvPr/>
          </p:nvSpPr>
          <p:spPr bwMode="auto">
            <a:xfrm>
              <a:off x="969535" y="3474804"/>
              <a:ext cx="9848542" cy="2507578"/>
            </a:xfrm>
            <a:prstGeom prst="roundRect">
              <a:avLst>
                <a:gd name="adj" fmla="val 4156"/>
              </a:avLst>
            </a:prstGeom>
            <a:solidFill>
              <a:schemeClr val="bg1">
                <a:lumMod val="95000"/>
                <a:alpha val="82000"/>
              </a:schemeClr>
            </a:solidFill>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vert="horz" wrap="none" lIns="91440" tIns="0" rIns="91440" bIns="0" numCol="1" rtlCol="0" anchor="t" anchorCtr="0" compatLnSpc="1">
              <a:prstTxWarp prst="textNoShape">
                <a:avLst/>
              </a:prstTxWarp>
            </a:bodyPr>
            <a:lstStyle/>
            <a:p>
              <a:pPr defTabSz="914354" eaLnBrk="0" hangingPunct="0">
                <a:defRPr/>
              </a:pPr>
              <a:r>
                <a:rPr lang="en-US" sz="1100" b="1" dirty="0">
                  <a:solidFill>
                    <a:srgbClr val="000000"/>
                  </a:solidFill>
                  <a:latin typeface="Arial" panose="020B0604020202020204" pitchFamily="34" charset="0"/>
                  <a:ea typeface="MS Mincho" panose="02020609040205080304" pitchFamily="49" charset="-128"/>
                  <a:cs typeface="Arial" panose="020B0604020202020204" pitchFamily="34" charset="0"/>
                </a:rPr>
                <a:t>Safety population</a:t>
              </a:r>
              <a:endParaRPr lang="en-US" sz="1100" baseline="30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ounded Rectangle 8">
              <a:extLst>
                <a:ext uri="{FF2B5EF4-FFF2-40B4-BE49-F238E27FC236}">
                  <a16:creationId xmlns:a16="http://schemas.microsoft.com/office/drawing/2014/main" id="{C6F1BFEC-9A70-10F5-D54D-172FC08A974D}"/>
                </a:ext>
              </a:extLst>
            </p:cNvPr>
            <p:cNvSpPr/>
            <p:nvPr/>
          </p:nvSpPr>
          <p:spPr bwMode="auto">
            <a:xfrm>
              <a:off x="1112101" y="4692618"/>
              <a:ext cx="9566779" cy="1140065"/>
            </a:xfrm>
            <a:prstGeom prst="roundRect">
              <a:avLst>
                <a:gd name="adj" fmla="val 12622"/>
              </a:avLst>
            </a:prstGeom>
            <a:solidFill>
              <a:srgbClr val="00B0F0"/>
            </a:solidFill>
            <a:ln w="9525" cap="flat" cmpd="sng" algn="ctr">
              <a:solidFill>
                <a:schemeClr val="bg1">
                  <a:lumMod val="50000"/>
                </a:schemeClr>
              </a:solidFill>
              <a:prstDash val="solid"/>
              <a:miter lim="800000"/>
              <a:headEnd type="none" w="med" len="med"/>
              <a:tailEnd type="none" w="med" len="med"/>
            </a:ln>
            <a:effectLst/>
          </p:spPr>
          <p:txBody>
            <a:bodyPr vert="horz" wrap="none" lIns="91440" tIns="0" rIns="91440" bIns="0" numCol="1" rtlCol="0" anchor="t" anchorCtr="0" compatLnSpc="1">
              <a:prstTxWarp prst="textNoShape">
                <a:avLst/>
              </a:prstTxWarp>
            </a:bodyPr>
            <a:lstStyle/>
            <a:p>
              <a:pPr defTabSz="914354" eaLnBrk="0" hangingPunct="0">
                <a:defRPr/>
              </a:pPr>
              <a:r>
                <a:rPr lang="en-US" sz="1100" b="1" dirty="0">
                  <a:solidFill>
                    <a:schemeClr val="bg1"/>
                  </a:solidFill>
                  <a:ea typeface="MS Mincho" panose="02020609040205080304" pitchFamily="49" charset="-128"/>
                  <a:cs typeface="Arial" panose="020B0604020202020204" pitchFamily="34" charset="0"/>
                </a:rPr>
                <a:t>Efficacy </a:t>
              </a:r>
              <a:br>
                <a:rPr lang="en-US" sz="1100" b="1" dirty="0">
                  <a:solidFill>
                    <a:schemeClr val="bg1"/>
                  </a:solidFill>
                  <a:ea typeface="MS Mincho" panose="02020609040205080304" pitchFamily="49" charset="-128"/>
                  <a:cs typeface="Arial" panose="020B0604020202020204" pitchFamily="34" charset="0"/>
                </a:rPr>
              </a:br>
              <a:r>
                <a:rPr lang="en-US" sz="1100" b="1" dirty="0">
                  <a:solidFill>
                    <a:schemeClr val="bg1"/>
                  </a:solidFill>
                  <a:ea typeface="MS Mincho" panose="02020609040205080304" pitchFamily="49" charset="-128"/>
                  <a:cs typeface="Arial" panose="020B0604020202020204" pitchFamily="34" charset="0"/>
                </a:rPr>
                <a:t>population</a:t>
              </a:r>
              <a:endParaRPr lang="en-US" sz="1100" baseline="30000" dirty="0">
                <a:solidFill>
                  <a:schemeClr val="bg1"/>
                </a:solidFill>
                <a:ea typeface="MS Mincho" panose="02020609040205080304" pitchFamily="49" charset="-128"/>
                <a:cs typeface="Arial" panose="020B0604020202020204" pitchFamily="34" charset="0"/>
              </a:endParaRPr>
            </a:p>
          </p:txBody>
        </p:sp>
        <p:sp>
          <p:nvSpPr>
            <p:cNvPr id="16" name="Freeform: Shape 15">
              <a:extLst>
                <a:ext uri="{FF2B5EF4-FFF2-40B4-BE49-F238E27FC236}">
                  <a16:creationId xmlns:a16="http://schemas.microsoft.com/office/drawing/2014/main" id="{D2E7FFED-5912-5343-5C92-364CEBA668CF}"/>
                </a:ext>
              </a:extLst>
            </p:cNvPr>
            <p:cNvSpPr/>
            <p:nvPr/>
          </p:nvSpPr>
          <p:spPr>
            <a:xfrm>
              <a:off x="3641217" y="2864636"/>
              <a:ext cx="1575792" cy="176409"/>
            </a:xfrm>
            <a:custGeom>
              <a:avLst/>
              <a:gdLst>
                <a:gd name="connsiteX0" fmla="*/ 0 w 2362200"/>
                <a:gd name="connsiteY0" fmla="*/ 0 h 0"/>
                <a:gd name="connsiteX1" fmla="*/ 2362200 w 2362200"/>
                <a:gd name="connsiteY1" fmla="*/ 0 h 0"/>
              </a:gdLst>
              <a:ahLst/>
              <a:cxnLst>
                <a:cxn ang="0">
                  <a:pos x="connsiteX0" y="connsiteY0"/>
                </a:cxn>
                <a:cxn ang="0">
                  <a:pos x="connsiteX1" y="connsiteY1"/>
                </a:cxn>
              </a:cxnLst>
              <a:rect l="l" t="t" r="r" b="b"/>
              <a:pathLst>
                <a:path w="2362200">
                  <a:moveTo>
                    <a:pt x="0" y="0"/>
                  </a:moveTo>
                  <a:lnTo>
                    <a:pt x="2362200" y="0"/>
                  </a:lnTo>
                </a:path>
              </a:pathLst>
            </a:cu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2400" dirty="0">
                <a:solidFill>
                  <a:prstClr val="black"/>
                </a:solidFill>
                <a:latin typeface="Calibri"/>
              </a:endParaRPr>
            </a:p>
          </p:txBody>
        </p:sp>
        <p:cxnSp>
          <p:nvCxnSpPr>
            <p:cNvPr id="12" name="Straight Arrow Connector 11">
              <a:extLst>
                <a:ext uri="{FF2B5EF4-FFF2-40B4-BE49-F238E27FC236}">
                  <a16:creationId xmlns:a16="http://schemas.microsoft.com/office/drawing/2014/main" id="{50C37B12-E02B-1136-F21B-68F5771B3F6A}"/>
                </a:ext>
              </a:extLst>
            </p:cNvPr>
            <p:cNvCxnSpPr>
              <a:cxnSpLocks/>
              <a:stCxn id="13" idx="2"/>
              <a:endCxn id="14" idx="0"/>
            </p:cNvCxnSpPr>
            <p:nvPr/>
          </p:nvCxnSpPr>
          <p:spPr>
            <a:xfrm>
              <a:off x="3650078" y="2618415"/>
              <a:ext cx="2209" cy="99724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8">
              <a:extLst>
                <a:ext uri="{FF2B5EF4-FFF2-40B4-BE49-F238E27FC236}">
                  <a16:creationId xmlns:a16="http://schemas.microsoft.com/office/drawing/2014/main" id="{2D62E3A6-FDD9-52F5-975D-7D3A7044918C}"/>
                </a:ext>
              </a:extLst>
            </p:cNvPr>
            <p:cNvSpPr/>
            <p:nvPr/>
          </p:nvSpPr>
          <p:spPr bwMode="auto">
            <a:xfrm>
              <a:off x="2606328" y="3615663"/>
              <a:ext cx="2091917" cy="776902"/>
            </a:xfrm>
            <a:prstGeom prst="roundRect">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rtlCol="0" anchor="ctr" anchorCtr="0" compatLnSpc="1">
              <a:prstTxWarp prst="textNoShape">
                <a:avLst/>
              </a:prstTxWarp>
            </a:bodyPr>
            <a:lstStyle/>
            <a:p>
              <a:pPr algn="ctr" defTabSz="914354" eaLnBrk="0" hangingPunct="0">
                <a:defRPr/>
              </a:pPr>
              <a:r>
                <a:rPr lang="en-US" sz="1100" b="1" dirty="0">
                  <a:solidFill>
                    <a:prstClr val="black"/>
                  </a:solidFill>
                  <a:cs typeface="Arial" panose="020B0604020202020204" pitchFamily="34" charset="0"/>
                </a:rPr>
                <a:t>Patients completed study ≥1 treated episodes</a:t>
              </a:r>
              <a:endParaRPr lang="en-US" sz="1100" b="1" baseline="30000" dirty="0">
                <a:solidFill>
                  <a:prstClr val="black"/>
                </a:solidFill>
                <a:ea typeface="MS Mincho" panose="02020609040205080304" pitchFamily="49" charset="-128"/>
                <a:cs typeface="Arial" panose="020B0604020202020204" pitchFamily="34" charset="0"/>
              </a:endParaRPr>
            </a:p>
            <a:p>
              <a:pPr algn="ctr" defTabSz="914354" eaLnBrk="0" hangingPunct="0">
                <a:defRPr/>
              </a:pPr>
              <a:r>
                <a:rPr lang="en-US" sz="1100" dirty="0">
                  <a:solidFill>
                    <a:prstClr val="black"/>
                  </a:solidFill>
                  <a:ea typeface="MS Mincho" panose="02020609040205080304" pitchFamily="49" charset="-128"/>
                  <a:cs typeface="Arial" panose="020B0604020202020204" pitchFamily="34" charset="0"/>
                </a:rPr>
                <a:t>(</a:t>
              </a:r>
              <a:r>
                <a:rPr lang="en-US" sz="1100" i="1" dirty="0">
                  <a:solidFill>
                    <a:prstClr val="black"/>
                  </a:solidFill>
                  <a:ea typeface="MS Mincho" panose="02020609040205080304" pitchFamily="49" charset="-128"/>
                  <a:cs typeface="Arial" panose="020B0604020202020204" pitchFamily="34" charset="0"/>
                </a:rPr>
                <a:t>N</a:t>
              </a:r>
              <a:r>
                <a:rPr lang="en-US" sz="1100" dirty="0">
                  <a:solidFill>
                    <a:prstClr val="black"/>
                  </a:solidFill>
                  <a:ea typeface="MS Mincho" panose="02020609040205080304" pitchFamily="49" charset="-128"/>
                  <a:cs typeface="Arial" panose="020B0604020202020204" pitchFamily="34" charset="0"/>
                </a:rPr>
                <a:t>=503)</a:t>
              </a:r>
            </a:p>
          </p:txBody>
        </p:sp>
        <p:cxnSp>
          <p:nvCxnSpPr>
            <p:cNvPr id="21" name="Straight Arrow Connector 20">
              <a:extLst>
                <a:ext uri="{FF2B5EF4-FFF2-40B4-BE49-F238E27FC236}">
                  <a16:creationId xmlns:a16="http://schemas.microsoft.com/office/drawing/2014/main" id="{367EDFAC-1590-0897-FBBC-4CF377860E6D}"/>
                </a:ext>
              </a:extLst>
            </p:cNvPr>
            <p:cNvCxnSpPr>
              <a:cxnSpLocks/>
              <a:stCxn id="14" idx="2"/>
            </p:cNvCxnSpPr>
            <p:nvPr/>
          </p:nvCxnSpPr>
          <p:spPr>
            <a:xfrm flipH="1">
              <a:off x="3641218" y="4392564"/>
              <a:ext cx="11070" cy="46244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8">
              <a:extLst>
                <a:ext uri="{FF2B5EF4-FFF2-40B4-BE49-F238E27FC236}">
                  <a16:creationId xmlns:a16="http://schemas.microsoft.com/office/drawing/2014/main" id="{57795C87-6527-9990-173A-C18CFE50A742}"/>
                </a:ext>
              </a:extLst>
            </p:cNvPr>
            <p:cNvSpPr/>
            <p:nvPr/>
          </p:nvSpPr>
          <p:spPr bwMode="auto">
            <a:xfrm>
              <a:off x="2515374" y="4876625"/>
              <a:ext cx="2234842" cy="770144"/>
            </a:xfrm>
            <a:prstGeom prst="roundRect">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rtlCol="0" anchor="ctr" anchorCtr="0" compatLnSpc="1">
              <a:prstTxWarp prst="textNoShape">
                <a:avLst/>
              </a:prstTxWarp>
            </a:bodyPr>
            <a:lstStyle/>
            <a:p>
              <a:pPr algn="ctr" defTabSz="914354" eaLnBrk="0" hangingPunct="0">
                <a:defRPr/>
              </a:pPr>
              <a:r>
                <a:rPr lang="en-US" sz="1100" b="1" dirty="0">
                  <a:solidFill>
                    <a:prstClr val="black"/>
                  </a:solidFill>
                  <a:cs typeface="Arial" panose="020B0604020202020204" pitchFamily="34" charset="0"/>
                </a:rPr>
                <a:t>Patients completed study ≥1 treated confirmed episodes</a:t>
              </a:r>
              <a:endParaRPr lang="en-US" sz="1100" b="1" baseline="30000" dirty="0">
                <a:solidFill>
                  <a:prstClr val="black"/>
                </a:solidFill>
                <a:ea typeface="MS Mincho" panose="02020609040205080304" pitchFamily="49" charset="-128"/>
                <a:cs typeface="Arial" panose="020B0604020202020204" pitchFamily="34" charset="0"/>
              </a:endParaRPr>
            </a:p>
            <a:p>
              <a:pPr algn="ctr" defTabSz="914354" eaLnBrk="0" hangingPunct="0">
                <a:defRPr/>
              </a:pPr>
              <a:r>
                <a:rPr lang="en-US" sz="1100" i="1" dirty="0">
                  <a:solidFill>
                    <a:prstClr val="black"/>
                  </a:solidFill>
                  <a:ea typeface="MS Mincho" panose="02020609040205080304" pitchFamily="49" charset="-128"/>
                  <a:cs typeface="Arial" panose="020B0604020202020204" pitchFamily="34" charset="0"/>
                </a:rPr>
                <a:t>(N</a:t>
              </a:r>
              <a:r>
                <a:rPr lang="en-US" sz="1100" dirty="0">
                  <a:solidFill>
                    <a:prstClr val="black"/>
                  </a:solidFill>
                  <a:ea typeface="MS Mincho" panose="02020609040205080304" pitchFamily="49" charset="-128"/>
                  <a:cs typeface="Arial" panose="020B0604020202020204" pitchFamily="34" charset="0"/>
                </a:rPr>
                <a:t>=312)</a:t>
              </a:r>
            </a:p>
          </p:txBody>
        </p:sp>
        <p:sp>
          <p:nvSpPr>
            <p:cNvPr id="20" name="Rounded Rectangle 8">
              <a:extLst>
                <a:ext uri="{FF2B5EF4-FFF2-40B4-BE49-F238E27FC236}">
                  <a16:creationId xmlns:a16="http://schemas.microsoft.com/office/drawing/2014/main" id="{96E1B89A-84B7-597D-5305-BEF678B14EDD}"/>
                </a:ext>
              </a:extLst>
            </p:cNvPr>
            <p:cNvSpPr/>
            <p:nvPr/>
          </p:nvSpPr>
          <p:spPr bwMode="auto">
            <a:xfrm>
              <a:off x="5217009" y="3607565"/>
              <a:ext cx="5410268" cy="1004765"/>
            </a:xfrm>
            <a:prstGeom prst="roundRect">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rtlCol="0" anchor="ctr" anchorCtr="0" compatLnSpc="1">
              <a:prstTxWarp prst="textNoShape">
                <a:avLst/>
              </a:prstTxWarp>
            </a:bodyPr>
            <a:lstStyle/>
            <a:p>
              <a:pPr defTabSz="914354" eaLnBrk="0" hangingPunct="0">
                <a:defRPr/>
              </a:pPr>
              <a:endParaRPr lang="pt-BR" sz="1100" dirty="0">
                <a:ea typeface="MS Mincho"/>
                <a:cs typeface="Arial"/>
              </a:endParaRPr>
            </a:p>
            <a:p>
              <a:pPr defTabSz="914354" eaLnBrk="0" hangingPunct="0">
                <a:defRPr/>
              </a:pPr>
              <a:r>
                <a:rPr lang="pt-BR" sz="1100" dirty="0">
                  <a:ea typeface="MS Mincho"/>
                  <a:cs typeface="Arial"/>
                </a:rPr>
                <a:t>Reasons for exclusion in efficacy population</a:t>
              </a:r>
            </a:p>
            <a:p>
              <a:pPr defTabSz="914354" eaLnBrk="0" hangingPunct="0">
                <a:defRPr/>
              </a:pPr>
              <a:r>
                <a:rPr lang="pt-BR" sz="1100" dirty="0">
                  <a:ea typeface="MS Mincho"/>
                  <a:cs typeface="Arial"/>
                </a:rPr>
                <a:t>   No </a:t>
              </a:r>
              <a:r>
                <a:rPr lang="pt-BR" sz="1100" dirty="0" err="1">
                  <a:ea typeface="MS Mincho"/>
                  <a:cs typeface="Arial"/>
                </a:rPr>
                <a:t>relevant</a:t>
              </a:r>
              <a:r>
                <a:rPr lang="pt-BR" sz="1100" dirty="0">
                  <a:ea typeface="MS Mincho"/>
                  <a:cs typeface="Arial"/>
                </a:rPr>
                <a:t> CMS data</a:t>
              </a:r>
            </a:p>
            <a:p>
              <a:pPr defTabSz="914354" eaLnBrk="0" hangingPunct="0">
                <a:defRPr/>
              </a:pPr>
              <a:r>
                <a:rPr lang="pt-BR" sz="1100" dirty="0">
                  <a:ea typeface="MS Mincho"/>
                  <a:cs typeface="Arial"/>
                </a:rPr>
                <a:t>   PSVT </a:t>
              </a:r>
              <a:r>
                <a:rPr lang="pt-BR" sz="1100" dirty="0" err="1">
                  <a:ea typeface="MS Mincho"/>
                  <a:cs typeface="Arial"/>
                </a:rPr>
                <a:t>converted</a:t>
              </a:r>
              <a:r>
                <a:rPr lang="pt-BR" sz="1100" dirty="0">
                  <a:ea typeface="MS Mincho"/>
                  <a:cs typeface="Arial"/>
                </a:rPr>
                <a:t> prior </a:t>
              </a:r>
              <a:r>
                <a:rPr lang="pt-BR" sz="1100" dirty="0" err="1">
                  <a:ea typeface="MS Mincho"/>
                  <a:cs typeface="Arial"/>
                </a:rPr>
                <a:t>to</a:t>
              </a:r>
              <a:r>
                <a:rPr lang="pt-BR" sz="1100" dirty="0">
                  <a:ea typeface="MS Mincho"/>
                  <a:cs typeface="Arial"/>
                </a:rPr>
                <a:t> </a:t>
              </a:r>
              <a:r>
                <a:rPr lang="pt-BR" sz="1100" dirty="0" err="1">
                  <a:ea typeface="MS Mincho"/>
                  <a:cs typeface="Arial"/>
                </a:rPr>
                <a:t>drug</a:t>
              </a:r>
              <a:r>
                <a:rPr lang="pt-BR" sz="1100" dirty="0">
                  <a:ea typeface="MS Mincho"/>
                  <a:cs typeface="Arial"/>
                </a:rPr>
                <a:t> </a:t>
              </a:r>
              <a:r>
                <a:rPr lang="pt-BR" sz="1100" dirty="0" err="1">
                  <a:ea typeface="MS Mincho"/>
                  <a:cs typeface="Arial"/>
                </a:rPr>
                <a:t>administration</a:t>
              </a:r>
              <a:endParaRPr lang="pt-BR" sz="1100" dirty="0">
                <a:ea typeface="MS Mincho"/>
                <a:cs typeface="Arial"/>
              </a:endParaRPr>
            </a:p>
            <a:p>
              <a:pPr defTabSz="914354" eaLnBrk="0" hangingPunct="0">
                <a:defRPr/>
              </a:pPr>
              <a:r>
                <a:rPr lang="pt-BR" sz="1100" dirty="0">
                  <a:ea typeface="MS Mincho"/>
                  <a:cs typeface="Arial"/>
                </a:rPr>
                <a:t>   Non-PSVT (</a:t>
              </a:r>
              <a:r>
                <a:rPr lang="pt-BR" sz="1100" dirty="0" err="1">
                  <a:ea typeface="MS Mincho"/>
                  <a:cs typeface="Arial"/>
                </a:rPr>
                <a:t>Initial</a:t>
              </a:r>
              <a:r>
                <a:rPr lang="pt-BR" sz="1100" dirty="0">
                  <a:ea typeface="MS Mincho"/>
                  <a:cs typeface="Arial"/>
                </a:rPr>
                <a:t> </a:t>
              </a:r>
              <a:r>
                <a:rPr lang="pt-BR" sz="1100" dirty="0" err="1">
                  <a:ea typeface="MS Mincho"/>
                  <a:cs typeface="Arial"/>
                </a:rPr>
                <a:t>Diagnosis</a:t>
              </a:r>
              <a:r>
                <a:rPr lang="pt-BR" sz="1100" dirty="0">
                  <a:ea typeface="MS Mincho"/>
                  <a:cs typeface="Arial"/>
                </a:rPr>
                <a:t>)</a:t>
              </a:r>
            </a:p>
            <a:p>
              <a:pPr defTabSz="914354" eaLnBrk="0" hangingPunct="0">
                <a:defRPr/>
              </a:pPr>
              <a:r>
                <a:rPr lang="pt-BR" sz="1100" dirty="0">
                  <a:ea typeface="MS Mincho"/>
                  <a:cs typeface="Arial"/>
                </a:rPr>
                <a:t>     </a:t>
              </a:r>
            </a:p>
          </p:txBody>
        </p:sp>
        <p:sp>
          <p:nvSpPr>
            <p:cNvPr id="22" name="Freeform: Shape 21">
              <a:extLst>
                <a:ext uri="{FF2B5EF4-FFF2-40B4-BE49-F238E27FC236}">
                  <a16:creationId xmlns:a16="http://schemas.microsoft.com/office/drawing/2014/main" id="{ABC0E630-6C27-462F-EC8A-4EDA590C0114}"/>
                </a:ext>
              </a:extLst>
            </p:cNvPr>
            <p:cNvSpPr/>
            <p:nvPr/>
          </p:nvSpPr>
          <p:spPr>
            <a:xfrm>
              <a:off x="4547665" y="3988800"/>
              <a:ext cx="666787" cy="60959"/>
            </a:xfrm>
            <a:custGeom>
              <a:avLst/>
              <a:gdLst>
                <a:gd name="connsiteX0" fmla="*/ 0 w 2362200"/>
                <a:gd name="connsiteY0" fmla="*/ 0 h 0"/>
                <a:gd name="connsiteX1" fmla="*/ 2362200 w 2362200"/>
                <a:gd name="connsiteY1" fmla="*/ 0 h 0"/>
              </a:gdLst>
              <a:ahLst/>
              <a:cxnLst>
                <a:cxn ang="0">
                  <a:pos x="connsiteX0" y="connsiteY0"/>
                </a:cxn>
                <a:cxn ang="0">
                  <a:pos x="connsiteX1" y="connsiteY1"/>
                </a:cxn>
              </a:cxnLst>
              <a:rect l="l" t="t" r="r" b="b"/>
              <a:pathLst>
                <a:path w="2362200">
                  <a:moveTo>
                    <a:pt x="0" y="0"/>
                  </a:moveTo>
                  <a:lnTo>
                    <a:pt x="2362200" y="0"/>
                  </a:lnTo>
                </a:path>
              </a:pathLst>
            </a:cu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2400" dirty="0">
                <a:solidFill>
                  <a:prstClr val="black"/>
                </a:solidFill>
                <a:latin typeface="Calibri"/>
              </a:endParaRPr>
            </a:p>
          </p:txBody>
        </p:sp>
      </p:grpSp>
      <p:sp>
        <p:nvSpPr>
          <p:cNvPr id="23" name="Rounded Rectangle 8">
            <a:extLst>
              <a:ext uri="{FF2B5EF4-FFF2-40B4-BE49-F238E27FC236}">
                <a16:creationId xmlns:a16="http://schemas.microsoft.com/office/drawing/2014/main" id="{55E35DEE-2A29-B95E-56D0-B6A10EA1121E}"/>
              </a:ext>
            </a:extLst>
          </p:cNvPr>
          <p:cNvSpPr/>
          <p:nvPr/>
        </p:nvSpPr>
        <p:spPr bwMode="auto">
          <a:xfrm>
            <a:off x="5456257" y="3065466"/>
            <a:ext cx="5249843" cy="501775"/>
          </a:xfrm>
          <a:prstGeom prst="roundRect">
            <a:avLst/>
          </a:prstGeom>
          <a:solidFill>
            <a:schemeClr val="bg1"/>
          </a:solidFill>
          <a:ln w="12700" cap="flat" cmpd="sng" algn="ctr">
            <a:solidFill>
              <a:schemeClr val="bg1">
                <a:lumMod val="75000"/>
              </a:schemeClr>
            </a:solidFill>
            <a:prstDash val="solid"/>
            <a:miter lim="800000"/>
            <a:headEnd type="none" w="med" len="med"/>
            <a:tailEnd type="none" w="med" len="med"/>
          </a:ln>
          <a:effectLst>
            <a:outerShdw blurRad="88900" sx="101000" sy="101000" algn="ctr" rotWithShape="0">
              <a:prstClr val="black">
                <a:alpha val="14000"/>
              </a:prstClr>
            </a:outerShdw>
          </a:effectLst>
        </p:spPr>
        <p:txBody>
          <a:bodyPr vert="horz" wrap="square" lIns="91440" tIns="45720" rIns="91440" bIns="45720" numCol="1" rtlCol="0" anchor="t" anchorCtr="0" compatLnSpc="1">
            <a:prstTxWarp prst="textNoShape">
              <a:avLst/>
            </a:prstTxWarp>
          </a:bodyPr>
          <a:lstStyle/>
          <a:p>
            <a:pPr marL="171442" indent="-171442" defTabSz="914354" eaLnBrk="0" hangingPunct="0">
              <a:defRPr/>
            </a:pPr>
            <a:r>
              <a:rPr lang="pt-BR" sz="1100" dirty="0">
                <a:ea typeface="MS Mincho"/>
                <a:cs typeface="Arial"/>
              </a:rPr>
              <a:t>Patients in overall population but not in safety population</a:t>
            </a:r>
          </a:p>
          <a:p>
            <a:pPr marL="171442" indent="-171442" defTabSz="914354" eaLnBrk="0" hangingPunct="0">
              <a:defRPr/>
            </a:pPr>
            <a:r>
              <a:rPr lang="pt-BR" sz="1100" dirty="0">
                <a:ea typeface="MS Mincho"/>
                <a:cs typeface="Arial"/>
              </a:rPr>
              <a:t>    Did not receive any amount of study drug (613)</a:t>
            </a:r>
          </a:p>
        </p:txBody>
      </p:sp>
      <p:sp>
        <p:nvSpPr>
          <p:cNvPr id="8" name="Title 7">
            <a:extLst>
              <a:ext uri="{FF2B5EF4-FFF2-40B4-BE49-F238E27FC236}">
                <a16:creationId xmlns:a16="http://schemas.microsoft.com/office/drawing/2014/main" id="{D4893FC9-46E4-FD20-F346-A938F84E464A}"/>
              </a:ext>
            </a:extLst>
          </p:cNvPr>
          <p:cNvSpPr>
            <a:spLocks noGrp="1"/>
          </p:cNvSpPr>
          <p:nvPr>
            <p:ph type="title"/>
          </p:nvPr>
        </p:nvSpPr>
        <p:spPr/>
        <p:txBody>
          <a:bodyPr/>
          <a:lstStyle/>
          <a:p>
            <a:r>
              <a:rPr lang="en-US" dirty="0"/>
              <a:t>Patient Disposition and Analyses Populations</a:t>
            </a:r>
          </a:p>
        </p:txBody>
      </p:sp>
      <p:sp>
        <p:nvSpPr>
          <p:cNvPr id="6" name="Footer Placeholder 5">
            <a:extLst>
              <a:ext uri="{FF2B5EF4-FFF2-40B4-BE49-F238E27FC236}">
                <a16:creationId xmlns:a16="http://schemas.microsoft.com/office/drawing/2014/main" id="{67B19113-A20D-C0B1-5F68-FD596C651C6C}"/>
              </a:ext>
            </a:extLst>
          </p:cNvPr>
          <p:cNvSpPr>
            <a:spLocks noGrp="1"/>
          </p:cNvSpPr>
          <p:nvPr>
            <p:ph type="ftr" sz="quarter" idx="3"/>
          </p:nvPr>
        </p:nvSpPr>
        <p:spPr/>
        <p:txBody>
          <a:bodyPr/>
          <a:lstStyle/>
          <a:p>
            <a:r>
              <a:rPr lang="en-US" dirty="0"/>
              <a:t>CMS = cardiac monitoring system. ECG = electrocardiography. PSVT = paroxysmal supraventricular tachycardia. </a:t>
            </a:r>
          </a:p>
        </p:txBody>
      </p:sp>
    </p:spTree>
    <p:extLst>
      <p:ext uri="{BB962C8B-B14F-4D97-AF65-F5344CB8AC3E}">
        <p14:creationId xmlns:p14="http://schemas.microsoft.com/office/powerpoint/2010/main" val="327988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DEB81-7C7F-3CB6-0253-C48E3C772AC2}"/>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3ECA0B7-08F5-8351-B863-C308A273DC15}"/>
              </a:ext>
            </a:extLst>
          </p:cNvPr>
          <p:cNvGraphicFramePr>
            <a:graphicFrameLocks noGrp="1"/>
          </p:cNvGraphicFramePr>
          <p:nvPr>
            <p:extLst>
              <p:ext uri="{D42A27DB-BD31-4B8C-83A1-F6EECF244321}">
                <p14:modId xmlns:p14="http://schemas.microsoft.com/office/powerpoint/2010/main" val="1233744509"/>
              </p:ext>
            </p:extLst>
          </p:nvPr>
        </p:nvGraphicFramePr>
        <p:xfrm>
          <a:off x="1410108" y="1234059"/>
          <a:ext cx="9410292" cy="4276091"/>
        </p:xfrm>
        <a:graphic>
          <a:graphicData uri="http://schemas.openxmlformats.org/drawingml/2006/table">
            <a:tbl>
              <a:tblPr firstRow="1" bandRow="1">
                <a:tableStyleId>{2D5ABB26-0587-4C30-8999-92F81FD0307C}</a:tableStyleId>
              </a:tblPr>
              <a:tblGrid>
                <a:gridCol w="6667092">
                  <a:extLst>
                    <a:ext uri="{9D8B030D-6E8A-4147-A177-3AD203B41FA5}">
                      <a16:colId xmlns:a16="http://schemas.microsoft.com/office/drawing/2014/main" val="4167780233"/>
                    </a:ext>
                  </a:extLst>
                </a:gridCol>
                <a:gridCol w="2743200">
                  <a:extLst>
                    <a:ext uri="{9D8B030D-6E8A-4147-A177-3AD203B41FA5}">
                      <a16:colId xmlns:a16="http://schemas.microsoft.com/office/drawing/2014/main" val="3950629185"/>
                    </a:ext>
                  </a:extLst>
                </a:gridCol>
              </a:tblGrid>
              <a:tr h="474449">
                <a:tc>
                  <a:txBody>
                    <a:bodyPr/>
                    <a:lstStyle/>
                    <a:p>
                      <a:pPr marL="0" marR="0" algn="l">
                        <a:lnSpc>
                          <a:spcPct val="100000"/>
                        </a:lnSpc>
                        <a:spcBef>
                          <a:spcPts val="0"/>
                        </a:spcBef>
                        <a:spcAft>
                          <a:spcPts val="0"/>
                        </a:spcAft>
                      </a:pPr>
                      <a:endParaRPr lang="en-US" sz="1400" dirty="0">
                        <a:effectLst/>
                        <a:latin typeface="+mj-lt"/>
                        <a:ea typeface="Times New Roman" panose="02020603050405020304" pitchFamily="18" charset="0"/>
                        <a:cs typeface="Times New Roman" panose="02020603050405020304" pitchFamily="18" charset="0"/>
                      </a:endParaRPr>
                    </a:p>
                  </a:txBody>
                  <a:tcPr marL="48260" marR="48260" marT="0" marB="0" anchor="ctr">
                    <a:lnR w="6350" cap="flat" cmpd="sng" algn="ctr">
                      <a:solidFill>
                        <a:srgbClr val="A6A6A6"/>
                      </a:solidFill>
                      <a:prstDash val="solid"/>
                      <a:round/>
                      <a:headEnd type="none" w="med" len="med"/>
                      <a:tailEnd type="none" w="med" len="med"/>
                    </a:lnR>
                    <a:lnB w="6350" cap="flat" cmpd="sng" algn="ctr">
                      <a:solidFill>
                        <a:srgbClr val="A6A6A6"/>
                      </a:solidFill>
                      <a:prstDash val="solid"/>
                      <a:round/>
                      <a:headEnd type="none" w="med" len="med"/>
                      <a:tailEnd type="none" w="med" len="med"/>
                    </a:lnB>
                    <a:solidFill>
                      <a:srgbClr val="1E98D1"/>
                    </a:solidFill>
                  </a:tcPr>
                </a:tc>
                <a:tc>
                  <a:txBody>
                    <a:bodyPr/>
                    <a:lstStyle/>
                    <a:p>
                      <a:pPr marL="0" marR="0" algn="ctr">
                        <a:lnSpc>
                          <a:spcPct val="100000"/>
                        </a:lnSpc>
                        <a:spcBef>
                          <a:spcPts val="0"/>
                        </a:spcBef>
                        <a:spcAft>
                          <a:spcPts val="0"/>
                        </a:spcAft>
                      </a:pPr>
                      <a:r>
                        <a:rPr lang="en-US" sz="1200" b="1" dirty="0">
                          <a:solidFill>
                            <a:schemeClr val="bg1"/>
                          </a:solidFill>
                          <a:effectLst/>
                          <a:latin typeface="+mj-lt"/>
                          <a:ea typeface="Times New Roman" panose="02020603050405020304" pitchFamily="18" charset="0"/>
                          <a:cs typeface="Times New Roman" panose="02020603050405020304" pitchFamily="18" charset="0"/>
                        </a:rPr>
                        <a:t>Mean (SD) or Patients for Categorical Variables</a:t>
                      </a:r>
                      <a:r>
                        <a:rPr lang="en-US" sz="1200" b="1" kern="1200" dirty="0">
                          <a:solidFill>
                            <a:schemeClr val="bg1"/>
                          </a:solidFill>
                          <a:effectLst/>
                          <a:latin typeface="+mn-lt"/>
                          <a:ea typeface="Times New Roman" panose="02020603050405020304" pitchFamily="18" charset="0"/>
                          <a:cs typeface="Times New Roman" panose="02020603050405020304" pitchFamily="18" charset="0"/>
                        </a:rPr>
                        <a:t>, </a:t>
                      </a:r>
                      <a:r>
                        <a:rPr lang="en-US" sz="1200" b="1" i="1" kern="1200" dirty="0">
                          <a:solidFill>
                            <a:schemeClr val="bg1"/>
                          </a:solidFill>
                          <a:effectLst/>
                          <a:latin typeface="+mn-lt"/>
                          <a:ea typeface="Times New Roman" panose="02020603050405020304" pitchFamily="18" charset="0"/>
                          <a:cs typeface="Times New Roman" panose="02020603050405020304" pitchFamily="18" charset="0"/>
                        </a:rPr>
                        <a:t>n</a:t>
                      </a:r>
                      <a:r>
                        <a:rPr lang="en-US" sz="1200" b="1" kern="1200" dirty="0">
                          <a:solidFill>
                            <a:schemeClr val="bg1"/>
                          </a:solidFill>
                          <a:effectLst/>
                          <a:latin typeface="+mn-lt"/>
                          <a:ea typeface="Times New Roman" panose="02020603050405020304" pitchFamily="18" charset="0"/>
                          <a:cs typeface="Times New Roman" panose="02020603050405020304" pitchFamily="18" charset="0"/>
                        </a:rPr>
                        <a:t> (%) </a:t>
                      </a:r>
                      <a:endParaRPr lang="en-US" sz="1200" dirty="0">
                        <a:solidFill>
                          <a:schemeClr val="bg1"/>
                        </a:solidFill>
                        <a:effectLst/>
                        <a:latin typeface="+mj-lt"/>
                        <a:ea typeface="Times New Roman" panose="02020603050405020304" pitchFamily="18" charset="0"/>
                        <a:cs typeface="Times New Roman" panose="02020603050405020304" pitchFamily="18" charset="0"/>
                      </a:endParaRP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rgbClr val="1E98D1"/>
                    </a:solidFill>
                  </a:tcPr>
                </a:tc>
                <a:extLst>
                  <a:ext uri="{0D108BD9-81ED-4DB2-BD59-A6C34878D82A}">
                    <a16:rowId xmlns:a16="http://schemas.microsoft.com/office/drawing/2014/main" val="3646985926"/>
                  </a:ext>
                </a:extLst>
              </a:tr>
              <a:tr h="223626">
                <a:tc>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Age, y</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cap="flat" cmpd="sng" algn="ctr">
                      <a:solidFill>
                        <a:srgbClr val="A6A6A6"/>
                      </a:solidFill>
                      <a:prstDash val="solid"/>
                      <a:round/>
                      <a:headEnd type="none" w="med" len="med"/>
                      <a:tailEnd type="none" w="med" len="med"/>
                    </a:lnB>
                    <a:solidFill>
                      <a:schemeClr val="accent5">
                        <a:lumMod val="20000"/>
                        <a:lumOff val="80000"/>
                        <a:alpha val="49879"/>
                      </a:schemeClr>
                    </a:solid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54.9 (13.6)</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49879"/>
                      </a:schemeClr>
                    </a:solidFill>
                  </a:tcPr>
                </a:tc>
                <a:extLst>
                  <a:ext uri="{0D108BD9-81ED-4DB2-BD59-A6C34878D82A}">
                    <a16:rowId xmlns:a16="http://schemas.microsoft.com/office/drawing/2014/main" val="3956681880"/>
                  </a:ext>
                </a:extLst>
              </a:tr>
              <a:tr h="223626">
                <a:tc gridSpan="2">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Sex, </a:t>
                      </a:r>
                      <a:r>
                        <a:rPr lang="en-US" sz="1200" b="1" i="1" dirty="0">
                          <a:effectLst/>
                          <a:latin typeface="+mj-lt"/>
                          <a:ea typeface="Times New Roman" panose="02020603050405020304" pitchFamily="18" charset="0"/>
                          <a:cs typeface="Times New Roman" panose="02020603050405020304" pitchFamily="18" charset="0"/>
                        </a:rPr>
                        <a:t>n</a:t>
                      </a:r>
                      <a:r>
                        <a:rPr lang="en-US" sz="1200" b="1" dirty="0">
                          <a:effectLst/>
                          <a:latin typeface="+mj-lt"/>
                          <a:ea typeface="Times New Roman" panose="02020603050405020304" pitchFamily="18" charset="0"/>
                          <a:cs typeface="Times New Roman" panose="02020603050405020304" pitchFamily="18" charset="0"/>
                        </a:rPr>
                        <a:t> (%)</a:t>
                      </a:r>
                      <a:r>
                        <a:rPr lang="en-US" sz="1200" dirty="0">
                          <a:effectLst/>
                          <a:latin typeface="+mj-lt"/>
                          <a:cs typeface="Times New Roman" panose="02020603050405020304" pitchFamily="18" charset="0"/>
                        </a:rPr>
                        <a:t>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solidFill>
                      <a:schemeClr val="accent5">
                        <a:lumMod val="20000"/>
                        <a:lumOff val="80000"/>
                        <a:alpha val="50038"/>
                      </a:schemeClr>
                    </a:solidFill>
                  </a:tcPr>
                </a:tc>
                <a:tc hMerge="1">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 </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38"/>
                      </a:schemeClr>
                    </a:solidFill>
                  </a:tcPr>
                </a:tc>
                <a:extLst>
                  <a:ext uri="{0D108BD9-81ED-4DB2-BD59-A6C34878D82A}">
                    <a16:rowId xmlns:a16="http://schemas.microsoft.com/office/drawing/2014/main" val="1619369989"/>
                  </a:ext>
                </a:extLst>
              </a:tr>
              <a:tr h="223626">
                <a:tc>
                  <a:txBody>
                    <a:bodyPr/>
                    <a:lstStyle/>
                    <a:p>
                      <a:pPr marL="144145" marR="0">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Female</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a:solidFill>
                        <a:srgbClr val="A6A6A6"/>
                      </a:solidFill>
                      <a:prstDash val="solid"/>
                    </a:lnT>
                    <a:lnB w="6350">
                      <a:solidFill>
                        <a:srgbClr val="A6A6A6"/>
                      </a:solidFill>
                      <a:prstDash val="soli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344 (68.4)</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576738659"/>
                  </a:ext>
                </a:extLst>
              </a:tr>
              <a:tr h="223626">
                <a:tc>
                  <a:txBody>
                    <a:bodyPr/>
                    <a:lstStyle/>
                    <a:p>
                      <a:pPr marL="144145" marR="0">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Male</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159 (31.6)</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234895542"/>
                  </a:ext>
                </a:extLst>
              </a:tr>
              <a:tr h="223626">
                <a:tc gridSpan="2">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Region, </a:t>
                      </a:r>
                      <a:r>
                        <a:rPr lang="en-US" sz="1200" b="1" i="1" dirty="0">
                          <a:effectLst/>
                          <a:latin typeface="+mj-lt"/>
                          <a:ea typeface="Times New Roman" panose="02020603050405020304" pitchFamily="18" charset="0"/>
                          <a:cs typeface="Times New Roman" panose="02020603050405020304" pitchFamily="18" charset="0"/>
                        </a:rPr>
                        <a:t>n</a:t>
                      </a:r>
                      <a:r>
                        <a:rPr lang="en-US" sz="1200" b="1" dirty="0">
                          <a:effectLst/>
                          <a:latin typeface="+mj-lt"/>
                          <a:ea typeface="Times New Roman" panose="02020603050405020304" pitchFamily="18" charset="0"/>
                          <a:cs typeface="Times New Roman" panose="02020603050405020304" pitchFamily="18" charset="0"/>
                        </a:rPr>
                        <a:t>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02"/>
                      </a:schemeClr>
                    </a:solidFill>
                  </a:tcPr>
                </a:tc>
                <a:tc hMerge="1">
                  <a:txBody>
                    <a:bodyPr/>
                    <a:lstStyle/>
                    <a:p>
                      <a:pPr marL="0" marR="0" algn="ctr">
                        <a:lnSpc>
                          <a:spcPct val="100000"/>
                        </a:lnSpc>
                        <a:spcBef>
                          <a:spcPts val="0"/>
                        </a:spcBef>
                        <a:spcAft>
                          <a:spcPts val="0"/>
                        </a:spcAft>
                      </a:pPr>
                      <a:endParaRPr lang="en-US" sz="1200" dirty="0">
                        <a:effectLst/>
                        <a:latin typeface="+mj-lt"/>
                        <a:ea typeface="Times New Roman" panose="02020603050405020304" pitchFamily="18" charset="0"/>
                        <a:cs typeface="Times New Roman" panose="02020603050405020304" pitchFamily="18" charset="0"/>
                      </a:endParaRP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402"/>
                      </a:schemeClr>
                    </a:solidFill>
                  </a:tcPr>
                </a:tc>
                <a:extLst>
                  <a:ext uri="{0D108BD9-81ED-4DB2-BD59-A6C34878D82A}">
                    <a16:rowId xmlns:a16="http://schemas.microsoft.com/office/drawing/2014/main" val="2115902476"/>
                  </a:ext>
                </a:extLst>
              </a:tr>
              <a:tr h="223626">
                <a:tc>
                  <a:txBody>
                    <a:bodyPr/>
                    <a:lstStyle/>
                    <a:p>
                      <a:pPr marL="0" marR="0">
                        <a:lnSpc>
                          <a:spcPct val="100000"/>
                        </a:lnSpc>
                        <a:spcBef>
                          <a:spcPts val="0"/>
                        </a:spcBef>
                        <a:spcAft>
                          <a:spcPts val="0"/>
                        </a:spcAft>
                      </a:pPr>
                      <a:r>
                        <a:rPr lang="en-US" sz="1200" b="0" dirty="0">
                          <a:effectLst/>
                          <a:latin typeface="+mj-lt"/>
                          <a:ea typeface="Times New Roman" panose="02020603050405020304" pitchFamily="18" charset="0"/>
                          <a:cs typeface="Times New Roman" panose="02020603050405020304" pitchFamily="18" charset="0"/>
                        </a:rPr>
                        <a:t>     North America</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353 (70.2)</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985564526"/>
                  </a:ext>
                </a:extLst>
              </a:tr>
              <a:tr h="223626">
                <a:tc>
                  <a:txBody>
                    <a:bodyPr/>
                    <a:lstStyle/>
                    <a:p>
                      <a:pPr marL="0" marR="0">
                        <a:lnSpc>
                          <a:spcPct val="100000"/>
                        </a:lnSpc>
                        <a:spcBef>
                          <a:spcPts val="0"/>
                        </a:spcBef>
                        <a:spcAft>
                          <a:spcPts val="0"/>
                        </a:spcAft>
                      </a:pPr>
                      <a:r>
                        <a:rPr lang="en-US" sz="1200" b="0" dirty="0">
                          <a:effectLst/>
                          <a:latin typeface="+mj-lt"/>
                          <a:ea typeface="Times New Roman" panose="02020603050405020304" pitchFamily="18" charset="0"/>
                          <a:cs typeface="Times New Roman" panose="02020603050405020304" pitchFamily="18" charset="0"/>
                        </a:rPr>
                        <a:t>     South America</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150 (29.8)</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649001383"/>
                  </a:ext>
                </a:extLst>
              </a:tr>
              <a:tr h="223626">
                <a:tc>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Age at first PSVT diagnosis, y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61"/>
                      </a:schemeClr>
                    </a:solid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47.7 (16.8)</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61"/>
                      </a:schemeClr>
                    </a:solidFill>
                  </a:tcPr>
                </a:tc>
                <a:extLst>
                  <a:ext uri="{0D108BD9-81ED-4DB2-BD59-A6C34878D82A}">
                    <a16:rowId xmlns:a16="http://schemas.microsoft.com/office/drawing/2014/main" val="1159438172"/>
                  </a:ext>
                </a:extLst>
              </a:tr>
              <a:tr h="223626">
                <a:tc>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Time since first PSVT diagnosis, y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5"/>
                      </a:schemeClr>
                    </a:solid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7.0 (9.2)</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95"/>
                      </a:schemeClr>
                    </a:solidFill>
                  </a:tcPr>
                </a:tc>
                <a:extLst>
                  <a:ext uri="{0D108BD9-81ED-4DB2-BD59-A6C34878D82A}">
                    <a16:rowId xmlns:a16="http://schemas.microsoft.com/office/drawing/2014/main" val="2433597210"/>
                  </a:ext>
                </a:extLst>
              </a:tr>
              <a:tr h="223626">
                <a:tc>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PSVT episodes in past year, </a:t>
                      </a:r>
                      <a:r>
                        <a:rPr lang="en-US" sz="1200" b="1" i="1" dirty="0">
                          <a:effectLst/>
                          <a:latin typeface="+mj-lt"/>
                          <a:ea typeface="Times New Roman" panose="02020603050405020304" pitchFamily="18" charset="0"/>
                          <a:cs typeface="Times New Roman" panose="02020603050405020304" pitchFamily="18" charset="0"/>
                        </a:rPr>
                        <a:t>n</a:t>
                      </a:r>
                      <a:r>
                        <a:rPr lang="en-US" sz="1200" b="1" dirty="0">
                          <a:effectLst/>
                          <a:latin typeface="+mj-lt"/>
                          <a:ea typeface="Times New Roman" panose="02020603050405020304" pitchFamily="18" charset="0"/>
                          <a:cs typeface="Times New Roman" panose="02020603050405020304" pitchFamily="18" charset="0"/>
                        </a:rPr>
                        <a:t>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56"/>
                      </a:schemeClr>
                    </a:solid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9.8 (17.6)</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56"/>
                      </a:schemeClr>
                    </a:solidFill>
                  </a:tcPr>
                </a:tc>
                <a:extLst>
                  <a:ext uri="{0D108BD9-81ED-4DB2-BD59-A6C34878D82A}">
                    <a16:rowId xmlns:a16="http://schemas.microsoft.com/office/drawing/2014/main" val="3070183252"/>
                  </a:ext>
                </a:extLst>
              </a:tr>
              <a:tr h="223626">
                <a:tc>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Patient-reported emergency department visits for PSVT since diagnosis, </a:t>
                      </a:r>
                      <a:r>
                        <a:rPr lang="en-US" sz="1200" b="1" i="1" dirty="0">
                          <a:effectLst/>
                          <a:latin typeface="+mj-lt"/>
                          <a:ea typeface="Times New Roman" panose="02020603050405020304" pitchFamily="18" charset="0"/>
                          <a:cs typeface="Times New Roman" panose="02020603050405020304" pitchFamily="18" charset="0"/>
                        </a:rPr>
                        <a:t>n</a:t>
                      </a:r>
                      <a:r>
                        <a:rPr lang="en-US" sz="1200" b="1" dirty="0">
                          <a:effectLst/>
                          <a:latin typeface="+mj-lt"/>
                          <a:ea typeface="Times New Roman" panose="02020603050405020304" pitchFamily="18" charset="0"/>
                          <a:cs typeface="Times New Roman" panose="02020603050405020304" pitchFamily="18" charset="0"/>
                        </a:rPr>
                        <a:t>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11"/>
                      </a:schemeClr>
                    </a:solid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3.9 (5.7)</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211"/>
                      </a:schemeClr>
                    </a:solidFill>
                  </a:tcPr>
                </a:tc>
                <a:extLst>
                  <a:ext uri="{0D108BD9-81ED-4DB2-BD59-A6C34878D82A}">
                    <a16:rowId xmlns:a16="http://schemas.microsoft.com/office/drawing/2014/main" val="3439082865"/>
                  </a:ext>
                </a:extLst>
              </a:tr>
              <a:tr h="223626">
                <a:tc gridSpan="2">
                  <a:txBody>
                    <a:bodyPr/>
                    <a:lstStyle/>
                    <a:p>
                      <a:pPr marL="0" marR="0">
                        <a:lnSpc>
                          <a:spcPct val="100000"/>
                        </a:lnSpc>
                        <a:spcBef>
                          <a:spcPts val="0"/>
                        </a:spcBef>
                        <a:spcAft>
                          <a:spcPts val="0"/>
                        </a:spcAft>
                      </a:pPr>
                      <a:r>
                        <a:rPr lang="en-US" sz="1200" b="1" dirty="0">
                          <a:effectLst/>
                          <a:latin typeface="+mj-lt"/>
                          <a:ea typeface="Times New Roman" panose="02020603050405020304" pitchFamily="18" charset="0"/>
                          <a:cs typeface="Times New Roman" panose="02020603050405020304" pitchFamily="18" charset="0"/>
                        </a:rPr>
                        <a:t>Patients with concomitant medications of interest, </a:t>
                      </a:r>
                      <a:r>
                        <a:rPr lang="en-US" sz="1200" b="1" i="1" dirty="0">
                          <a:effectLst/>
                          <a:latin typeface="+mj-lt"/>
                          <a:ea typeface="Times New Roman" panose="02020603050405020304" pitchFamily="18" charset="0"/>
                          <a:cs typeface="Times New Roman" panose="02020603050405020304" pitchFamily="18" charset="0"/>
                        </a:rPr>
                        <a:t>n</a:t>
                      </a:r>
                      <a:r>
                        <a:rPr lang="en-US" sz="1200" b="1" dirty="0">
                          <a:effectLst/>
                          <a:latin typeface="+mj-lt"/>
                          <a:ea typeface="Times New Roman" panose="02020603050405020304" pitchFamily="18" charset="0"/>
                          <a:cs typeface="Times New Roman" panose="02020603050405020304" pitchFamily="18" charset="0"/>
                        </a:rPr>
                        <a:t> (%)</a:t>
                      </a:r>
                      <a:r>
                        <a:rPr lang="en-US" sz="1200" b="1" baseline="30000" dirty="0">
                          <a:effectLst/>
                          <a:latin typeface="+mj-lt"/>
                          <a:ea typeface="Times New Roman" panose="02020603050405020304" pitchFamily="18" charset="0"/>
                          <a:cs typeface="Times New Roman" panose="02020603050405020304" pitchFamily="18" charset="0"/>
                        </a:rPr>
                        <a:t>a</a:t>
                      </a:r>
                      <a:r>
                        <a:rPr lang="en-US" sz="1200" dirty="0">
                          <a:effectLst/>
                          <a:latin typeface="+mj-lt"/>
                          <a:cs typeface="Times New Roman" panose="02020603050405020304" pitchFamily="18" charset="0"/>
                        </a:rPr>
                        <a:t> </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31"/>
                      </a:schemeClr>
                    </a:solidFill>
                  </a:tcPr>
                </a:tc>
                <a:tc hMerge="1">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 </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20000"/>
                        <a:lumOff val="80000"/>
                        <a:alpha val="50031"/>
                      </a:schemeClr>
                    </a:solidFill>
                  </a:tcPr>
                </a:tc>
                <a:extLst>
                  <a:ext uri="{0D108BD9-81ED-4DB2-BD59-A6C34878D82A}">
                    <a16:rowId xmlns:a16="http://schemas.microsoft.com/office/drawing/2014/main" val="2601608673"/>
                  </a:ext>
                </a:extLst>
              </a:tr>
              <a:tr h="223626">
                <a:tc>
                  <a:txBody>
                    <a:bodyPr/>
                    <a:lstStyle/>
                    <a:p>
                      <a:pPr marL="144145" marR="0">
                        <a:lnSpc>
                          <a:spcPct val="100000"/>
                        </a:lnSpc>
                        <a:spcBef>
                          <a:spcPts val="0"/>
                        </a:spcBef>
                        <a:spcAft>
                          <a:spcPts val="0"/>
                        </a:spcAft>
                      </a:pPr>
                      <a:r>
                        <a:rPr lang="el-GR" sz="1200" dirty="0">
                          <a:effectLst/>
                          <a:latin typeface="+mj-lt"/>
                          <a:ea typeface="Times New Roman" panose="02020603050405020304" pitchFamily="18" charset="0"/>
                          <a:cs typeface="Times New Roman" panose="02020603050405020304" pitchFamily="18" charset="0"/>
                        </a:rPr>
                        <a:t>β</a:t>
                      </a:r>
                      <a:r>
                        <a:rPr lang="en-US" sz="1200" dirty="0">
                          <a:effectLst/>
                          <a:latin typeface="+mj-lt"/>
                          <a:ea typeface="Times New Roman" panose="02020603050405020304" pitchFamily="18" charset="0"/>
                          <a:cs typeface="Times New Roman" panose="02020603050405020304" pitchFamily="18" charset="0"/>
                        </a:rPr>
                        <a:t>-blocker or calcium channel blocker</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b="1" dirty="0">
                          <a:solidFill>
                            <a:srgbClr val="FF0000"/>
                          </a:solidFill>
                          <a:effectLst/>
                          <a:latin typeface="+mj-lt"/>
                          <a:ea typeface="Times New Roman" panose="02020603050405020304" pitchFamily="18" charset="0"/>
                          <a:cs typeface="Times New Roman" panose="02020603050405020304" pitchFamily="18" charset="0"/>
                        </a:rPr>
                        <a:t>355 (70.6)</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032035743"/>
                  </a:ext>
                </a:extLst>
              </a:tr>
              <a:tr h="223626">
                <a:tc>
                  <a:txBody>
                    <a:bodyPr/>
                    <a:lstStyle/>
                    <a:p>
                      <a:pPr marL="144145" marR="0">
                        <a:lnSpc>
                          <a:spcPct val="100000"/>
                        </a:lnSpc>
                        <a:spcBef>
                          <a:spcPts val="0"/>
                        </a:spcBef>
                        <a:spcAft>
                          <a:spcPts val="0"/>
                        </a:spcAft>
                      </a:pPr>
                      <a:r>
                        <a:rPr lang="el-GR" sz="1200" kern="1200" dirty="0">
                          <a:solidFill>
                            <a:schemeClr val="tx1"/>
                          </a:solidFill>
                          <a:effectLst/>
                          <a:latin typeface="+mn-lt"/>
                          <a:ea typeface="Times New Roman" panose="02020603050405020304" pitchFamily="18" charset="0"/>
                          <a:cs typeface="Times New Roman" panose="02020603050405020304" pitchFamily="18" charset="0"/>
                        </a:rPr>
                        <a:t>β</a:t>
                      </a:r>
                      <a:r>
                        <a:rPr lang="en-US" sz="1200" kern="1200" dirty="0">
                          <a:solidFill>
                            <a:schemeClr val="tx1"/>
                          </a:solidFill>
                          <a:effectLst/>
                          <a:latin typeface="+mn-lt"/>
                          <a:ea typeface="Times New Roman" panose="02020603050405020304" pitchFamily="18" charset="0"/>
                          <a:cs typeface="Times New Roman" panose="02020603050405020304" pitchFamily="18" charset="0"/>
                        </a:rPr>
                        <a:t>-</a:t>
                      </a:r>
                      <a:r>
                        <a:rPr lang="en-US" sz="1200" dirty="0">
                          <a:effectLst/>
                          <a:latin typeface="+mj-lt"/>
                          <a:ea typeface="Times New Roman" panose="02020603050405020304" pitchFamily="18" charset="0"/>
                          <a:cs typeface="Times New Roman" panose="02020603050405020304" pitchFamily="18" charset="0"/>
                        </a:rPr>
                        <a:t>blocker only</a:t>
                      </a:r>
                      <a:r>
                        <a:rPr lang="en-US" sz="1200" baseline="30000" dirty="0">
                          <a:effectLst/>
                          <a:latin typeface="+mj-lt"/>
                          <a:ea typeface="Times New Roman" panose="02020603050405020304" pitchFamily="18" charset="0"/>
                          <a:cs typeface="Times New Roman" panose="02020603050405020304" pitchFamily="18" charset="0"/>
                        </a:rPr>
                        <a:t>b</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238 (47.3)</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101911397"/>
                  </a:ext>
                </a:extLst>
              </a:tr>
              <a:tr h="223626">
                <a:tc>
                  <a:txBody>
                    <a:bodyPr/>
                    <a:lstStyle/>
                    <a:p>
                      <a:pPr marL="144145" marR="0">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Calcium channel blocker only</a:t>
                      </a:r>
                      <a:r>
                        <a:rPr lang="en-US" sz="1200" baseline="30000" dirty="0">
                          <a:effectLst/>
                          <a:latin typeface="+mj-lt"/>
                          <a:ea typeface="Times New Roman" panose="02020603050405020304" pitchFamily="18" charset="0"/>
                          <a:cs typeface="Times New Roman" panose="02020603050405020304" pitchFamily="18" charset="0"/>
                        </a:rPr>
                        <a:t>c</a:t>
                      </a:r>
                      <a:endParaRPr lang="en-US" sz="1200" dirty="0">
                        <a:effectLst/>
                        <a:latin typeface="+mj-lt"/>
                        <a:ea typeface="Times New Roman" panose="02020603050405020304" pitchFamily="18" charset="0"/>
                        <a:cs typeface="Times New Roman" panose="02020603050405020304" pitchFamily="18" charset="0"/>
                      </a:endParaRP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68 (13.5)</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16332937"/>
                  </a:ext>
                </a:extLst>
              </a:tr>
              <a:tr h="223626">
                <a:tc>
                  <a:txBody>
                    <a:bodyPr/>
                    <a:lstStyle/>
                    <a:p>
                      <a:pPr marL="144145" marR="0">
                        <a:lnSpc>
                          <a:spcPct val="100000"/>
                        </a:lnSpc>
                        <a:spcBef>
                          <a:spcPts val="0"/>
                        </a:spcBef>
                        <a:spcAft>
                          <a:spcPts val="0"/>
                        </a:spcAft>
                      </a:pPr>
                      <a:r>
                        <a:rPr lang="el-GR" sz="1200" kern="1200" dirty="0">
                          <a:solidFill>
                            <a:schemeClr val="tx1"/>
                          </a:solidFill>
                          <a:effectLst/>
                          <a:latin typeface="+mn-lt"/>
                          <a:ea typeface="Times New Roman" panose="02020603050405020304" pitchFamily="18" charset="0"/>
                          <a:cs typeface="Times New Roman" panose="02020603050405020304" pitchFamily="18" charset="0"/>
                        </a:rPr>
                        <a:t>β</a:t>
                      </a:r>
                      <a:r>
                        <a:rPr lang="en-US" sz="1200" kern="1200" dirty="0">
                          <a:solidFill>
                            <a:schemeClr val="tx1"/>
                          </a:solidFill>
                          <a:effectLst/>
                          <a:latin typeface="+mn-lt"/>
                          <a:ea typeface="Times New Roman" panose="02020603050405020304" pitchFamily="18" charset="0"/>
                          <a:cs typeface="Times New Roman" panose="02020603050405020304" pitchFamily="18" charset="0"/>
                        </a:rPr>
                        <a:t>-</a:t>
                      </a:r>
                      <a:r>
                        <a:rPr lang="en-US" sz="1200" dirty="0">
                          <a:effectLst/>
                          <a:latin typeface="+mj-lt"/>
                          <a:ea typeface="Times New Roman" panose="02020603050405020304" pitchFamily="18" charset="0"/>
                          <a:cs typeface="Times New Roman" panose="02020603050405020304" pitchFamily="18" charset="0"/>
                        </a:rPr>
                        <a:t>blocker and calcium channel blocker</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49 (9.7)</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41452047"/>
                  </a:ext>
                </a:extLst>
              </a:tr>
              <a:tr h="223626">
                <a:tc>
                  <a:txBody>
                    <a:bodyPr/>
                    <a:lstStyle/>
                    <a:p>
                      <a:pPr marL="144145" marR="0">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NDHP calcium channel blocker (verapamil, diltiazem)</a:t>
                      </a:r>
                    </a:p>
                  </a:txBody>
                  <a:tcPr marL="48260" marR="48260" marT="0" marB="0" anchor="ctr">
                    <a:lnL w="6350">
                      <a:solidFill>
                        <a:srgbClr val="A6A6A6"/>
                      </a:solidFill>
                      <a:prstDash val="soli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92 (18.3)</a:t>
                      </a:r>
                    </a:p>
                  </a:txBody>
                  <a:tcPr marL="48260" marR="48260"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302753214"/>
                  </a:ext>
                </a:extLst>
              </a:tr>
            </a:tbl>
          </a:graphicData>
        </a:graphic>
      </p:graphicFrame>
      <p:sp>
        <p:nvSpPr>
          <p:cNvPr id="5" name="Slide Number Placeholder 4">
            <a:extLst>
              <a:ext uri="{FF2B5EF4-FFF2-40B4-BE49-F238E27FC236}">
                <a16:creationId xmlns:a16="http://schemas.microsoft.com/office/drawing/2014/main" id="{B345F52D-0CBC-F747-3BAB-E93CC9AC53F3}"/>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7</a:t>
            </a:fld>
            <a:endParaRPr lang="en-US" dirty="0"/>
          </a:p>
        </p:txBody>
      </p:sp>
      <p:sp>
        <p:nvSpPr>
          <p:cNvPr id="4" name="Footer Placeholder 3">
            <a:extLst>
              <a:ext uri="{FF2B5EF4-FFF2-40B4-BE49-F238E27FC236}">
                <a16:creationId xmlns:a16="http://schemas.microsoft.com/office/drawing/2014/main" id="{55ECC1B7-4CB5-DD7C-85A7-5F437AB74650}"/>
              </a:ext>
            </a:extLst>
          </p:cNvPr>
          <p:cNvSpPr>
            <a:spLocks noGrp="1"/>
          </p:cNvSpPr>
          <p:nvPr>
            <p:ph type="ftr" sz="quarter" idx="3"/>
          </p:nvPr>
        </p:nvSpPr>
        <p:spPr>
          <a:xfrm>
            <a:off x="533400" y="5572461"/>
            <a:ext cx="11087100" cy="389789"/>
          </a:xfrm>
        </p:spPr>
        <p:txBody>
          <a:bodyPr/>
          <a:lstStyle/>
          <a:p>
            <a:r>
              <a:rPr lang="en-US" baseline="30000" dirty="0"/>
              <a:t>a</a:t>
            </a:r>
            <a:r>
              <a:rPr lang="en-US" dirty="0"/>
              <a:t>Drugs acting on the atrioventricular node that were started at any time and were taken at any time after the date of informed consent until the end of the follow-up period. </a:t>
            </a:r>
            <a:r>
              <a:rPr lang="en-US" baseline="30000" dirty="0"/>
              <a:t>b</a:t>
            </a:r>
            <a:r>
              <a:rPr lang="el-GR" sz="900" kern="1200" dirty="0">
                <a:solidFill>
                  <a:schemeClr val="tx1"/>
                </a:solidFill>
                <a:effectLst/>
                <a:latin typeface="+mn-lt"/>
                <a:ea typeface="Times New Roman" panose="02020603050405020304" pitchFamily="18" charset="0"/>
                <a:cs typeface="Times New Roman" panose="02020603050405020304" pitchFamily="18" charset="0"/>
              </a:rPr>
              <a:t>β</a:t>
            </a:r>
            <a:r>
              <a:rPr lang="en-US" sz="900" kern="1200" dirty="0">
                <a:solidFill>
                  <a:schemeClr val="tx1"/>
                </a:solidFill>
                <a:effectLst/>
                <a:latin typeface="+mn-lt"/>
                <a:ea typeface="Times New Roman" panose="02020603050405020304" pitchFamily="18" charset="0"/>
                <a:cs typeface="Times New Roman" panose="02020603050405020304" pitchFamily="18" charset="0"/>
              </a:rPr>
              <a:t>-</a:t>
            </a:r>
            <a:r>
              <a:rPr lang="en-US" sz="900" dirty="0">
                <a:effectLst/>
                <a:latin typeface="+mj-lt"/>
                <a:ea typeface="Times New Roman" panose="02020603050405020304" pitchFamily="18" charset="0"/>
                <a:cs typeface="Times New Roman" panose="02020603050405020304" pitchFamily="18" charset="0"/>
              </a:rPr>
              <a:t>blocker </a:t>
            </a:r>
            <a:r>
              <a:rPr lang="en-US" dirty="0"/>
              <a:t>only category does not include calcium channel blockers. </a:t>
            </a:r>
            <a:r>
              <a:rPr lang="en-US" baseline="30000" dirty="0"/>
              <a:t>c</a:t>
            </a:r>
            <a:r>
              <a:rPr lang="en-US" dirty="0"/>
              <a:t>Calcium channel blocker only category does not include </a:t>
            </a:r>
            <a:r>
              <a:rPr lang="el-GR" sz="900" kern="1200" dirty="0">
                <a:solidFill>
                  <a:schemeClr val="tx1"/>
                </a:solidFill>
                <a:effectLst/>
                <a:latin typeface="+mn-lt"/>
                <a:ea typeface="Times New Roman" panose="02020603050405020304" pitchFamily="18" charset="0"/>
                <a:cs typeface="Times New Roman" panose="02020603050405020304" pitchFamily="18" charset="0"/>
              </a:rPr>
              <a:t>β</a:t>
            </a:r>
            <a:r>
              <a:rPr lang="en-US" sz="900" kern="1200" dirty="0">
                <a:solidFill>
                  <a:schemeClr val="tx1"/>
                </a:solidFill>
                <a:effectLst/>
                <a:latin typeface="+mn-lt"/>
                <a:ea typeface="Times New Roman" panose="02020603050405020304" pitchFamily="18" charset="0"/>
                <a:cs typeface="Times New Roman" panose="02020603050405020304" pitchFamily="18" charset="0"/>
              </a:rPr>
              <a:t>-</a:t>
            </a:r>
            <a:r>
              <a:rPr lang="en-US" dirty="0"/>
              <a:t>blockers. NDHP = non-dihydropyridine. PSVT = paroxysmal supraventricular tachycardia. SD = standard deviation.</a:t>
            </a:r>
          </a:p>
        </p:txBody>
      </p:sp>
      <p:sp>
        <p:nvSpPr>
          <p:cNvPr id="10" name="Title 9">
            <a:extLst>
              <a:ext uri="{FF2B5EF4-FFF2-40B4-BE49-F238E27FC236}">
                <a16:creationId xmlns:a16="http://schemas.microsoft.com/office/drawing/2014/main" id="{29FC21BA-6192-23ED-6BB4-799EA6E27D3F}"/>
              </a:ext>
            </a:extLst>
          </p:cNvPr>
          <p:cNvSpPr>
            <a:spLocks noGrp="1"/>
          </p:cNvSpPr>
          <p:nvPr>
            <p:ph type="title"/>
          </p:nvPr>
        </p:nvSpPr>
        <p:spPr/>
        <p:txBody>
          <a:bodyPr/>
          <a:lstStyle/>
          <a:p>
            <a:r>
              <a:rPr lang="en-US" dirty="0"/>
              <a:t>Demographics &amp; Baseline Characteristics (Safety Population)</a:t>
            </a:r>
          </a:p>
        </p:txBody>
      </p:sp>
    </p:spTree>
    <p:extLst>
      <p:ext uri="{BB962C8B-B14F-4D97-AF65-F5344CB8AC3E}">
        <p14:creationId xmlns:p14="http://schemas.microsoft.com/office/powerpoint/2010/main" val="90759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63C2CD-0806-57D2-3924-707FE158AC18}"/>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8</a:t>
            </a:fld>
            <a:endParaRPr lang="en-US" dirty="0"/>
          </a:p>
        </p:txBody>
      </p:sp>
      <p:sp>
        <p:nvSpPr>
          <p:cNvPr id="4" name="Footer Placeholder 3">
            <a:extLst>
              <a:ext uri="{FF2B5EF4-FFF2-40B4-BE49-F238E27FC236}">
                <a16:creationId xmlns:a16="http://schemas.microsoft.com/office/drawing/2014/main" id="{6AC21297-8463-3449-FBC9-BFB296B98B29}"/>
              </a:ext>
            </a:extLst>
          </p:cNvPr>
          <p:cNvSpPr>
            <a:spLocks noGrp="1"/>
          </p:cNvSpPr>
          <p:nvPr>
            <p:ph type="ftr" sz="quarter" idx="3"/>
          </p:nvPr>
        </p:nvSpPr>
        <p:spPr>
          <a:xfrm>
            <a:off x="533400" y="5572461"/>
            <a:ext cx="11087100" cy="389789"/>
          </a:xfrm>
        </p:spPr>
        <p:txBody>
          <a:bodyPr/>
          <a:lstStyle/>
          <a:p>
            <a:r>
              <a:rPr lang="en-US" dirty="0"/>
              <a:t>CMS = cardiac monitoring system. ECG=electrocardiography. PSVT = paroxysmal supraventricular tachycardia.</a:t>
            </a:r>
          </a:p>
        </p:txBody>
      </p:sp>
      <p:sp>
        <p:nvSpPr>
          <p:cNvPr id="12" name="TextBox 11">
            <a:extLst>
              <a:ext uri="{FF2B5EF4-FFF2-40B4-BE49-F238E27FC236}">
                <a16:creationId xmlns:a16="http://schemas.microsoft.com/office/drawing/2014/main" id="{F86FECFD-583B-AA43-089D-6ED9CF5AFB5C}"/>
              </a:ext>
            </a:extLst>
          </p:cNvPr>
          <p:cNvSpPr txBox="1"/>
          <p:nvPr/>
        </p:nvSpPr>
        <p:spPr>
          <a:xfrm>
            <a:off x="7198654" y="1646344"/>
            <a:ext cx="4548845" cy="2821285"/>
          </a:xfrm>
          <a:prstGeom prst="rect">
            <a:avLst/>
          </a:prstGeom>
          <a:noFill/>
        </p:spPr>
        <p:txBody>
          <a:bodyPr wrap="square">
            <a:spAutoFit/>
          </a:bodyPr>
          <a:lstStyle/>
          <a:p>
            <a:pPr marL="304792" indent="-304792">
              <a:spcAft>
                <a:spcPts val="800"/>
              </a:spcAft>
              <a:buFont typeface="Arial" panose="020B0604020202020204" pitchFamily="34" charset="0"/>
              <a:buChar char="•"/>
            </a:pPr>
            <a:r>
              <a:rPr lang="en-US" dirty="0">
                <a:ea typeface="Times New Roman" panose="02020603050405020304" pitchFamily="18" charset="0"/>
              </a:rPr>
              <a:t>503 patients treated 1054 episodes as perceived PSVT</a:t>
            </a:r>
          </a:p>
          <a:p>
            <a:pPr marL="761992" lvl="1" indent="-304792">
              <a:spcAft>
                <a:spcPts val="800"/>
              </a:spcAft>
              <a:buFont typeface="System Font Regular"/>
              <a:buChar char="–"/>
            </a:pPr>
            <a:r>
              <a:rPr lang="en-US" dirty="0">
                <a:ea typeface="Times New Roman" panose="02020603050405020304" pitchFamily="18" charset="0"/>
              </a:rPr>
              <a:t>220 pts treated 1 episode</a:t>
            </a:r>
          </a:p>
          <a:p>
            <a:pPr marL="761992" lvl="1" indent="-304792">
              <a:spcAft>
                <a:spcPts val="800"/>
              </a:spcAft>
              <a:buFont typeface="System Font Regular"/>
              <a:buChar char="–"/>
            </a:pPr>
            <a:r>
              <a:rPr lang="en-US" dirty="0">
                <a:ea typeface="Times New Roman" panose="02020603050405020304" pitchFamily="18" charset="0"/>
              </a:rPr>
              <a:t>118 pts treated 2 episodes</a:t>
            </a:r>
          </a:p>
          <a:p>
            <a:pPr marL="761992" lvl="1" indent="-304792">
              <a:spcAft>
                <a:spcPts val="800"/>
              </a:spcAft>
              <a:buFont typeface="System Font Regular"/>
              <a:buChar char="–"/>
            </a:pPr>
            <a:r>
              <a:rPr lang="en-US" dirty="0">
                <a:ea typeface="Times New Roman" panose="02020603050405020304" pitchFamily="18" charset="0"/>
              </a:rPr>
              <a:t>62 pts treated 3 episodes</a:t>
            </a:r>
          </a:p>
          <a:p>
            <a:pPr marL="761992" lvl="1" indent="-304792">
              <a:spcAft>
                <a:spcPts val="800"/>
              </a:spcAft>
              <a:buFont typeface="System Font Regular"/>
              <a:buChar char="–"/>
            </a:pPr>
            <a:r>
              <a:rPr lang="en-US" dirty="0">
                <a:ea typeface="Times New Roman" panose="02020603050405020304" pitchFamily="18" charset="0"/>
              </a:rPr>
              <a:t>103 pts treated 4 episodes</a:t>
            </a:r>
          </a:p>
          <a:p>
            <a:pPr marL="304792" indent="-304792">
              <a:spcAft>
                <a:spcPts val="800"/>
              </a:spcAft>
              <a:buFont typeface="Arial" panose="020B0604020202020204" pitchFamily="34" charset="0"/>
              <a:buChar char="•"/>
            </a:pPr>
            <a:r>
              <a:rPr lang="en-US" dirty="0">
                <a:ea typeface="Times New Roman" panose="02020603050405020304" pitchFamily="18" charset="0"/>
              </a:rPr>
              <a:t>552 episodes were confirmed as PSVT and included in the efficacy population </a:t>
            </a:r>
            <a:endParaRPr lang="en-US" dirty="0"/>
          </a:p>
        </p:txBody>
      </p:sp>
      <p:graphicFrame>
        <p:nvGraphicFramePr>
          <p:cNvPr id="3" name="Chart 2">
            <a:extLst>
              <a:ext uri="{FF2B5EF4-FFF2-40B4-BE49-F238E27FC236}">
                <a16:creationId xmlns:a16="http://schemas.microsoft.com/office/drawing/2014/main" id="{13854337-9B19-24D5-C529-5ECC2CC8875C}"/>
              </a:ext>
            </a:extLst>
          </p:cNvPr>
          <p:cNvGraphicFramePr/>
          <p:nvPr>
            <p:extLst>
              <p:ext uri="{D42A27DB-BD31-4B8C-83A1-F6EECF244321}">
                <p14:modId xmlns:p14="http://schemas.microsoft.com/office/powerpoint/2010/main" val="3604298043"/>
              </p:ext>
            </p:extLst>
          </p:nvPr>
        </p:nvGraphicFramePr>
        <p:xfrm>
          <a:off x="218733" y="940362"/>
          <a:ext cx="7072760" cy="460891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80A496ED-AD3E-63A7-973E-0F25B7542D86}"/>
              </a:ext>
            </a:extLst>
          </p:cNvPr>
          <p:cNvCxnSpPr/>
          <p:nvPr/>
        </p:nvCxnSpPr>
        <p:spPr>
          <a:xfrm flipH="1">
            <a:off x="4178300" y="2578100"/>
            <a:ext cx="584200" cy="215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0D4C16-BF2B-5EB5-88A9-4AF78D7B32FB}"/>
              </a:ext>
            </a:extLst>
          </p:cNvPr>
          <p:cNvCxnSpPr>
            <a:cxnSpLocks/>
          </p:cNvCxnSpPr>
          <p:nvPr/>
        </p:nvCxnSpPr>
        <p:spPr>
          <a:xfrm flipH="1">
            <a:off x="4254500" y="3568700"/>
            <a:ext cx="533400" cy="20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5ADFC3-E58D-4F8E-0050-5047B95B8FDC}"/>
              </a:ext>
            </a:extLst>
          </p:cNvPr>
          <p:cNvCxnSpPr>
            <a:cxnSpLocks/>
          </p:cNvCxnSpPr>
          <p:nvPr/>
        </p:nvCxnSpPr>
        <p:spPr>
          <a:xfrm flipH="1" flipV="1">
            <a:off x="4191000" y="4000500"/>
            <a:ext cx="635000" cy="431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63F81317-8771-CD82-1E47-585B5279316F}"/>
              </a:ext>
            </a:extLst>
          </p:cNvPr>
          <p:cNvSpPr>
            <a:spLocks noGrp="1"/>
          </p:cNvSpPr>
          <p:nvPr>
            <p:ph type="title"/>
          </p:nvPr>
        </p:nvSpPr>
        <p:spPr/>
        <p:txBody>
          <a:bodyPr/>
          <a:lstStyle/>
          <a:p>
            <a:r>
              <a:rPr lang="en-US" dirty="0"/>
              <a:t>Rhythms Captured on CMS During Perceived PSVT Episodes</a:t>
            </a:r>
          </a:p>
        </p:txBody>
      </p:sp>
    </p:spTree>
    <p:extLst>
      <p:ext uri="{BB962C8B-B14F-4D97-AF65-F5344CB8AC3E}">
        <p14:creationId xmlns:p14="http://schemas.microsoft.com/office/powerpoint/2010/main" val="383394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81B6-DF63-9B60-FD9C-20A73128997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014764D-D614-AB74-BE04-E063E74D7DD0}"/>
              </a:ext>
            </a:extLst>
          </p:cNvPr>
          <p:cNvSpPr>
            <a:spLocks noGrp="1"/>
          </p:cNvSpPr>
          <p:nvPr>
            <p:ph type="title"/>
          </p:nvPr>
        </p:nvSpPr>
        <p:spPr/>
        <p:txBody>
          <a:bodyPr/>
          <a:lstStyle/>
          <a:p>
            <a:r>
              <a:rPr lang="en-US" dirty="0"/>
              <a:t>Conversion of PSVT to SR: All Episodes (Efficacy Population)</a:t>
            </a:r>
            <a:br>
              <a:rPr lang="en-US" dirty="0"/>
            </a:br>
            <a:r>
              <a:rPr lang="en-US" dirty="0"/>
              <a:t>Secondary Efficacy Assessments</a:t>
            </a:r>
          </a:p>
        </p:txBody>
      </p:sp>
      <p:sp>
        <p:nvSpPr>
          <p:cNvPr id="5" name="Slide Number Placeholder 4">
            <a:extLst>
              <a:ext uri="{FF2B5EF4-FFF2-40B4-BE49-F238E27FC236}">
                <a16:creationId xmlns:a16="http://schemas.microsoft.com/office/drawing/2014/main" id="{D4B67D99-137D-F699-F987-9C3907DF362C}"/>
              </a:ext>
            </a:extLst>
          </p:cNvPr>
          <p:cNvSpPr>
            <a:spLocks noGrp="1"/>
          </p:cNvSpPr>
          <p:nvPr>
            <p:ph type="sldNum" sz="quarter" idx="4"/>
          </p:nvPr>
        </p:nvSpPr>
        <p:spPr>
          <a:xfrm>
            <a:off x="11200966" y="6536763"/>
            <a:ext cx="411793" cy="184666"/>
          </a:xfrm>
        </p:spPr>
        <p:txBody>
          <a:bodyPr/>
          <a:lstStyle/>
          <a:p>
            <a:fld id="{081C165F-6612-4706-8E50-5AD732B1654F}" type="slidenum">
              <a:rPr lang="en-US" smtClean="0"/>
              <a:pPr/>
              <a:t>9</a:t>
            </a:fld>
            <a:endParaRPr lang="en-US" dirty="0"/>
          </a:p>
        </p:txBody>
      </p:sp>
      <p:graphicFrame>
        <p:nvGraphicFramePr>
          <p:cNvPr id="2" name="Table 1">
            <a:extLst>
              <a:ext uri="{FF2B5EF4-FFF2-40B4-BE49-F238E27FC236}">
                <a16:creationId xmlns:a16="http://schemas.microsoft.com/office/drawing/2014/main" id="{4FA056EC-F7CE-AAE9-3B76-71CB887FA71C}"/>
              </a:ext>
            </a:extLst>
          </p:cNvPr>
          <p:cNvGraphicFramePr>
            <a:graphicFrameLocks noGrp="1"/>
          </p:cNvGraphicFramePr>
          <p:nvPr>
            <p:extLst>
              <p:ext uri="{D42A27DB-BD31-4B8C-83A1-F6EECF244321}">
                <p14:modId xmlns:p14="http://schemas.microsoft.com/office/powerpoint/2010/main" val="3478661856"/>
              </p:ext>
            </p:extLst>
          </p:nvPr>
        </p:nvGraphicFramePr>
        <p:xfrm>
          <a:off x="7542699" y="1580951"/>
          <a:ext cx="3621500" cy="2561200"/>
        </p:xfrm>
        <a:graphic>
          <a:graphicData uri="http://schemas.openxmlformats.org/drawingml/2006/table">
            <a:tbl>
              <a:tblPr firstRow="1" bandRow="1">
                <a:tableStyleId>{5940675A-B579-460E-94D1-54222C63F5DA}</a:tableStyleId>
              </a:tblPr>
              <a:tblGrid>
                <a:gridCol w="1522296">
                  <a:extLst>
                    <a:ext uri="{9D8B030D-6E8A-4147-A177-3AD203B41FA5}">
                      <a16:colId xmlns:a16="http://schemas.microsoft.com/office/drawing/2014/main" val="3963413690"/>
                    </a:ext>
                  </a:extLst>
                </a:gridCol>
                <a:gridCol w="1028699">
                  <a:extLst>
                    <a:ext uri="{9D8B030D-6E8A-4147-A177-3AD203B41FA5}">
                      <a16:colId xmlns:a16="http://schemas.microsoft.com/office/drawing/2014/main" val="2769757189"/>
                    </a:ext>
                  </a:extLst>
                </a:gridCol>
                <a:gridCol w="1070505">
                  <a:extLst>
                    <a:ext uri="{9D8B030D-6E8A-4147-A177-3AD203B41FA5}">
                      <a16:colId xmlns:a16="http://schemas.microsoft.com/office/drawing/2014/main" val="1266336764"/>
                    </a:ext>
                  </a:extLst>
                </a:gridCol>
              </a:tblGrid>
              <a:tr h="975360">
                <a:tc>
                  <a:txBody>
                    <a:bodyPr/>
                    <a:lstStyle/>
                    <a:p>
                      <a:r>
                        <a:rPr lang="en-US" sz="1400" dirty="0"/>
                        <a:t>KM Estimate </a:t>
                      </a:r>
                      <a:br>
                        <a:rPr lang="en-US" sz="1400" dirty="0"/>
                      </a:br>
                      <a:r>
                        <a:rPr lang="en-US" sz="1400" dirty="0"/>
                        <a:t>of PSVT Conversion to Sinus Rhythm</a:t>
                      </a:r>
                    </a:p>
                  </a:txBody>
                  <a:tcPr marL="121920" marR="121920" marT="60960" marB="60960" anchor="ctr">
                    <a:solidFill>
                      <a:schemeClr val="accent5"/>
                    </a:solidFill>
                  </a:tcPr>
                </a:tc>
                <a:tc>
                  <a:txBody>
                    <a:bodyPr/>
                    <a:lstStyle/>
                    <a:p>
                      <a:r>
                        <a:rPr lang="en-US" sz="1400" dirty="0"/>
                        <a:t>By 30 Minutes</a:t>
                      </a:r>
                    </a:p>
                  </a:txBody>
                  <a:tcPr marL="121920" marR="121920" marT="60960" marB="60960" anchor="ctr">
                    <a:solidFill>
                      <a:schemeClr val="accent5"/>
                    </a:solidFill>
                  </a:tcPr>
                </a:tc>
                <a:tc>
                  <a:txBody>
                    <a:bodyPr/>
                    <a:lstStyle/>
                    <a:p>
                      <a:r>
                        <a:rPr lang="en-US" sz="1400" dirty="0"/>
                        <a:t>By 60 Minutes</a:t>
                      </a:r>
                    </a:p>
                  </a:txBody>
                  <a:tcPr marL="121920" marR="121920" marT="60960" marB="60960" anchor="ctr">
                    <a:solidFill>
                      <a:schemeClr val="accent5"/>
                    </a:solidFill>
                  </a:tcPr>
                </a:tc>
                <a:extLst>
                  <a:ext uri="{0D108BD9-81ED-4DB2-BD59-A6C34878D82A}">
                    <a16:rowId xmlns:a16="http://schemas.microsoft.com/office/drawing/2014/main" val="838084295"/>
                  </a:ext>
                </a:extLst>
              </a:tr>
              <a:tr h="396460">
                <a:tc>
                  <a:txBody>
                    <a:bodyPr/>
                    <a:lstStyle/>
                    <a:p>
                      <a:r>
                        <a:rPr lang="en-US" sz="1400" dirty="0"/>
                        <a:t>NODE-301</a:t>
                      </a:r>
                    </a:p>
                  </a:txBody>
                  <a:tcPr marL="121920" marR="121920" marT="60960" marB="60960"/>
                </a:tc>
                <a:tc>
                  <a:txBody>
                    <a:bodyPr/>
                    <a:lstStyle/>
                    <a:p>
                      <a:r>
                        <a:rPr lang="en-US" sz="1400" dirty="0"/>
                        <a:t>53.7</a:t>
                      </a:r>
                    </a:p>
                  </a:txBody>
                  <a:tcPr marL="121920" marR="121920" marT="60960" marB="60960"/>
                </a:tc>
                <a:tc>
                  <a:txBody>
                    <a:bodyPr/>
                    <a:lstStyle/>
                    <a:p>
                      <a:r>
                        <a:rPr lang="en-US" sz="1400" dirty="0"/>
                        <a:t>63.7</a:t>
                      </a:r>
                    </a:p>
                  </a:txBody>
                  <a:tcPr marL="121920" marR="121920" marT="60960" marB="60960"/>
                </a:tc>
                <a:extLst>
                  <a:ext uri="{0D108BD9-81ED-4DB2-BD59-A6C34878D82A}">
                    <a16:rowId xmlns:a16="http://schemas.microsoft.com/office/drawing/2014/main" val="2664172640"/>
                  </a:ext>
                </a:extLst>
              </a:tr>
              <a:tr h="396460">
                <a:tc>
                  <a:txBody>
                    <a:bodyPr/>
                    <a:lstStyle/>
                    <a:p>
                      <a:r>
                        <a:rPr lang="en-US" sz="1400" dirty="0"/>
                        <a:t>NODE-302</a:t>
                      </a:r>
                    </a:p>
                  </a:txBody>
                  <a:tcPr marL="121920" marR="121920" marT="60960" marB="60960"/>
                </a:tc>
                <a:tc>
                  <a:txBody>
                    <a:bodyPr/>
                    <a:lstStyle/>
                    <a:p>
                      <a:r>
                        <a:rPr lang="en-US" sz="1400" dirty="0"/>
                        <a:t>60.2</a:t>
                      </a:r>
                    </a:p>
                  </a:txBody>
                  <a:tcPr marL="121920" marR="121920" marT="60960" marB="60960"/>
                </a:tc>
                <a:tc>
                  <a:txBody>
                    <a:bodyPr/>
                    <a:lstStyle/>
                    <a:p>
                      <a:r>
                        <a:rPr lang="en-US" sz="1400" dirty="0"/>
                        <a:t>75.1</a:t>
                      </a:r>
                    </a:p>
                  </a:txBody>
                  <a:tcPr marL="121920" marR="121920" marT="60960" marB="60960"/>
                </a:tc>
                <a:extLst>
                  <a:ext uri="{0D108BD9-81ED-4DB2-BD59-A6C34878D82A}">
                    <a16:rowId xmlns:a16="http://schemas.microsoft.com/office/drawing/2014/main" val="800304811"/>
                  </a:ext>
                </a:extLst>
              </a:tr>
              <a:tr h="396460">
                <a:tc>
                  <a:txBody>
                    <a:bodyPr/>
                    <a:lstStyle/>
                    <a:p>
                      <a:r>
                        <a:rPr lang="en-US" sz="1400" dirty="0"/>
                        <a:t>RAPID</a:t>
                      </a:r>
                    </a:p>
                  </a:txBody>
                  <a:tcPr marL="121920" marR="121920" marT="60960" marB="60960"/>
                </a:tc>
                <a:tc>
                  <a:txBody>
                    <a:bodyPr/>
                    <a:lstStyle/>
                    <a:p>
                      <a:r>
                        <a:rPr lang="en-US" sz="1400" dirty="0"/>
                        <a:t>64.3</a:t>
                      </a:r>
                    </a:p>
                  </a:txBody>
                  <a:tcPr marL="121920" marR="121920" marT="60960" marB="60960"/>
                </a:tc>
                <a:tc>
                  <a:txBody>
                    <a:bodyPr/>
                    <a:lstStyle/>
                    <a:p>
                      <a:r>
                        <a:rPr lang="en-US" sz="1400" dirty="0"/>
                        <a:t>73.5</a:t>
                      </a:r>
                    </a:p>
                  </a:txBody>
                  <a:tcPr marL="121920" marR="121920" marT="60960" marB="60960"/>
                </a:tc>
                <a:extLst>
                  <a:ext uri="{0D108BD9-81ED-4DB2-BD59-A6C34878D82A}">
                    <a16:rowId xmlns:a16="http://schemas.microsoft.com/office/drawing/2014/main" val="2232077181"/>
                  </a:ext>
                </a:extLst>
              </a:tr>
              <a:tr h="396460">
                <a:tc>
                  <a:txBody>
                    <a:bodyPr/>
                    <a:lstStyle/>
                    <a:p>
                      <a:r>
                        <a:rPr lang="en-US" sz="1400" b="1" dirty="0"/>
                        <a:t>NODE-303</a:t>
                      </a:r>
                    </a:p>
                  </a:txBody>
                  <a:tcPr marL="121920" marR="121920" marT="60960" marB="60960">
                    <a:solidFill>
                      <a:srgbClr val="21BECE"/>
                    </a:solidFill>
                  </a:tcPr>
                </a:tc>
                <a:tc>
                  <a:txBody>
                    <a:bodyPr/>
                    <a:lstStyle/>
                    <a:p>
                      <a:r>
                        <a:rPr lang="en-US" sz="1400" b="1" dirty="0"/>
                        <a:t>60</a:t>
                      </a:r>
                    </a:p>
                  </a:txBody>
                  <a:tcPr marL="121920" marR="121920" marT="60960" marB="60960">
                    <a:solidFill>
                      <a:srgbClr val="21BECE"/>
                    </a:solidFill>
                  </a:tcPr>
                </a:tc>
                <a:tc>
                  <a:txBody>
                    <a:bodyPr/>
                    <a:lstStyle/>
                    <a:p>
                      <a:r>
                        <a:rPr lang="en-US" sz="1400" b="1" dirty="0"/>
                        <a:t>69.9</a:t>
                      </a:r>
                    </a:p>
                  </a:txBody>
                  <a:tcPr marL="121920" marR="121920" marT="60960" marB="60960">
                    <a:solidFill>
                      <a:srgbClr val="21BECE"/>
                    </a:solidFill>
                  </a:tcPr>
                </a:tc>
                <a:extLst>
                  <a:ext uri="{0D108BD9-81ED-4DB2-BD59-A6C34878D82A}">
                    <a16:rowId xmlns:a16="http://schemas.microsoft.com/office/drawing/2014/main" val="153840225"/>
                  </a:ext>
                </a:extLst>
              </a:tr>
            </a:tbl>
          </a:graphicData>
        </a:graphic>
      </p:graphicFrame>
      <p:sp>
        <p:nvSpPr>
          <p:cNvPr id="7" name="Rectangle 6">
            <a:extLst>
              <a:ext uri="{FF2B5EF4-FFF2-40B4-BE49-F238E27FC236}">
                <a16:creationId xmlns:a16="http://schemas.microsoft.com/office/drawing/2014/main" id="{4EAE2ECF-87D7-0E50-4C3B-17672192A6F9}"/>
              </a:ext>
            </a:extLst>
          </p:cNvPr>
          <p:cNvSpPr/>
          <p:nvPr/>
        </p:nvSpPr>
        <p:spPr>
          <a:xfrm>
            <a:off x="6839519" y="5065059"/>
            <a:ext cx="210852" cy="240367"/>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dirty="0">
              <a:solidFill>
                <a:srgbClr val="FFFF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7B1AA0-E1C5-70A0-D740-3944413D9740}"/>
              </a:ext>
            </a:extLst>
          </p:cNvPr>
          <p:cNvSpPr txBox="1"/>
          <p:nvPr/>
        </p:nvSpPr>
        <p:spPr>
          <a:xfrm>
            <a:off x="7485523" y="4547608"/>
            <a:ext cx="3284077" cy="584775"/>
          </a:xfrm>
          <a:prstGeom prst="rect">
            <a:avLst/>
          </a:prstGeom>
          <a:noFill/>
        </p:spPr>
        <p:txBody>
          <a:bodyPr wrap="square" rtlCol="0">
            <a:spAutoFit/>
          </a:bodyPr>
          <a:lstStyle/>
          <a:p>
            <a:r>
              <a:rPr lang="en-US" sz="1600" dirty="0">
                <a:ea typeface="Times New Roman" panose="02020603050405020304" pitchFamily="18" charset="0"/>
              </a:rPr>
              <a:t>Median time to conversion: </a:t>
            </a:r>
            <a:br>
              <a:rPr lang="en-US" sz="1600" dirty="0">
                <a:ea typeface="Times New Roman" panose="02020603050405020304" pitchFamily="18" charset="0"/>
              </a:rPr>
            </a:br>
            <a:r>
              <a:rPr lang="en-US" sz="1600" b="1" dirty="0">
                <a:solidFill>
                  <a:srgbClr val="FF0000"/>
                </a:solidFill>
                <a:ea typeface="Times New Roman" panose="02020603050405020304" pitchFamily="18" charset="0"/>
              </a:rPr>
              <a:t>17.0 min </a:t>
            </a:r>
            <a:r>
              <a:rPr lang="en-US" sz="1600" dirty="0">
                <a:ea typeface="Times New Roman" panose="02020603050405020304" pitchFamily="18" charset="0"/>
              </a:rPr>
              <a:t>(95% CI, 13.9–22.3)</a:t>
            </a:r>
            <a:endParaRPr lang="en-US" sz="1600" dirty="0"/>
          </a:p>
        </p:txBody>
      </p:sp>
      <p:sp>
        <p:nvSpPr>
          <p:cNvPr id="12" name="Rectangle 11">
            <a:extLst>
              <a:ext uri="{FF2B5EF4-FFF2-40B4-BE49-F238E27FC236}">
                <a16:creationId xmlns:a16="http://schemas.microsoft.com/office/drawing/2014/main" id="{2F259326-EB9E-5B59-7881-E772FD08699A}"/>
              </a:ext>
            </a:extLst>
          </p:cNvPr>
          <p:cNvSpPr/>
          <p:nvPr/>
        </p:nvSpPr>
        <p:spPr>
          <a:xfrm>
            <a:off x="533401" y="1323975"/>
            <a:ext cx="6299199" cy="4114800"/>
          </a:xfrm>
          <a:prstGeom prst="rect">
            <a:avLst/>
          </a:prstGeom>
          <a:solidFill>
            <a:schemeClr val="bg1"/>
          </a:solidFill>
          <a:ln>
            <a:noFill/>
          </a:ln>
          <a:effectLst>
            <a:outerShdw blurRad="889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graph showing the amount of drug in a patient&#10;&#10;Description automatically generated">
            <a:extLst>
              <a:ext uri="{FF2B5EF4-FFF2-40B4-BE49-F238E27FC236}">
                <a16:creationId xmlns:a16="http://schemas.microsoft.com/office/drawing/2014/main" id="{7A0BDD08-08C4-6647-7C99-7FEE73B3DDAE}"/>
              </a:ext>
            </a:extLst>
          </p:cNvPr>
          <p:cNvPicPr>
            <a:picLocks noChangeAspect="1"/>
          </p:cNvPicPr>
          <p:nvPr/>
        </p:nvPicPr>
        <p:blipFill rotWithShape="1">
          <a:blip r:embed="rId2"/>
          <a:srcRect t="4790"/>
          <a:stretch/>
        </p:blipFill>
        <p:spPr>
          <a:xfrm>
            <a:off x="660400" y="1384299"/>
            <a:ext cx="5830419" cy="3955415"/>
          </a:xfrm>
          <a:prstGeom prst="rect">
            <a:avLst/>
          </a:prstGeom>
        </p:spPr>
      </p:pic>
      <p:sp>
        <p:nvSpPr>
          <p:cNvPr id="3" name="Footer Placeholder 2">
            <a:extLst>
              <a:ext uri="{FF2B5EF4-FFF2-40B4-BE49-F238E27FC236}">
                <a16:creationId xmlns:a16="http://schemas.microsoft.com/office/drawing/2014/main" id="{86015C36-7EC5-CA53-6AFB-8CE223029417}"/>
              </a:ext>
            </a:extLst>
          </p:cNvPr>
          <p:cNvSpPr>
            <a:spLocks noGrp="1"/>
          </p:cNvSpPr>
          <p:nvPr>
            <p:ph type="ftr" sz="quarter" idx="3"/>
          </p:nvPr>
        </p:nvSpPr>
        <p:spPr/>
        <p:txBody>
          <a:bodyPr/>
          <a:lstStyle/>
          <a:p>
            <a:r>
              <a:rPr lang="en-US" dirty="0"/>
              <a:t>CI = confidence interval. KM = Kaplan Meier. PSVT = paroxysmal supraventricular tachycardia. SR = sinus rhythm. </a:t>
            </a:r>
          </a:p>
        </p:txBody>
      </p:sp>
    </p:spTree>
    <p:extLst>
      <p:ext uri="{BB962C8B-B14F-4D97-AF65-F5344CB8AC3E}">
        <p14:creationId xmlns:p14="http://schemas.microsoft.com/office/powerpoint/2010/main" val="411391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C71B2EC23B0468431E6729985C6BF" ma:contentTypeVersion="14" ma:contentTypeDescription="Create a new document." ma:contentTypeScope="" ma:versionID="f9cbe827106c04b6a0b36fe4fccbf8db">
  <xsd:schema xmlns:xsd="http://www.w3.org/2001/XMLSchema" xmlns:xs="http://www.w3.org/2001/XMLSchema" xmlns:p="http://schemas.microsoft.com/office/2006/metadata/properties" xmlns:ns2="96152bb9-e586-49f3-abd3-b9925206b2b6" xmlns:ns3="c921f615-79f7-48fa-887f-9358b2f11d39" targetNamespace="http://schemas.microsoft.com/office/2006/metadata/properties" ma:root="true" ma:fieldsID="56c4eae678c944859fbb7824e7bf82d7" ns2:_="" ns3:_="">
    <xsd:import namespace="96152bb9-e586-49f3-abd3-b9925206b2b6"/>
    <xsd:import namespace="c921f615-79f7-48fa-887f-9358b2f11d3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152bb9-e586-49f3-abd3-b9925206b2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a12c4d5-e153-441a-a251-00ea2fff6b5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21f615-79f7-48fa-887f-9358b2f11d3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398bf5d-bd97-4868-af85-384010b7d9cf}" ma:internalName="TaxCatchAll" ma:showField="CatchAllData" ma:web="c921f615-79f7-48fa-887f-9358b2f11d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921f615-79f7-48fa-887f-9358b2f11d39" xsi:nil="true"/>
    <lcf76f155ced4ddcb4097134ff3c332f xmlns="96152bb9-e586-49f3-abd3-b9925206b2b6">
      <Terms xmlns="http://schemas.microsoft.com/office/infopath/2007/PartnerControls"/>
    </lcf76f155ced4ddcb4097134ff3c332f>
    <SharedWithUsers xmlns="c921f615-79f7-48fa-887f-9358b2f11d39">
      <UserInfo>
        <DisplayName>SharingLinks.34ac9e31-847d-46f4-887d-912304d1ed37.Flexible.dc36698d-694f-4617-87f4-34d3d4572e74</DisplayName>
        <AccountId>14</AccountId>
        <AccountType/>
      </UserInfo>
      <UserInfo>
        <DisplayName>Kimberly Cash</DisplayName>
        <AccountId>9</AccountId>
        <AccountType/>
      </UserInfo>
      <UserInfo>
        <DisplayName>Mayes, Montora</DisplayName>
        <AccountId>12</AccountId>
        <AccountType/>
      </UserInfo>
      <UserInfo>
        <DisplayName>SharingLinks.e4325cb0-b590-47ff-a8bb-8aafa71e7764.Flexible.c5521f96-d9fd-4c2a-a0e2-e4492c7a64a7</DisplayName>
        <AccountId>31</AccountId>
        <AccountType/>
      </UserInfo>
      <UserInfo>
        <DisplayName>Katie Crosslin</DisplayName>
        <AccountId>42</AccountId>
        <AccountType/>
      </UserInfo>
    </SharedWithUsers>
  </documentManagement>
</p:properties>
</file>

<file path=customXml/itemProps1.xml><?xml version="1.0" encoding="utf-8"?>
<ds:datastoreItem xmlns:ds="http://schemas.openxmlformats.org/officeDocument/2006/customXml" ds:itemID="{12BD12D8-3A68-444F-B782-A0FB4DF8C537}"/>
</file>

<file path=customXml/itemProps2.xml><?xml version="1.0" encoding="utf-8"?>
<ds:datastoreItem xmlns:ds="http://schemas.openxmlformats.org/officeDocument/2006/customXml" ds:itemID="{A9DA3080-17F1-4B5A-8FE0-7BEE08349D57}">
  <ds:schemaRefs>
    <ds:schemaRef ds:uri="http://schemas.microsoft.com/sharepoint/v3/contenttype/forms"/>
  </ds:schemaRefs>
</ds:datastoreItem>
</file>

<file path=customXml/itemProps3.xml><?xml version="1.0" encoding="utf-8"?>
<ds:datastoreItem xmlns:ds="http://schemas.openxmlformats.org/officeDocument/2006/customXml" ds:itemID="{231A8754-60EA-4505-AAD4-2C495E121C4F}">
  <ds:schemaRefs>
    <ds:schemaRef ds:uri="2c26fc0d-1db3-4ac9-8f9d-28d8d7fea4d9"/>
    <ds:schemaRef ds:uri="44db3a07-1958-461c-83ac-22126bd1ca28"/>
    <ds:schemaRef ds:uri="96152bb9-e586-49f3-abd3-b9925206b2b6"/>
    <ds:schemaRef ds:uri="c921f615-79f7-48fa-887f-9358b2f11d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1173</TotalTime>
  <Words>4247</Words>
  <Application>Microsoft Office PowerPoint</Application>
  <PresentationFormat>Widescreen</PresentationFormat>
  <Paragraphs>703</Paragraphs>
  <Slides>18</Slides>
  <Notes>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MS Mincho</vt:lpstr>
      <vt:lpstr>ADLaM Display</vt:lpstr>
      <vt:lpstr>AppleSymbols</vt:lpstr>
      <vt:lpstr>Arial</vt:lpstr>
      <vt:lpstr>Arial </vt:lpstr>
      <vt:lpstr>Calibri</vt:lpstr>
      <vt:lpstr>Corbel</vt:lpstr>
      <vt:lpstr>Helvetica</vt:lpstr>
      <vt:lpstr>Lucida Sans Unicode</vt:lpstr>
      <vt:lpstr>LucidaGrande</vt:lpstr>
      <vt:lpstr>Segoe UI Black</vt:lpstr>
      <vt:lpstr>System Font Regular</vt:lpstr>
      <vt:lpstr>Times New Roman</vt:lpstr>
      <vt:lpstr>Wingdings</vt:lpstr>
      <vt:lpstr>Office Theme</vt:lpstr>
      <vt:lpstr>Custom Design</vt:lpstr>
      <vt:lpstr>PowerPoint Presentation</vt:lpstr>
      <vt:lpstr>Disclosures</vt:lpstr>
      <vt:lpstr>Etripamil: Potential New Treatment for PSVT</vt:lpstr>
      <vt:lpstr>RAPID: Conversion of Adjudicated PSVT to NSR at 30 and 60 min</vt:lpstr>
      <vt:lpstr>NODE-303 Phase 3 Study Design</vt:lpstr>
      <vt:lpstr>Patient Disposition and Analyses Populations</vt:lpstr>
      <vt:lpstr>Demographics &amp; Baseline Characteristics (Safety Population)</vt:lpstr>
      <vt:lpstr>Rhythms Captured on CMS During Perceived PSVT Episodes</vt:lpstr>
      <vt:lpstr>Conversion of PSVT to SR: All Episodes (Efficacy Population) Secondary Efficacy Assessments</vt:lpstr>
      <vt:lpstr>Additional Secondary Endpoints</vt:lpstr>
      <vt:lpstr>Overview of Treatment-Emergent Adverse Events (Safety Population) </vt:lpstr>
      <vt:lpstr>Summary of Drug-Related TEAEs Leading to Study Drug Discontinuation</vt:lpstr>
      <vt:lpstr>Most Common (≥5%) Treatment-Emergent Adverse Events  Within 24 h After Etripamil Administration (Safety Population)</vt:lpstr>
      <vt:lpstr>TEAEs of Special Interest (Safety Population)</vt:lpstr>
      <vt:lpstr>Downward Trend in Treatment-Emergent Adverse Events  Within 24 h With Repeat Episodes</vt:lpstr>
      <vt:lpstr>NODE-303: Summary and Conclusions</vt:lpstr>
      <vt:lpstr>NODE-303 Trial Sites and Investigators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James</dc:creator>
  <cp:lastModifiedBy>Katie Crosslin</cp:lastModifiedBy>
  <cp:revision>40</cp:revision>
  <dcterms:created xsi:type="dcterms:W3CDTF">2021-01-20T00:44:10Z</dcterms:created>
  <dcterms:modified xsi:type="dcterms:W3CDTF">2024-04-01T14:19:41Z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0x0101008199120152C3FF448B7E095D6444B223</vt:lpwstr>
  </property>
  <property fmtid="{D5CDD505-2E9C-101B-9397-08002B2CF9AE}" pid="3" name="MediaServiceImageTags">
    <vt:lpwstr/>
  </property>
</Properties>
</file>