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8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56" r:id="rId5"/>
    <p:sldId id="271" r:id="rId6"/>
    <p:sldId id="274" r:id="rId7"/>
    <p:sldId id="269" r:id="rId8"/>
    <p:sldId id="272" r:id="rId9"/>
    <p:sldId id="266" r:id="rId10"/>
    <p:sldId id="276" r:id="rId11"/>
    <p:sldId id="278" r:id="rId12"/>
    <p:sldId id="280" r:id="rId13"/>
    <p:sldId id="279" r:id="rId14"/>
    <p:sldId id="265" r:id="rId15"/>
    <p:sldId id="277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4148925-F31E-4F96-831F-197071279169}">
          <p14:sldIdLst>
            <p14:sldId id="256"/>
            <p14:sldId id="271"/>
            <p14:sldId id="274"/>
            <p14:sldId id="269"/>
            <p14:sldId id="272"/>
            <p14:sldId id="266"/>
            <p14:sldId id="276"/>
            <p14:sldId id="278"/>
            <p14:sldId id="280"/>
            <p14:sldId id="279"/>
            <p14:sldId id="265"/>
            <p14:sldId id="27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AE5634A-9D25-20EE-4630-FD90A504972D}" name="Holly Richendrfer" initials="HR" userId="Holly Richendrfer" providerId="None"/>
  <p188:author id="{99896C70-9613-12B8-1AED-650B541CB92B}" name="Anthony Marchese" initials="AM" userId="S::amarchese@milestonepharma.com::c867ca1e-44bb-4375-8649-31b6ee45018a" providerId="AD"/>
  <p188:author id="{11EDC69C-D5DA-5BE0-1FAC-50AC4C690F07}" name="Anita Holz" initials="AH" userId="S::aholz@milestonepharma.com::53f4b655-3fde-4f1e-a7c2-13456171c071" providerId="AD"/>
  <p188:author id="{C95AE09C-A4A8-0803-15F4-1433EE1184E7}" name="Katie Crosslin" initials="KC" userId="S::Katie.Crosslin@twolabs.com::fb4428d2-a35a-4a1d-8d58-330a6aa50692" providerId="AD"/>
  <p188:author id="{E281A9C4-CCC8-F786-5A39-E798E25E044D}" name="James E. Ip" initials="JI" userId="S::jei9008@med.cornell.edu::4eb8fe99-8b28-4ce1-91bb-b80aeb3863d4" providerId="AD"/>
  <p188:author id="{605D29CF-C7B7-3BD5-79D0-992655DDBD3C}" name="Muhammad Sheikh" initials="MS" userId="S::msheikh@milestonepharma.com::f243dbeb-0f66-4a80-8278-f48fec9bcc8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0F4B"/>
    <a:srgbClr val="0093AC"/>
    <a:srgbClr val="747474"/>
    <a:srgbClr val="44B0C2"/>
    <a:srgbClr val="0F1A3E"/>
    <a:srgbClr val="FFFFFF"/>
    <a:srgbClr val="64ACDE"/>
    <a:srgbClr val="2D56A6"/>
    <a:srgbClr val="1997B0"/>
    <a:srgbClr val="D1D1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29EFE4-E7F5-4446-87DA-87C0570BE5EF}" v="2" dt="2025-04-25T04:56:19.75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743"/>
    <p:restoredTop sz="94694"/>
  </p:normalViewPr>
  <p:slideViewPr>
    <p:cSldViewPr snapToGrid="0">
      <p:cViewPr varScale="1">
        <p:scale>
          <a:sx n="105" d="100"/>
          <a:sy n="105" d="100"/>
        </p:scale>
        <p:origin x="6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0305577194956577"/>
          <c:y val="4.3590556937626167E-2"/>
          <c:w val="0.57739282183662177"/>
          <c:h val="0.7006744855028387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Placebo</c:v>
                </c:pt>
              </c:strCache>
            </c:strRef>
          </c:tx>
          <c:spPr>
            <a:solidFill>
              <a:schemeClr val="bg2">
                <a:lumMod val="90000"/>
              </a:schemeClr>
            </a:solidFill>
            <a:ln>
              <a:solidFill>
                <a:schemeClr val="accen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9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51A7-4E6A-9EC3-975EC56C8A53}"/>
              </c:ext>
            </c:extLst>
          </c:dPt>
          <c:dPt>
            <c:idx val="1"/>
            <c:invertIfNegative val="0"/>
            <c:bubble3D val="0"/>
            <c:spPr>
              <a:solidFill>
                <a:schemeClr val="bg2">
                  <a:lumMod val="9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1A7-4E6A-9EC3-975EC56C8A53}"/>
              </c:ext>
            </c:extLst>
          </c:dPt>
          <c:dPt>
            <c:idx val="2"/>
            <c:invertIfNegative val="0"/>
            <c:bubble3D val="0"/>
            <c:spPr>
              <a:solidFill>
                <a:schemeClr val="bg2">
                  <a:lumMod val="9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51A7-4E6A-9EC3-975EC56C8A53}"/>
              </c:ext>
            </c:extLst>
          </c:dPt>
          <c:dPt>
            <c:idx val="3"/>
            <c:invertIfNegative val="0"/>
            <c:bubble3D val="0"/>
            <c:spPr>
              <a:solidFill>
                <a:schemeClr val="bg2">
                  <a:lumMod val="9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51A7-4E6A-9EC3-975EC56C8A53}"/>
              </c:ext>
            </c:extLst>
          </c:dPt>
          <c:dPt>
            <c:idx val="4"/>
            <c:invertIfNegative val="0"/>
            <c:bubble3D val="0"/>
            <c:spPr>
              <a:solidFill>
                <a:schemeClr val="bg2">
                  <a:lumMod val="9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51A7-4E6A-9EC3-975EC56C8A53}"/>
              </c:ext>
            </c:extLst>
          </c:dPt>
          <c:dPt>
            <c:idx val="5"/>
            <c:invertIfNegative val="0"/>
            <c:bubble3D val="0"/>
            <c:spPr>
              <a:solidFill>
                <a:schemeClr val="bg2">
                  <a:lumMod val="9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51A7-4E6A-9EC3-975EC56C8A53}"/>
              </c:ext>
            </c:extLst>
          </c:dPt>
          <c:errBars>
            <c:errBarType val="both"/>
            <c:errValType val="cust"/>
            <c:noEndCap val="0"/>
            <c:plus>
              <c:numRef>
                <c:f>Sheet1!$E$2:$E$7</c:f>
                <c:numCache>
                  <c:formatCode>General</c:formatCode>
                  <c:ptCount val="6"/>
                  <c:pt idx="0">
                    <c:v>0.23100000000000001</c:v>
                  </c:pt>
                  <c:pt idx="1">
                    <c:v>0.21199999999999999</c:v>
                  </c:pt>
                  <c:pt idx="2">
                    <c:v>0.251</c:v>
                  </c:pt>
                  <c:pt idx="3">
                    <c:v>0.255</c:v>
                  </c:pt>
                  <c:pt idx="4">
                    <c:v>0.14799999999999999</c:v>
                  </c:pt>
                  <c:pt idx="5">
                    <c:v>0.14199999999999999</c:v>
                  </c:pt>
                </c:numCache>
              </c:numRef>
            </c:plus>
            <c:minus>
              <c:numRef>
                <c:f>Sheet1!$E$2:$E$7</c:f>
                <c:numCache>
                  <c:formatCode>General</c:formatCode>
                  <c:ptCount val="6"/>
                  <c:pt idx="0">
                    <c:v>0.23100000000000001</c:v>
                  </c:pt>
                  <c:pt idx="1">
                    <c:v>0.21199999999999999</c:v>
                  </c:pt>
                  <c:pt idx="2">
                    <c:v>0.251</c:v>
                  </c:pt>
                  <c:pt idx="3">
                    <c:v>0.255</c:v>
                  </c:pt>
                  <c:pt idx="4">
                    <c:v>0.14799999999999999</c:v>
                  </c:pt>
                  <c:pt idx="5">
                    <c:v>0.14199999999999999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Sheet1!$A$2:$A$7</c:f>
              <c:strCache>
                <c:ptCount val="6"/>
                <c:pt idx="0">
                  <c:v>Anxiety</c:v>
                </c:pt>
                <c:pt idx="1">
                  <c:v>Feeling Dizzy or Lightheaded</c:v>
                </c:pt>
                <c:pt idx="2">
                  <c:v>Chest Tightness, Pain, or Pressure</c:v>
                </c:pt>
                <c:pt idx="3">
                  <c:v>Shortness of Breath</c:v>
                </c:pt>
                <c:pt idx="4">
                  <c:v>Palpitations</c:v>
                </c:pt>
                <c:pt idx="5">
                  <c:v>Rapid Pulse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3.4</c:v>
                </c:pt>
                <c:pt idx="1">
                  <c:v>3.7</c:v>
                </c:pt>
                <c:pt idx="2">
                  <c:v>3.3</c:v>
                </c:pt>
                <c:pt idx="3">
                  <c:v>3.1</c:v>
                </c:pt>
                <c:pt idx="4">
                  <c:v>3.4</c:v>
                </c:pt>
                <c:pt idx="5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1A7-4E6A-9EC3-975EC56C8A5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Etripamil</c:v>
                </c:pt>
              </c:strCache>
            </c:strRef>
          </c:tx>
          <c:spPr>
            <a:solidFill>
              <a:srgbClr val="2D56A6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Sheet1!$D$2:$D$7</c:f>
                <c:numCache>
                  <c:formatCode>General</c:formatCode>
                  <c:ptCount val="6"/>
                  <c:pt idx="0">
                    <c:v>0.27800000000000002</c:v>
                  </c:pt>
                  <c:pt idx="1">
                    <c:v>0.252</c:v>
                  </c:pt>
                  <c:pt idx="2">
                    <c:v>0.35199999999999998</c:v>
                  </c:pt>
                  <c:pt idx="3">
                    <c:v>0.312</c:v>
                  </c:pt>
                  <c:pt idx="4">
                    <c:v>0.17899999999999999</c:v>
                  </c:pt>
                  <c:pt idx="5">
                    <c:v>0.16800000000000001</c:v>
                  </c:pt>
                </c:numCache>
              </c:numRef>
            </c:plus>
            <c:minus>
              <c:numRef>
                <c:f>Sheet1!$D$2:$D$7</c:f>
                <c:numCache>
                  <c:formatCode>General</c:formatCode>
                  <c:ptCount val="6"/>
                  <c:pt idx="0">
                    <c:v>0.27800000000000002</c:v>
                  </c:pt>
                  <c:pt idx="1">
                    <c:v>0.252</c:v>
                  </c:pt>
                  <c:pt idx="2">
                    <c:v>0.35199999999999998</c:v>
                  </c:pt>
                  <c:pt idx="3">
                    <c:v>0.312</c:v>
                  </c:pt>
                  <c:pt idx="4">
                    <c:v>0.17899999999999999</c:v>
                  </c:pt>
                  <c:pt idx="5">
                    <c:v>0.16800000000000001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Sheet1!$A$2:$A$7</c:f>
              <c:strCache>
                <c:ptCount val="6"/>
                <c:pt idx="0">
                  <c:v>Anxiety</c:v>
                </c:pt>
                <c:pt idx="1">
                  <c:v>Feeling Dizzy or Lightheaded</c:v>
                </c:pt>
                <c:pt idx="2">
                  <c:v>Chest Tightness, Pain, or Pressure</c:v>
                </c:pt>
                <c:pt idx="3">
                  <c:v>Shortness of Breath</c:v>
                </c:pt>
                <c:pt idx="4">
                  <c:v>Palpitations</c:v>
                </c:pt>
                <c:pt idx="5">
                  <c:v>Rapid Pulse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4.7</c:v>
                </c:pt>
                <c:pt idx="1">
                  <c:v>4.8</c:v>
                </c:pt>
                <c:pt idx="2">
                  <c:v>4.2</c:v>
                </c:pt>
                <c:pt idx="3">
                  <c:v>4.5</c:v>
                </c:pt>
                <c:pt idx="4">
                  <c:v>4.5</c:v>
                </c:pt>
                <c:pt idx="5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1A7-4E6A-9EC3-975EC56C8A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8"/>
        <c:axId val="1055689135"/>
        <c:axId val="1055681935"/>
      </c:barChart>
      <c:catAx>
        <c:axId val="105568913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/>
                <a:ea typeface="+mn-ea"/>
                <a:cs typeface="Helvetica" panose="020B0604020202020204"/>
              </a:defRPr>
            </a:pPr>
            <a:endParaRPr lang="en-US"/>
          </a:p>
        </c:txPr>
        <c:crossAx val="1055681935"/>
        <c:crosses val="autoZero"/>
        <c:auto val="1"/>
        <c:lblAlgn val="ctr"/>
        <c:lblOffset val="100"/>
        <c:noMultiLvlLbl val="0"/>
      </c:catAx>
      <c:valAx>
        <c:axId val="1055681935"/>
        <c:scaling>
          <c:orientation val="minMax"/>
          <c:max val="7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/>
                <a:ea typeface="+mn-ea"/>
                <a:cs typeface="Helvetica" panose="020B0604020202020204"/>
              </a:defRPr>
            </a:pPr>
            <a:endParaRPr lang="en-US"/>
          </a:p>
        </c:txPr>
        <c:crossAx val="105568913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Helvetica" panose="020B0604020202020204"/>
          <a:cs typeface="Helvetica" panose="020B0604020202020204"/>
        </a:defRPr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Placebo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NODE-301 Study</c:v>
                </c:pt>
                <c:pt idx="1">
                  <c:v>RAPID Study</c:v>
                </c:pt>
                <c:pt idx="2">
                  <c:v>Pooled Analysis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0.25</c:v>
                </c:pt>
                <c:pt idx="1">
                  <c:v>0.21</c:v>
                </c:pt>
                <c:pt idx="2">
                  <c:v>0.22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91-4498-8393-3E7928B8211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Etripamil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NODE-301 Study</c:v>
                </c:pt>
                <c:pt idx="1">
                  <c:v>RAPID Study</c:v>
                </c:pt>
                <c:pt idx="2">
                  <c:v>Pooled Analysis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0.13</c:v>
                </c:pt>
                <c:pt idx="1">
                  <c:v>0.14000000000000001</c:v>
                </c:pt>
                <c:pt idx="2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B91-4498-8393-3E7928B821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13"/>
        <c:axId val="1492888480"/>
        <c:axId val="1981840848"/>
      </c:barChart>
      <c:catAx>
        <c:axId val="1492888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endParaRPr lang="en-US"/>
          </a:p>
        </c:txPr>
        <c:crossAx val="1981840848"/>
        <c:crosses val="autoZero"/>
        <c:auto val="1"/>
        <c:lblAlgn val="ctr"/>
        <c:lblOffset val="100"/>
        <c:noMultiLvlLbl val="0"/>
      </c:catAx>
      <c:valAx>
        <c:axId val="1981840848"/>
        <c:scaling>
          <c:orientation val="minMax"/>
          <c:max val="0.4"/>
        </c:scaling>
        <c:delete val="0"/>
        <c:axPos val="l"/>
        <c:numFmt formatCode="0%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endParaRPr lang="en-US"/>
          </a:p>
        </c:txPr>
        <c:crossAx val="1492888480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6377765082475766"/>
          <c:y val="0.39687849406767012"/>
          <c:w val="0.13622231791338582"/>
          <c:h val="0.2062425209832449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10" Type="http://schemas.openxmlformats.org/officeDocument/2006/relationships/image" Target="../media/image13.svg"/><Relationship Id="rId4" Type="http://schemas.openxmlformats.org/officeDocument/2006/relationships/image" Target="../media/image7.svg"/><Relationship Id="rId9" Type="http://schemas.openxmlformats.org/officeDocument/2006/relationships/image" Target="../media/image12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10" Type="http://schemas.openxmlformats.org/officeDocument/2006/relationships/image" Target="../media/image13.svg"/><Relationship Id="rId4" Type="http://schemas.openxmlformats.org/officeDocument/2006/relationships/image" Target="../media/image7.svg"/><Relationship Id="rId9" Type="http://schemas.openxmlformats.org/officeDocument/2006/relationships/image" Target="../media/image1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AB58C0-01DE-44EF-A083-5C1392BB1304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CB00153-5037-498C-9C1B-2B5927DE3FE5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GB" sz="1800" b="1">
              <a:latin typeface="+mn-lt"/>
              <a:cs typeface="Helvetica" panose="020B0604020202020204" pitchFamily="34" charset="0"/>
            </a:rPr>
            <a:t>~300,000 new PSVT diagnoses each year - </a:t>
          </a:r>
          <a:r>
            <a:rPr lang="en-GB" sz="1800" b="0">
              <a:latin typeface="+mn-lt"/>
              <a:cs typeface="Helvetica" panose="020B0604020202020204" pitchFamily="34" charset="0"/>
            </a:rPr>
            <a:t>25% require ED visits and hospital admission</a:t>
          </a:r>
          <a:r>
            <a:rPr lang="en-GB" sz="1800" baseline="30000">
              <a:latin typeface="+mn-lt"/>
              <a:cs typeface="Helvetica" panose="020B0604020202020204" pitchFamily="34" charset="0"/>
            </a:rPr>
            <a:t>1-4</a:t>
          </a:r>
          <a:endParaRPr lang="en-US" sz="1800">
            <a:latin typeface="+mn-lt"/>
            <a:cs typeface="Helvetica" panose="020B0604020202020204" pitchFamily="34" charset="0"/>
          </a:endParaRPr>
        </a:p>
      </dgm:t>
    </dgm:pt>
    <dgm:pt modelId="{BD148C88-9FEA-4079-ACD1-05F8D452EC04}" type="parTrans" cxnId="{45F36BB6-212A-4C34-A1B5-4AAED5AAE188}">
      <dgm:prSet/>
      <dgm:spPr/>
      <dgm:t>
        <a:bodyPr/>
        <a:lstStyle/>
        <a:p>
          <a:endParaRPr lang="en-US" sz="1800"/>
        </a:p>
      </dgm:t>
    </dgm:pt>
    <dgm:pt modelId="{57CCF73E-F9CC-45DA-9980-113448CC249A}" type="sibTrans" cxnId="{45F36BB6-212A-4C34-A1B5-4AAED5AAE188}">
      <dgm:prSet/>
      <dgm:spPr/>
      <dgm:t>
        <a:bodyPr/>
        <a:lstStyle/>
        <a:p>
          <a:endParaRPr lang="en-US" sz="1800"/>
        </a:p>
      </dgm:t>
    </dgm:pt>
    <dgm:pt modelId="{10CF128F-0F8D-49A8-84F2-54E418646AB5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b="1"/>
            <a:t>PSVT impacts quality of life</a:t>
          </a:r>
          <a:r>
            <a:rPr lang="en-US" sz="1800"/>
            <a:t>, often causing weakness, fatigue, </a:t>
          </a:r>
          <a:r>
            <a:rPr lang="en-US" sz="1800" b="0"/>
            <a:t>lightheadedness, and fainting</a:t>
          </a:r>
          <a:r>
            <a:rPr lang="en-US" sz="1800" baseline="30000"/>
            <a:t>1</a:t>
          </a:r>
          <a:r>
            <a:rPr lang="en-US" sz="1800"/>
            <a:t> </a:t>
          </a:r>
        </a:p>
      </dgm:t>
    </dgm:pt>
    <dgm:pt modelId="{09B1517B-C1A1-45EE-A25C-A2BE0615A5C1}" type="parTrans" cxnId="{04F2D24D-7352-4CF5-BD09-FA19D812BF8C}">
      <dgm:prSet/>
      <dgm:spPr/>
      <dgm:t>
        <a:bodyPr/>
        <a:lstStyle/>
        <a:p>
          <a:endParaRPr lang="en-US" sz="1800"/>
        </a:p>
      </dgm:t>
    </dgm:pt>
    <dgm:pt modelId="{55DBCEB2-F8C5-4797-AE68-2B679CEDA36D}" type="sibTrans" cxnId="{04F2D24D-7352-4CF5-BD09-FA19D812BF8C}">
      <dgm:prSet/>
      <dgm:spPr/>
      <dgm:t>
        <a:bodyPr/>
        <a:lstStyle/>
        <a:p>
          <a:endParaRPr lang="en-US" sz="1800"/>
        </a:p>
      </dgm:t>
    </dgm:pt>
    <dgm:pt modelId="{0F095AC7-3D23-4E58-B26E-5FE5D99C1961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b="1"/>
            <a:t>Additional symptoms may </a:t>
          </a:r>
          <a:r>
            <a:rPr lang="en-US" sz="1800"/>
            <a:t>include palpitations, chest pain, and shortness of breath</a:t>
          </a:r>
          <a:r>
            <a:rPr lang="en-US" sz="1800" baseline="30000"/>
            <a:t>1</a:t>
          </a:r>
          <a:r>
            <a:rPr lang="en-US" sz="1800"/>
            <a:t> </a:t>
          </a:r>
        </a:p>
      </dgm:t>
    </dgm:pt>
    <dgm:pt modelId="{FDF88F80-ED66-4B47-88A6-BC39D1FC2678}" type="parTrans" cxnId="{03155A80-E221-46F7-8656-23CFDE2CB870}">
      <dgm:prSet/>
      <dgm:spPr/>
      <dgm:t>
        <a:bodyPr/>
        <a:lstStyle/>
        <a:p>
          <a:endParaRPr lang="en-US" sz="1800"/>
        </a:p>
      </dgm:t>
    </dgm:pt>
    <dgm:pt modelId="{758599BD-7438-4DD4-B591-CD03BBA43525}" type="sibTrans" cxnId="{03155A80-E221-46F7-8656-23CFDE2CB870}">
      <dgm:prSet/>
      <dgm:spPr/>
      <dgm:t>
        <a:bodyPr/>
        <a:lstStyle/>
        <a:p>
          <a:endParaRPr lang="en-US" sz="1800"/>
        </a:p>
      </dgm:t>
    </dgm:pt>
    <dgm:pt modelId="{CEEA3AA9-AB42-4C8E-8D7E-243F6AF6D911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GB" sz="1800" b="1"/>
            <a:t>Frequent emergency care </a:t>
          </a:r>
          <a:r>
            <a:rPr lang="en-GB" sz="1800"/>
            <a:t>increases </a:t>
          </a:r>
          <a:r>
            <a:rPr lang="en-GB" sz="1800" b="0"/>
            <a:t>healthcare costs and patient burden</a:t>
          </a:r>
          <a:r>
            <a:rPr lang="en-GB" sz="1800" baseline="30000"/>
            <a:t>5,6</a:t>
          </a:r>
          <a:endParaRPr lang="en-US" sz="1800"/>
        </a:p>
      </dgm:t>
    </dgm:pt>
    <dgm:pt modelId="{3769CC8B-3747-4118-93E1-384B285FB0BB}" type="parTrans" cxnId="{48F63290-4C07-46FD-A4AC-3AB6A84CC029}">
      <dgm:prSet/>
      <dgm:spPr/>
      <dgm:t>
        <a:bodyPr/>
        <a:lstStyle/>
        <a:p>
          <a:endParaRPr lang="en-US" sz="1800"/>
        </a:p>
      </dgm:t>
    </dgm:pt>
    <dgm:pt modelId="{9FED8104-4E25-40BF-BBF4-2F57AA51D0BA}" type="sibTrans" cxnId="{48F63290-4C07-46FD-A4AC-3AB6A84CC029}">
      <dgm:prSet/>
      <dgm:spPr/>
      <dgm:t>
        <a:bodyPr/>
        <a:lstStyle/>
        <a:p>
          <a:endParaRPr lang="en-US" sz="1800"/>
        </a:p>
      </dgm:t>
    </dgm:pt>
    <dgm:pt modelId="{33BD4794-B877-4DC8-9B79-4E9B2AA79892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b="1"/>
            <a:t>Current treatments </a:t>
          </a:r>
          <a:r>
            <a:rPr lang="en-US" sz="1800"/>
            <a:t>often require </a:t>
          </a:r>
          <a:r>
            <a:rPr lang="en-US" sz="1800" b="0"/>
            <a:t>clinical intervention, highlighting the need for innovation</a:t>
          </a:r>
          <a:r>
            <a:rPr lang="en-US" sz="1800" b="0" baseline="30000"/>
            <a:t>1</a:t>
          </a:r>
        </a:p>
      </dgm:t>
    </dgm:pt>
    <dgm:pt modelId="{302E8E52-A503-4A40-B70E-0B95C928FA03}" type="parTrans" cxnId="{FF3A5DA0-33D9-4243-A16C-8A9DE53F8846}">
      <dgm:prSet/>
      <dgm:spPr/>
      <dgm:t>
        <a:bodyPr/>
        <a:lstStyle/>
        <a:p>
          <a:endParaRPr lang="en-US" sz="1800"/>
        </a:p>
      </dgm:t>
    </dgm:pt>
    <dgm:pt modelId="{D1E53D95-7B45-4B6E-A18A-0F3EE680C918}" type="sibTrans" cxnId="{FF3A5DA0-33D9-4243-A16C-8A9DE53F8846}">
      <dgm:prSet/>
      <dgm:spPr/>
      <dgm:t>
        <a:bodyPr/>
        <a:lstStyle/>
        <a:p>
          <a:endParaRPr lang="en-US" sz="1800"/>
        </a:p>
      </dgm:t>
    </dgm:pt>
    <dgm:pt modelId="{895A7F09-51D9-41CB-B2E0-474953E6EF39}" type="pres">
      <dgm:prSet presAssocID="{E9AB58C0-01DE-44EF-A083-5C1392BB1304}" presName="root" presStyleCnt="0">
        <dgm:presLayoutVars>
          <dgm:dir/>
          <dgm:resizeHandles val="exact"/>
        </dgm:presLayoutVars>
      </dgm:prSet>
      <dgm:spPr/>
    </dgm:pt>
    <dgm:pt modelId="{93DEF15F-A7E3-4946-A2E0-1DFE458C4A3E}" type="pres">
      <dgm:prSet presAssocID="{DCB00153-5037-498C-9C1B-2B5927DE3FE5}" presName="compNode" presStyleCnt="0"/>
      <dgm:spPr/>
    </dgm:pt>
    <dgm:pt modelId="{B80D6610-C955-4520-89A9-80B5BBE9AA3A}" type="pres">
      <dgm:prSet presAssocID="{DCB00153-5037-498C-9C1B-2B5927DE3FE5}" presName="bgRect" presStyleLbl="bgShp" presStyleIdx="0" presStyleCnt="5"/>
      <dgm:spPr>
        <a:solidFill>
          <a:schemeClr val="bg1">
            <a:lumMod val="95000"/>
          </a:schemeClr>
        </a:solidFill>
      </dgm:spPr>
    </dgm:pt>
    <dgm:pt modelId="{5E257453-A1D9-4652-B389-445B77492A24}" type="pres">
      <dgm:prSet presAssocID="{DCB00153-5037-498C-9C1B-2B5927DE3FE5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  <a:effectLst/>
      </dgm:spPr>
      <dgm:extLst>
        <a:ext uri="{E40237B7-FDA0-4F09-8148-C483321AD2D9}">
          <dgm14:cNvPr xmlns:dgm14="http://schemas.microsoft.com/office/drawing/2010/diagram" id="0" name="" descr="Hospital with solid fill"/>
        </a:ext>
      </dgm:extLst>
    </dgm:pt>
    <dgm:pt modelId="{C03BD48F-A142-4D38-A3DD-5F330AC0AD6C}" type="pres">
      <dgm:prSet presAssocID="{DCB00153-5037-498C-9C1B-2B5927DE3FE5}" presName="spaceRect" presStyleCnt="0"/>
      <dgm:spPr/>
    </dgm:pt>
    <dgm:pt modelId="{B691EAD3-576F-426F-A155-BB4C489989F0}" type="pres">
      <dgm:prSet presAssocID="{DCB00153-5037-498C-9C1B-2B5927DE3FE5}" presName="parTx" presStyleLbl="revTx" presStyleIdx="0" presStyleCnt="5">
        <dgm:presLayoutVars>
          <dgm:chMax val="0"/>
          <dgm:chPref val="0"/>
        </dgm:presLayoutVars>
      </dgm:prSet>
      <dgm:spPr/>
    </dgm:pt>
    <dgm:pt modelId="{9A671818-12D4-4B72-9452-BEC70B461169}" type="pres">
      <dgm:prSet presAssocID="{57CCF73E-F9CC-45DA-9980-113448CC249A}" presName="sibTrans" presStyleCnt="0"/>
      <dgm:spPr/>
    </dgm:pt>
    <dgm:pt modelId="{A36381B5-AC86-47E8-9783-5EF61D3B88A1}" type="pres">
      <dgm:prSet presAssocID="{10CF128F-0F8D-49A8-84F2-54E418646AB5}" presName="compNode" presStyleCnt="0"/>
      <dgm:spPr/>
    </dgm:pt>
    <dgm:pt modelId="{56E84483-0178-4EF4-A15F-44B56C3283BB}" type="pres">
      <dgm:prSet presAssocID="{10CF128F-0F8D-49A8-84F2-54E418646AB5}" presName="bgRect" presStyleLbl="bgShp" presStyleIdx="1" presStyleCnt="5"/>
      <dgm:spPr>
        <a:solidFill>
          <a:schemeClr val="bg1">
            <a:lumMod val="95000"/>
          </a:schemeClr>
        </a:solidFill>
      </dgm:spPr>
    </dgm:pt>
    <dgm:pt modelId="{02475A3C-16AB-4FF0-B35C-5189CBB464C8}" type="pres">
      <dgm:prSet presAssocID="{10CF128F-0F8D-49A8-84F2-54E418646AB5}" presName="iconRect" presStyleLbl="node1" presStyleIdx="1" presStyleCnt="5" custLinFactNeighborX="-1996" custLinFactNeighborY="7986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  <a:effectLst/>
      </dgm:spPr>
      <dgm:extLst>
        <a:ext uri="{E40237B7-FDA0-4F09-8148-C483321AD2D9}">
          <dgm14:cNvPr xmlns:dgm14="http://schemas.microsoft.com/office/drawing/2010/diagram" id="0" name="" descr="Heart with pulse with solid fill"/>
        </a:ext>
      </dgm:extLst>
    </dgm:pt>
    <dgm:pt modelId="{2E7CB061-0F2F-473B-B18F-ADBD5531B450}" type="pres">
      <dgm:prSet presAssocID="{10CF128F-0F8D-49A8-84F2-54E418646AB5}" presName="spaceRect" presStyleCnt="0"/>
      <dgm:spPr/>
    </dgm:pt>
    <dgm:pt modelId="{E0AB8C87-79D4-4030-BAD6-F7EF0FE4A7C3}" type="pres">
      <dgm:prSet presAssocID="{10CF128F-0F8D-49A8-84F2-54E418646AB5}" presName="parTx" presStyleLbl="revTx" presStyleIdx="1" presStyleCnt="5">
        <dgm:presLayoutVars>
          <dgm:chMax val="0"/>
          <dgm:chPref val="0"/>
        </dgm:presLayoutVars>
      </dgm:prSet>
      <dgm:spPr/>
    </dgm:pt>
    <dgm:pt modelId="{EBBCEAEB-9DBB-4ACA-81F7-0B5D447C7F4E}" type="pres">
      <dgm:prSet presAssocID="{55DBCEB2-F8C5-4797-AE68-2B679CEDA36D}" presName="sibTrans" presStyleCnt="0"/>
      <dgm:spPr/>
    </dgm:pt>
    <dgm:pt modelId="{6B661DF1-D13B-4F28-8BF3-098959DA87C1}" type="pres">
      <dgm:prSet presAssocID="{0F095AC7-3D23-4E58-B26E-5FE5D99C1961}" presName="compNode" presStyleCnt="0"/>
      <dgm:spPr/>
    </dgm:pt>
    <dgm:pt modelId="{63F62A83-9041-42B0-BF6F-6FF83693426B}" type="pres">
      <dgm:prSet presAssocID="{0F095AC7-3D23-4E58-B26E-5FE5D99C1961}" presName="bgRect" presStyleLbl="bgShp" presStyleIdx="2" presStyleCnt="5"/>
      <dgm:spPr>
        <a:solidFill>
          <a:schemeClr val="bg1">
            <a:lumMod val="95000"/>
          </a:schemeClr>
        </a:solidFill>
      </dgm:spPr>
    </dgm:pt>
    <dgm:pt modelId="{D143CD7A-8352-48F3-A452-6E4733B264FD}" type="pres">
      <dgm:prSet presAssocID="{0F095AC7-3D23-4E58-B26E-5FE5D99C1961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  <a:effectLst/>
      </dgm:spPr>
      <dgm:extLst>
        <a:ext uri="{E40237B7-FDA0-4F09-8148-C483321AD2D9}">
          <dgm14:cNvPr xmlns:dgm14="http://schemas.microsoft.com/office/drawing/2010/diagram" id="0" name="" descr="Warning with solid fill"/>
        </a:ext>
      </dgm:extLst>
    </dgm:pt>
    <dgm:pt modelId="{DC3EFE3C-4FE4-4975-999D-A7F0B9934081}" type="pres">
      <dgm:prSet presAssocID="{0F095AC7-3D23-4E58-B26E-5FE5D99C1961}" presName="spaceRect" presStyleCnt="0"/>
      <dgm:spPr/>
    </dgm:pt>
    <dgm:pt modelId="{07E7B74E-A7FC-4BE6-B13F-A0F84D3A071B}" type="pres">
      <dgm:prSet presAssocID="{0F095AC7-3D23-4E58-B26E-5FE5D99C1961}" presName="parTx" presStyleLbl="revTx" presStyleIdx="2" presStyleCnt="5">
        <dgm:presLayoutVars>
          <dgm:chMax val="0"/>
          <dgm:chPref val="0"/>
        </dgm:presLayoutVars>
      </dgm:prSet>
      <dgm:spPr/>
    </dgm:pt>
    <dgm:pt modelId="{A3B2CF01-D8A8-4C85-BF82-FAA2634DC9D7}" type="pres">
      <dgm:prSet presAssocID="{758599BD-7438-4DD4-B591-CD03BBA43525}" presName="sibTrans" presStyleCnt="0"/>
      <dgm:spPr/>
    </dgm:pt>
    <dgm:pt modelId="{D3F3E961-7E5B-4B24-B60F-5E3624F78F4D}" type="pres">
      <dgm:prSet presAssocID="{CEEA3AA9-AB42-4C8E-8D7E-243F6AF6D911}" presName="compNode" presStyleCnt="0"/>
      <dgm:spPr/>
    </dgm:pt>
    <dgm:pt modelId="{E8AE6214-6CD7-451E-859A-148CCB35B162}" type="pres">
      <dgm:prSet presAssocID="{CEEA3AA9-AB42-4C8E-8D7E-243F6AF6D911}" presName="bgRect" presStyleLbl="bgShp" presStyleIdx="3" presStyleCnt="5"/>
      <dgm:spPr>
        <a:solidFill>
          <a:schemeClr val="bg1">
            <a:lumMod val="95000"/>
          </a:schemeClr>
        </a:solidFill>
      </dgm:spPr>
    </dgm:pt>
    <dgm:pt modelId="{6D00E099-73A7-4C35-9742-1B365BAB200C}" type="pres">
      <dgm:prSet presAssocID="{CEEA3AA9-AB42-4C8E-8D7E-243F6AF6D911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>
          <a:noFill/>
        </a:ln>
        <a:effectLst/>
      </dgm:spPr>
      <dgm:extLst>
        <a:ext uri="{E40237B7-FDA0-4F09-8148-C483321AD2D9}">
          <dgm14:cNvPr xmlns:dgm14="http://schemas.microsoft.com/office/drawing/2010/diagram" id="0" name="" descr="Bar graph with upward trend with solid fill"/>
        </a:ext>
      </dgm:extLst>
    </dgm:pt>
    <dgm:pt modelId="{4477FA19-C1B3-4C84-AB86-3134A6F9E449}" type="pres">
      <dgm:prSet presAssocID="{CEEA3AA9-AB42-4C8E-8D7E-243F6AF6D911}" presName="spaceRect" presStyleCnt="0"/>
      <dgm:spPr/>
    </dgm:pt>
    <dgm:pt modelId="{9792AD84-4882-44B3-9E21-1156569210E7}" type="pres">
      <dgm:prSet presAssocID="{CEEA3AA9-AB42-4C8E-8D7E-243F6AF6D911}" presName="parTx" presStyleLbl="revTx" presStyleIdx="3" presStyleCnt="5">
        <dgm:presLayoutVars>
          <dgm:chMax val="0"/>
          <dgm:chPref val="0"/>
        </dgm:presLayoutVars>
      </dgm:prSet>
      <dgm:spPr/>
    </dgm:pt>
    <dgm:pt modelId="{5A419A59-E6CF-4348-86D2-7E25A02EC8F2}" type="pres">
      <dgm:prSet presAssocID="{9FED8104-4E25-40BF-BBF4-2F57AA51D0BA}" presName="sibTrans" presStyleCnt="0"/>
      <dgm:spPr/>
    </dgm:pt>
    <dgm:pt modelId="{2CB6FC17-5328-459C-8835-52E14746C923}" type="pres">
      <dgm:prSet presAssocID="{33BD4794-B877-4DC8-9B79-4E9B2AA79892}" presName="compNode" presStyleCnt="0"/>
      <dgm:spPr/>
    </dgm:pt>
    <dgm:pt modelId="{23B2952D-CF24-421C-9B58-B224CE47B262}" type="pres">
      <dgm:prSet presAssocID="{33BD4794-B877-4DC8-9B79-4E9B2AA79892}" presName="bgRect" presStyleLbl="bgShp" presStyleIdx="4" presStyleCnt="5"/>
      <dgm:spPr>
        <a:solidFill>
          <a:schemeClr val="bg1">
            <a:lumMod val="95000"/>
          </a:schemeClr>
        </a:solidFill>
      </dgm:spPr>
    </dgm:pt>
    <dgm:pt modelId="{36DAF0D9-8658-44B2-B1CB-ABE069E7F44E}" type="pres">
      <dgm:prSet presAssocID="{33BD4794-B877-4DC8-9B79-4E9B2AA79892}" presName="iconRect" presStyleLbl="node1" presStyleIdx="4" presStyleCnt="5" custLinFactNeighborY="5990"/>
      <dgm:spPr>
        <a:blipFill>
          <a:blip xmlns:r="http://schemas.openxmlformats.org/officeDocument/2006/relationships"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  <a:ln>
          <a:noFill/>
        </a:ln>
        <a:effectLst/>
      </dgm:spPr>
      <dgm:extLst>
        <a:ext uri="{E40237B7-FDA0-4F09-8148-C483321AD2D9}">
          <dgm14:cNvPr xmlns:dgm14="http://schemas.microsoft.com/office/drawing/2010/diagram" id="0" name="" descr="Doctor female with solid fill"/>
        </a:ext>
      </dgm:extLst>
    </dgm:pt>
    <dgm:pt modelId="{BB8EC94A-9DFB-4F83-B395-15ACFC337CD2}" type="pres">
      <dgm:prSet presAssocID="{33BD4794-B877-4DC8-9B79-4E9B2AA79892}" presName="spaceRect" presStyleCnt="0"/>
      <dgm:spPr/>
    </dgm:pt>
    <dgm:pt modelId="{4FB6C4DF-8144-4EB0-B88E-1100F57CC1EF}" type="pres">
      <dgm:prSet presAssocID="{33BD4794-B877-4DC8-9B79-4E9B2AA79892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246CC320-593A-474B-BC9A-03692D6B7565}" type="presOf" srcId="{E9AB58C0-01DE-44EF-A083-5C1392BB1304}" destId="{895A7F09-51D9-41CB-B2E0-474953E6EF39}" srcOrd="0" destOrd="0" presId="urn:microsoft.com/office/officeart/2018/2/layout/IconVerticalSolidList"/>
    <dgm:cxn modelId="{5803CB66-9315-44F4-9483-0BA447D7291D}" type="presOf" srcId="{DCB00153-5037-498C-9C1B-2B5927DE3FE5}" destId="{B691EAD3-576F-426F-A155-BB4C489989F0}" srcOrd="0" destOrd="0" presId="urn:microsoft.com/office/officeart/2018/2/layout/IconVerticalSolidList"/>
    <dgm:cxn modelId="{04F2D24D-7352-4CF5-BD09-FA19D812BF8C}" srcId="{E9AB58C0-01DE-44EF-A083-5C1392BB1304}" destId="{10CF128F-0F8D-49A8-84F2-54E418646AB5}" srcOrd="1" destOrd="0" parTransId="{09B1517B-C1A1-45EE-A25C-A2BE0615A5C1}" sibTransId="{55DBCEB2-F8C5-4797-AE68-2B679CEDA36D}"/>
    <dgm:cxn modelId="{03155A80-E221-46F7-8656-23CFDE2CB870}" srcId="{E9AB58C0-01DE-44EF-A083-5C1392BB1304}" destId="{0F095AC7-3D23-4E58-B26E-5FE5D99C1961}" srcOrd="2" destOrd="0" parTransId="{FDF88F80-ED66-4B47-88A6-BC39D1FC2678}" sibTransId="{758599BD-7438-4DD4-B591-CD03BBA43525}"/>
    <dgm:cxn modelId="{C75FED82-3F67-45CB-8BA7-9959FA65F196}" type="presOf" srcId="{0F095AC7-3D23-4E58-B26E-5FE5D99C1961}" destId="{07E7B74E-A7FC-4BE6-B13F-A0F84D3A071B}" srcOrd="0" destOrd="0" presId="urn:microsoft.com/office/officeart/2018/2/layout/IconVerticalSolidList"/>
    <dgm:cxn modelId="{48F63290-4C07-46FD-A4AC-3AB6A84CC029}" srcId="{E9AB58C0-01DE-44EF-A083-5C1392BB1304}" destId="{CEEA3AA9-AB42-4C8E-8D7E-243F6AF6D911}" srcOrd="3" destOrd="0" parTransId="{3769CC8B-3747-4118-93E1-384B285FB0BB}" sibTransId="{9FED8104-4E25-40BF-BBF4-2F57AA51D0BA}"/>
    <dgm:cxn modelId="{FF3A5DA0-33D9-4243-A16C-8A9DE53F8846}" srcId="{E9AB58C0-01DE-44EF-A083-5C1392BB1304}" destId="{33BD4794-B877-4DC8-9B79-4E9B2AA79892}" srcOrd="4" destOrd="0" parTransId="{302E8E52-A503-4A40-B70E-0B95C928FA03}" sibTransId="{D1E53D95-7B45-4B6E-A18A-0F3EE680C918}"/>
    <dgm:cxn modelId="{45F36BB6-212A-4C34-A1B5-4AAED5AAE188}" srcId="{E9AB58C0-01DE-44EF-A083-5C1392BB1304}" destId="{DCB00153-5037-498C-9C1B-2B5927DE3FE5}" srcOrd="0" destOrd="0" parTransId="{BD148C88-9FEA-4079-ACD1-05F8D452EC04}" sibTransId="{57CCF73E-F9CC-45DA-9980-113448CC249A}"/>
    <dgm:cxn modelId="{64B497D6-74DA-4703-B4B8-42834BE7B9DD}" type="presOf" srcId="{CEEA3AA9-AB42-4C8E-8D7E-243F6AF6D911}" destId="{9792AD84-4882-44B3-9E21-1156569210E7}" srcOrd="0" destOrd="0" presId="urn:microsoft.com/office/officeart/2018/2/layout/IconVerticalSolidList"/>
    <dgm:cxn modelId="{DBD515E4-C0F9-4772-A67F-704C923F59B4}" type="presOf" srcId="{10CF128F-0F8D-49A8-84F2-54E418646AB5}" destId="{E0AB8C87-79D4-4030-BAD6-F7EF0FE4A7C3}" srcOrd="0" destOrd="0" presId="urn:microsoft.com/office/officeart/2018/2/layout/IconVerticalSolidList"/>
    <dgm:cxn modelId="{28CB7AF5-EEEB-492B-9C11-AB18DE452662}" type="presOf" srcId="{33BD4794-B877-4DC8-9B79-4E9B2AA79892}" destId="{4FB6C4DF-8144-4EB0-B88E-1100F57CC1EF}" srcOrd="0" destOrd="0" presId="urn:microsoft.com/office/officeart/2018/2/layout/IconVerticalSolidList"/>
    <dgm:cxn modelId="{B497C597-C04B-4037-8D52-FA035105A11A}" type="presParOf" srcId="{895A7F09-51D9-41CB-B2E0-474953E6EF39}" destId="{93DEF15F-A7E3-4946-A2E0-1DFE458C4A3E}" srcOrd="0" destOrd="0" presId="urn:microsoft.com/office/officeart/2018/2/layout/IconVerticalSolidList"/>
    <dgm:cxn modelId="{B554EEB9-707F-410C-A92B-607B77E327AB}" type="presParOf" srcId="{93DEF15F-A7E3-4946-A2E0-1DFE458C4A3E}" destId="{B80D6610-C955-4520-89A9-80B5BBE9AA3A}" srcOrd="0" destOrd="0" presId="urn:microsoft.com/office/officeart/2018/2/layout/IconVerticalSolidList"/>
    <dgm:cxn modelId="{CE6F390F-A11A-4782-84EE-4B15839BDEB5}" type="presParOf" srcId="{93DEF15F-A7E3-4946-A2E0-1DFE458C4A3E}" destId="{5E257453-A1D9-4652-B389-445B77492A24}" srcOrd="1" destOrd="0" presId="urn:microsoft.com/office/officeart/2018/2/layout/IconVerticalSolidList"/>
    <dgm:cxn modelId="{E819B10B-B93A-4701-B62D-15A274C1890D}" type="presParOf" srcId="{93DEF15F-A7E3-4946-A2E0-1DFE458C4A3E}" destId="{C03BD48F-A142-4D38-A3DD-5F330AC0AD6C}" srcOrd="2" destOrd="0" presId="urn:microsoft.com/office/officeart/2018/2/layout/IconVerticalSolidList"/>
    <dgm:cxn modelId="{8CF93846-D410-460A-8F71-874F84262BC1}" type="presParOf" srcId="{93DEF15F-A7E3-4946-A2E0-1DFE458C4A3E}" destId="{B691EAD3-576F-426F-A155-BB4C489989F0}" srcOrd="3" destOrd="0" presId="urn:microsoft.com/office/officeart/2018/2/layout/IconVerticalSolidList"/>
    <dgm:cxn modelId="{C23D1917-F933-4DD4-92AB-57BF0F8EB903}" type="presParOf" srcId="{895A7F09-51D9-41CB-B2E0-474953E6EF39}" destId="{9A671818-12D4-4B72-9452-BEC70B461169}" srcOrd="1" destOrd="0" presId="urn:microsoft.com/office/officeart/2018/2/layout/IconVerticalSolidList"/>
    <dgm:cxn modelId="{9805507E-7E40-45D2-9E14-22DAAFF5EA36}" type="presParOf" srcId="{895A7F09-51D9-41CB-B2E0-474953E6EF39}" destId="{A36381B5-AC86-47E8-9783-5EF61D3B88A1}" srcOrd="2" destOrd="0" presId="urn:microsoft.com/office/officeart/2018/2/layout/IconVerticalSolidList"/>
    <dgm:cxn modelId="{52D450B7-02AC-42DB-8126-F5BDE59E2A27}" type="presParOf" srcId="{A36381B5-AC86-47E8-9783-5EF61D3B88A1}" destId="{56E84483-0178-4EF4-A15F-44B56C3283BB}" srcOrd="0" destOrd="0" presId="urn:microsoft.com/office/officeart/2018/2/layout/IconVerticalSolidList"/>
    <dgm:cxn modelId="{D8B2BD70-1AA7-467C-B018-2EDFDA386E50}" type="presParOf" srcId="{A36381B5-AC86-47E8-9783-5EF61D3B88A1}" destId="{02475A3C-16AB-4FF0-B35C-5189CBB464C8}" srcOrd="1" destOrd="0" presId="urn:microsoft.com/office/officeart/2018/2/layout/IconVerticalSolidList"/>
    <dgm:cxn modelId="{934D9B52-9782-4CA6-87A7-E2C051B7B938}" type="presParOf" srcId="{A36381B5-AC86-47E8-9783-5EF61D3B88A1}" destId="{2E7CB061-0F2F-473B-B18F-ADBD5531B450}" srcOrd="2" destOrd="0" presId="urn:microsoft.com/office/officeart/2018/2/layout/IconVerticalSolidList"/>
    <dgm:cxn modelId="{D8F6597B-5900-4D17-9B81-E0E415F683AD}" type="presParOf" srcId="{A36381B5-AC86-47E8-9783-5EF61D3B88A1}" destId="{E0AB8C87-79D4-4030-BAD6-F7EF0FE4A7C3}" srcOrd="3" destOrd="0" presId="urn:microsoft.com/office/officeart/2018/2/layout/IconVerticalSolidList"/>
    <dgm:cxn modelId="{09882BAC-0B5F-470A-ABED-E4288783F9BE}" type="presParOf" srcId="{895A7F09-51D9-41CB-B2E0-474953E6EF39}" destId="{EBBCEAEB-9DBB-4ACA-81F7-0B5D447C7F4E}" srcOrd="3" destOrd="0" presId="urn:microsoft.com/office/officeart/2018/2/layout/IconVerticalSolidList"/>
    <dgm:cxn modelId="{C485BB10-A270-4CA8-83E0-0E5C104B32B6}" type="presParOf" srcId="{895A7F09-51D9-41CB-B2E0-474953E6EF39}" destId="{6B661DF1-D13B-4F28-8BF3-098959DA87C1}" srcOrd="4" destOrd="0" presId="urn:microsoft.com/office/officeart/2018/2/layout/IconVerticalSolidList"/>
    <dgm:cxn modelId="{C4F56AC3-2A06-4745-B3EC-1B25A8AEAADF}" type="presParOf" srcId="{6B661DF1-D13B-4F28-8BF3-098959DA87C1}" destId="{63F62A83-9041-42B0-BF6F-6FF83693426B}" srcOrd="0" destOrd="0" presId="urn:microsoft.com/office/officeart/2018/2/layout/IconVerticalSolidList"/>
    <dgm:cxn modelId="{A26B5D07-BC77-400B-B2C6-410FC21C9D9C}" type="presParOf" srcId="{6B661DF1-D13B-4F28-8BF3-098959DA87C1}" destId="{D143CD7A-8352-48F3-A452-6E4733B264FD}" srcOrd="1" destOrd="0" presId="urn:microsoft.com/office/officeart/2018/2/layout/IconVerticalSolidList"/>
    <dgm:cxn modelId="{E76CD577-0843-4065-A6A6-695268BF21FF}" type="presParOf" srcId="{6B661DF1-D13B-4F28-8BF3-098959DA87C1}" destId="{DC3EFE3C-4FE4-4975-999D-A7F0B9934081}" srcOrd="2" destOrd="0" presId="urn:microsoft.com/office/officeart/2018/2/layout/IconVerticalSolidList"/>
    <dgm:cxn modelId="{1BF55D7F-FE0D-4018-84B5-0A09E6EF95FC}" type="presParOf" srcId="{6B661DF1-D13B-4F28-8BF3-098959DA87C1}" destId="{07E7B74E-A7FC-4BE6-B13F-A0F84D3A071B}" srcOrd="3" destOrd="0" presId="urn:microsoft.com/office/officeart/2018/2/layout/IconVerticalSolidList"/>
    <dgm:cxn modelId="{D102867B-5DC7-4F7B-8204-F4E74C0E1701}" type="presParOf" srcId="{895A7F09-51D9-41CB-B2E0-474953E6EF39}" destId="{A3B2CF01-D8A8-4C85-BF82-FAA2634DC9D7}" srcOrd="5" destOrd="0" presId="urn:microsoft.com/office/officeart/2018/2/layout/IconVerticalSolidList"/>
    <dgm:cxn modelId="{D60FF5A1-B559-4AAD-A8EE-1F13847702EE}" type="presParOf" srcId="{895A7F09-51D9-41CB-B2E0-474953E6EF39}" destId="{D3F3E961-7E5B-4B24-B60F-5E3624F78F4D}" srcOrd="6" destOrd="0" presId="urn:microsoft.com/office/officeart/2018/2/layout/IconVerticalSolidList"/>
    <dgm:cxn modelId="{04360601-01C4-4E0F-9487-B723AF369924}" type="presParOf" srcId="{D3F3E961-7E5B-4B24-B60F-5E3624F78F4D}" destId="{E8AE6214-6CD7-451E-859A-148CCB35B162}" srcOrd="0" destOrd="0" presId="urn:microsoft.com/office/officeart/2018/2/layout/IconVerticalSolidList"/>
    <dgm:cxn modelId="{6FB32CF5-CDAF-410B-8425-C26F4D2A791D}" type="presParOf" srcId="{D3F3E961-7E5B-4B24-B60F-5E3624F78F4D}" destId="{6D00E099-73A7-4C35-9742-1B365BAB200C}" srcOrd="1" destOrd="0" presId="urn:microsoft.com/office/officeart/2018/2/layout/IconVerticalSolidList"/>
    <dgm:cxn modelId="{CA774C1F-8137-4CAA-88ED-A917AE3C6460}" type="presParOf" srcId="{D3F3E961-7E5B-4B24-B60F-5E3624F78F4D}" destId="{4477FA19-C1B3-4C84-AB86-3134A6F9E449}" srcOrd="2" destOrd="0" presId="urn:microsoft.com/office/officeart/2018/2/layout/IconVerticalSolidList"/>
    <dgm:cxn modelId="{8613A80B-C73F-4C2F-97EE-7A46FE72CC40}" type="presParOf" srcId="{D3F3E961-7E5B-4B24-B60F-5E3624F78F4D}" destId="{9792AD84-4882-44B3-9E21-1156569210E7}" srcOrd="3" destOrd="0" presId="urn:microsoft.com/office/officeart/2018/2/layout/IconVerticalSolidList"/>
    <dgm:cxn modelId="{70A7F7F5-5B8A-44E2-94C1-EA5ECCA704F8}" type="presParOf" srcId="{895A7F09-51D9-41CB-B2E0-474953E6EF39}" destId="{5A419A59-E6CF-4348-86D2-7E25A02EC8F2}" srcOrd="7" destOrd="0" presId="urn:microsoft.com/office/officeart/2018/2/layout/IconVerticalSolidList"/>
    <dgm:cxn modelId="{074F9841-A40E-4BD5-B93B-43200A05A042}" type="presParOf" srcId="{895A7F09-51D9-41CB-B2E0-474953E6EF39}" destId="{2CB6FC17-5328-459C-8835-52E14746C923}" srcOrd="8" destOrd="0" presId="urn:microsoft.com/office/officeart/2018/2/layout/IconVerticalSolidList"/>
    <dgm:cxn modelId="{541B1C03-3BF3-465E-B1E1-7F821423E1B3}" type="presParOf" srcId="{2CB6FC17-5328-459C-8835-52E14746C923}" destId="{23B2952D-CF24-421C-9B58-B224CE47B262}" srcOrd="0" destOrd="0" presId="urn:microsoft.com/office/officeart/2018/2/layout/IconVerticalSolidList"/>
    <dgm:cxn modelId="{49CE4C2F-758E-4542-8744-1F7A1F702926}" type="presParOf" srcId="{2CB6FC17-5328-459C-8835-52E14746C923}" destId="{36DAF0D9-8658-44B2-B1CB-ABE069E7F44E}" srcOrd="1" destOrd="0" presId="urn:microsoft.com/office/officeart/2018/2/layout/IconVerticalSolidList"/>
    <dgm:cxn modelId="{11F22659-0871-4E4F-8778-B7D6AB360961}" type="presParOf" srcId="{2CB6FC17-5328-459C-8835-52E14746C923}" destId="{BB8EC94A-9DFB-4F83-B395-15ACFC337CD2}" srcOrd="2" destOrd="0" presId="urn:microsoft.com/office/officeart/2018/2/layout/IconVerticalSolidList"/>
    <dgm:cxn modelId="{CED3F48B-7CBD-4220-8AAA-D882FE6FBEFF}" type="presParOf" srcId="{2CB6FC17-5328-459C-8835-52E14746C923}" destId="{4FB6C4DF-8144-4EB0-B88E-1100F57CC1E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BB4D870-46BD-4482-8923-1D8ED8221DCB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9F480BB9-3A7B-4D87-9CAB-2820D9D57A20}">
      <dgm:prSet phldrT="[Text]"/>
      <dgm:spPr>
        <a:solidFill>
          <a:srgbClr val="2D56A6"/>
        </a:solidFill>
      </dgm:spPr>
      <dgm:t>
        <a:bodyPr/>
        <a:lstStyle/>
        <a:p>
          <a:r>
            <a:rPr lang="en-US"/>
            <a:t>1</a:t>
          </a:r>
        </a:p>
      </dgm:t>
    </dgm:pt>
    <dgm:pt modelId="{F52D6D37-B003-48E9-B7B2-3DE8A0850EEC}" type="parTrans" cxnId="{2C3CD143-2074-4FC5-9D4F-4446361F55A2}">
      <dgm:prSet/>
      <dgm:spPr/>
      <dgm:t>
        <a:bodyPr/>
        <a:lstStyle/>
        <a:p>
          <a:endParaRPr lang="en-US"/>
        </a:p>
      </dgm:t>
    </dgm:pt>
    <dgm:pt modelId="{A19FC224-66D1-4496-80D1-184B4238CF8E}" type="sibTrans" cxnId="{2C3CD143-2074-4FC5-9D4F-4446361F55A2}">
      <dgm:prSet/>
      <dgm:spPr/>
      <dgm:t>
        <a:bodyPr/>
        <a:lstStyle/>
        <a:p>
          <a:endParaRPr lang="en-US"/>
        </a:p>
      </dgm:t>
    </dgm:pt>
    <dgm:pt modelId="{81316C03-C39D-4627-B903-0DDC1CDF5601}">
      <dgm:prSet phldrT="[Text]"/>
      <dgm:spPr>
        <a:solidFill>
          <a:srgbClr val="2D56A6"/>
        </a:solidFill>
      </dgm:spPr>
      <dgm:t>
        <a:bodyPr/>
        <a:lstStyle/>
        <a:p>
          <a:r>
            <a:rPr lang="en-US"/>
            <a:t>2</a:t>
          </a:r>
        </a:p>
      </dgm:t>
    </dgm:pt>
    <dgm:pt modelId="{78E5BA0D-8467-4393-AFA4-D6EB9B68949F}" type="parTrans" cxnId="{4078135F-9824-4553-923C-99FD12B790D7}">
      <dgm:prSet/>
      <dgm:spPr/>
      <dgm:t>
        <a:bodyPr/>
        <a:lstStyle/>
        <a:p>
          <a:endParaRPr lang="en-US"/>
        </a:p>
      </dgm:t>
    </dgm:pt>
    <dgm:pt modelId="{F3EFD3A9-DB6A-4CD0-B095-D98998517C4E}" type="sibTrans" cxnId="{4078135F-9824-4553-923C-99FD12B790D7}">
      <dgm:prSet/>
      <dgm:spPr/>
      <dgm:t>
        <a:bodyPr/>
        <a:lstStyle/>
        <a:p>
          <a:endParaRPr lang="en-US"/>
        </a:p>
      </dgm:t>
    </dgm:pt>
    <dgm:pt modelId="{38982156-D373-4668-A4A9-D597AD383A77}">
      <dgm:prSet phldrT="[Text]"/>
      <dgm:spPr>
        <a:solidFill>
          <a:srgbClr val="2D56A6"/>
        </a:solidFill>
      </dgm:spPr>
      <dgm:t>
        <a:bodyPr/>
        <a:lstStyle/>
        <a:p>
          <a:r>
            <a:rPr lang="en-US"/>
            <a:t>3</a:t>
          </a:r>
        </a:p>
      </dgm:t>
    </dgm:pt>
    <dgm:pt modelId="{2BB074BB-54B7-46CD-AE7D-24B2A01DDCEB}" type="parTrans" cxnId="{C7717CF5-A42D-4E42-8379-38F1C1D36E7E}">
      <dgm:prSet/>
      <dgm:spPr/>
      <dgm:t>
        <a:bodyPr/>
        <a:lstStyle/>
        <a:p>
          <a:endParaRPr lang="en-US"/>
        </a:p>
      </dgm:t>
    </dgm:pt>
    <dgm:pt modelId="{82DC61B0-B321-4002-B271-0543A9C009AF}" type="sibTrans" cxnId="{C7717CF5-A42D-4E42-8379-38F1C1D36E7E}">
      <dgm:prSet/>
      <dgm:spPr/>
      <dgm:t>
        <a:bodyPr/>
        <a:lstStyle/>
        <a:p>
          <a:endParaRPr lang="en-US"/>
        </a:p>
      </dgm:t>
    </dgm:pt>
    <dgm:pt modelId="{2774E4D8-6196-4772-A5F0-31CFC9058C7C}">
      <dgm:prSet phldrT="[Text]"/>
      <dgm:spPr>
        <a:solidFill>
          <a:srgbClr val="2D56A6"/>
        </a:solidFill>
      </dgm:spPr>
      <dgm:t>
        <a:bodyPr/>
        <a:lstStyle/>
        <a:p>
          <a:r>
            <a:rPr lang="en-US"/>
            <a:t>4</a:t>
          </a:r>
        </a:p>
      </dgm:t>
    </dgm:pt>
    <dgm:pt modelId="{C2C7B3C5-B6ED-4E16-98DB-1730554E97C1}" type="parTrans" cxnId="{22A44785-E106-4540-9C1B-17FA60B56881}">
      <dgm:prSet/>
      <dgm:spPr/>
      <dgm:t>
        <a:bodyPr/>
        <a:lstStyle/>
        <a:p>
          <a:endParaRPr lang="en-US"/>
        </a:p>
      </dgm:t>
    </dgm:pt>
    <dgm:pt modelId="{F5C5C925-10C4-43D7-BDCD-367B9B3FE343}" type="sibTrans" cxnId="{22A44785-E106-4540-9C1B-17FA60B56881}">
      <dgm:prSet/>
      <dgm:spPr/>
      <dgm:t>
        <a:bodyPr/>
        <a:lstStyle/>
        <a:p>
          <a:endParaRPr lang="en-US"/>
        </a:p>
      </dgm:t>
    </dgm:pt>
    <dgm:pt modelId="{2A05B875-08B4-4538-99E8-0063F435B51D}">
      <dgm:prSet phldrT="[Text]"/>
      <dgm:spPr>
        <a:solidFill>
          <a:srgbClr val="2D56A6"/>
        </a:solidFill>
      </dgm:spPr>
      <dgm:t>
        <a:bodyPr/>
        <a:lstStyle/>
        <a:p>
          <a:r>
            <a:rPr lang="en-US"/>
            <a:t>5</a:t>
          </a:r>
        </a:p>
      </dgm:t>
    </dgm:pt>
    <dgm:pt modelId="{A7792311-7561-42F7-999E-F5B0279FCD78}" type="parTrans" cxnId="{74669573-0272-40DC-8F77-1707FBE9FAB7}">
      <dgm:prSet/>
      <dgm:spPr/>
      <dgm:t>
        <a:bodyPr/>
        <a:lstStyle/>
        <a:p>
          <a:endParaRPr lang="en-US"/>
        </a:p>
      </dgm:t>
    </dgm:pt>
    <dgm:pt modelId="{935A413D-5009-430E-B8E5-169A417AABD1}" type="sibTrans" cxnId="{74669573-0272-40DC-8F77-1707FBE9FAB7}">
      <dgm:prSet/>
      <dgm:spPr/>
      <dgm:t>
        <a:bodyPr/>
        <a:lstStyle/>
        <a:p>
          <a:endParaRPr lang="en-US"/>
        </a:p>
      </dgm:t>
    </dgm:pt>
    <dgm:pt modelId="{4C180339-BFFC-4332-BCCF-5429D144981E}">
      <dgm:prSet phldrT="[Text]"/>
      <dgm:spPr>
        <a:solidFill>
          <a:srgbClr val="2D56A6"/>
        </a:solidFill>
      </dgm:spPr>
      <dgm:t>
        <a:bodyPr/>
        <a:lstStyle/>
        <a:p>
          <a:r>
            <a:rPr lang="en-US"/>
            <a:t>6</a:t>
          </a:r>
        </a:p>
      </dgm:t>
    </dgm:pt>
    <dgm:pt modelId="{478753F5-8935-473C-9905-F0B48C3CE469}" type="parTrans" cxnId="{404CD518-51F0-4349-AFB1-26658FDA7897}">
      <dgm:prSet/>
      <dgm:spPr/>
      <dgm:t>
        <a:bodyPr/>
        <a:lstStyle/>
        <a:p>
          <a:endParaRPr lang="en-US"/>
        </a:p>
      </dgm:t>
    </dgm:pt>
    <dgm:pt modelId="{A97BAC95-18A6-4D6B-88BE-CA5D4275DF81}" type="sibTrans" cxnId="{404CD518-51F0-4349-AFB1-26658FDA7897}">
      <dgm:prSet/>
      <dgm:spPr/>
      <dgm:t>
        <a:bodyPr/>
        <a:lstStyle/>
        <a:p>
          <a:endParaRPr lang="en-US"/>
        </a:p>
      </dgm:t>
    </dgm:pt>
    <dgm:pt modelId="{1F139F4C-17CD-4A66-A0F9-647569ABA78E}">
      <dgm:prSet phldrT="[Text]"/>
      <dgm:spPr>
        <a:solidFill>
          <a:srgbClr val="2D56A6"/>
        </a:solidFill>
      </dgm:spPr>
      <dgm:t>
        <a:bodyPr/>
        <a:lstStyle/>
        <a:p>
          <a:r>
            <a:rPr lang="en-US"/>
            <a:t>7</a:t>
          </a:r>
        </a:p>
      </dgm:t>
    </dgm:pt>
    <dgm:pt modelId="{5342ADEA-9267-434D-A858-08AF764B493D}" type="parTrans" cxnId="{134F2726-EE8C-41D9-8A32-43F8A1482A64}">
      <dgm:prSet/>
      <dgm:spPr/>
      <dgm:t>
        <a:bodyPr/>
        <a:lstStyle/>
        <a:p>
          <a:endParaRPr lang="en-US"/>
        </a:p>
      </dgm:t>
    </dgm:pt>
    <dgm:pt modelId="{AA697E28-EC38-47C6-8E25-A1B0228CD692}" type="sibTrans" cxnId="{134F2726-EE8C-41D9-8A32-43F8A1482A64}">
      <dgm:prSet/>
      <dgm:spPr/>
      <dgm:t>
        <a:bodyPr/>
        <a:lstStyle/>
        <a:p>
          <a:endParaRPr lang="en-US"/>
        </a:p>
      </dgm:t>
    </dgm:pt>
    <dgm:pt modelId="{00471825-FF8B-472A-93DE-DDA51A1AA094}" type="pres">
      <dgm:prSet presAssocID="{ABB4D870-46BD-4482-8923-1D8ED8221DCB}" presName="Name0" presStyleCnt="0">
        <dgm:presLayoutVars>
          <dgm:dir/>
          <dgm:animLvl val="lvl"/>
          <dgm:resizeHandles val="exact"/>
        </dgm:presLayoutVars>
      </dgm:prSet>
      <dgm:spPr/>
    </dgm:pt>
    <dgm:pt modelId="{0F7221C8-C057-4E0C-8495-4F4F415909F0}" type="pres">
      <dgm:prSet presAssocID="{9F480BB9-3A7B-4D87-9CAB-2820D9D57A20}" presName="parTxOnly" presStyleLbl="node1" presStyleIdx="0" presStyleCnt="7">
        <dgm:presLayoutVars>
          <dgm:chMax val="0"/>
          <dgm:chPref val="0"/>
          <dgm:bulletEnabled val="1"/>
        </dgm:presLayoutVars>
      </dgm:prSet>
      <dgm:spPr/>
    </dgm:pt>
    <dgm:pt modelId="{09C87BFD-4FAD-4CE7-8023-40FDE157C63E}" type="pres">
      <dgm:prSet presAssocID="{A19FC224-66D1-4496-80D1-184B4238CF8E}" presName="parTxOnlySpace" presStyleCnt="0"/>
      <dgm:spPr/>
    </dgm:pt>
    <dgm:pt modelId="{B47721D4-2F38-4E9F-BD40-44FFC2D079C5}" type="pres">
      <dgm:prSet presAssocID="{81316C03-C39D-4627-B903-0DDC1CDF5601}" presName="parTxOnly" presStyleLbl="node1" presStyleIdx="1" presStyleCnt="7">
        <dgm:presLayoutVars>
          <dgm:chMax val="0"/>
          <dgm:chPref val="0"/>
          <dgm:bulletEnabled val="1"/>
        </dgm:presLayoutVars>
      </dgm:prSet>
      <dgm:spPr/>
    </dgm:pt>
    <dgm:pt modelId="{7F678DE6-D4CA-4ABF-AE86-121DF101C976}" type="pres">
      <dgm:prSet presAssocID="{F3EFD3A9-DB6A-4CD0-B095-D98998517C4E}" presName="parTxOnlySpace" presStyleCnt="0"/>
      <dgm:spPr/>
    </dgm:pt>
    <dgm:pt modelId="{B6C9B6C7-80F6-423D-90B3-D92374F72F37}" type="pres">
      <dgm:prSet presAssocID="{38982156-D373-4668-A4A9-D597AD383A77}" presName="parTxOnly" presStyleLbl="node1" presStyleIdx="2" presStyleCnt="7">
        <dgm:presLayoutVars>
          <dgm:chMax val="0"/>
          <dgm:chPref val="0"/>
          <dgm:bulletEnabled val="1"/>
        </dgm:presLayoutVars>
      </dgm:prSet>
      <dgm:spPr/>
    </dgm:pt>
    <dgm:pt modelId="{A6C5E3E6-6225-4940-AEA1-C217CB7E251A}" type="pres">
      <dgm:prSet presAssocID="{82DC61B0-B321-4002-B271-0543A9C009AF}" presName="parTxOnlySpace" presStyleCnt="0"/>
      <dgm:spPr/>
    </dgm:pt>
    <dgm:pt modelId="{7BAA13E4-D2D3-4F43-A035-A1E7FD5F2987}" type="pres">
      <dgm:prSet presAssocID="{2774E4D8-6196-4772-A5F0-31CFC9058C7C}" presName="parTxOnly" presStyleLbl="node1" presStyleIdx="3" presStyleCnt="7">
        <dgm:presLayoutVars>
          <dgm:chMax val="0"/>
          <dgm:chPref val="0"/>
          <dgm:bulletEnabled val="1"/>
        </dgm:presLayoutVars>
      </dgm:prSet>
      <dgm:spPr/>
    </dgm:pt>
    <dgm:pt modelId="{3BADFA66-82BF-4A9B-861B-F5D60FDD111D}" type="pres">
      <dgm:prSet presAssocID="{F5C5C925-10C4-43D7-BDCD-367B9B3FE343}" presName="parTxOnlySpace" presStyleCnt="0"/>
      <dgm:spPr/>
    </dgm:pt>
    <dgm:pt modelId="{A4AFCB39-83BC-4118-B234-60157C95A005}" type="pres">
      <dgm:prSet presAssocID="{2A05B875-08B4-4538-99E8-0063F435B51D}" presName="parTxOnly" presStyleLbl="node1" presStyleIdx="4" presStyleCnt="7">
        <dgm:presLayoutVars>
          <dgm:chMax val="0"/>
          <dgm:chPref val="0"/>
          <dgm:bulletEnabled val="1"/>
        </dgm:presLayoutVars>
      </dgm:prSet>
      <dgm:spPr/>
    </dgm:pt>
    <dgm:pt modelId="{D44AB6D3-5632-42E2-8BF2-A9EF234A18D9}" type="pres">
      <dgm:prSet presAssocID="{935A413D-5009-430E-B8E5-169A417AABD1}" presName="parTxOnlySpace" presStyleCnt="0"/>
      <dgm:spPr/>
    </dgm:pt>
    <dgm:pt modelId="{4D0532E3-F840-456E-B23C-CB6508EEEECF}" type="pres">
      <dgm:prSet presAssocID="{4C180339-BFFC-4332-BCCF-5429D144981E}" presName="parTxOnly" presStyleLbl="node1" presStyleIdx="5" presStyleCnt="7">
        <dgm:presLayoutVars>
          <dgm:chMax val="0"/>
          <dgm:chPref val="0"/>
          <dgm:bulletEnabled val="1"/>
        </dgm:presLayoutVars>
      </dgm:prSet>
      <dgm:spPr/>
    </dgm:pt>
    <dgm:pt modelId="{7E461DAA-3CDD-4789-9919-6FBD586A36DF}" type="pres">
      <dgm:prSet presAssocID="{A97BAC95-18A6-4D6B-88BE-CA5D4275DF81}" presName="parTxOnlySpace" presStyleCnt="0"/>
      <dgm:spPr/>
    </dgm:pt>
    <dgm:pt modelId="{096021B5-DD5F-46C8-A0C2-11A18E2100B7}" type="pres">
      <dgm:prSet presAssocID="{1F139F4C-17CD-4A66-A0F9-647569ABA78E}" presName="parTxOnly" presStyleLbl="node1" presStyleIdx="6" presStyleCnt="7">
        <dgm:presLayoutVars>
          <dgm:chMax val="0"/>
          <dgm:chPref val="0"/>
          <dgm:bulletEnabled val="1"/>
        </dgm:presLayoutVars>
      </dgm:prSet>
      <dgm:spPr/>
    </dgm:pt>
  </dgm:ptLst>
  <dgm:cxnLst>
    <dgm:cxn modelId="{404CD518-51F0-4349-AFB1-26658FDA7897}" srcId="{ABB4D870-46BD-4482-8923-1D8ED8221DCB}" destId="{4C180339-BFFC-4332-BCCF-5429D144981E}" srcOrd="5" destOrd="0" parTransId="{478753F5-8935-473C-9905-F0B48C3CE469}" sibTransId="{A97BAC95-18A6-4D6B-88BE-CA5D4275DF81}"/>
    <dgm:cxn modelId="{134F2726-EE8C-41D9-8A32-43F8A1482A64}" srcId="{ABB4D870-46BD-4482-8923-1D8ED8221DCB}" destId="{1F139F4C-17CD-4A66-A0F9-647569ABA78E}" srcOrd="6" destOrd="0" parTransId="{5342ADEA-9267-434D-A858-08AF764B493D}" sibTransId="{AA697E28-EC38-47C6-8E25-A1B0228CD692}"/>
    <dgm:cxn modelId="{4078135F-9824-4553-923C-99FD12B790D7}" srcId="{ABB4D870-46BD-4482-8923-1D8ED8221DCB}" destId="{81316C03-C39D-4627-B903-0DDC1CDF5601}" srcOrd="1" destOrd="0" parTransId="{78E5BA0D-8467-4393-AFA4-D6EB9B68949F}" sibTransId="{F3EFD3A9-DB6A-4CD0-B095-D98998517C4E}"/>
    <dgm:cxn modelId="{2C3CD143-2074-4FC5-9D4F-4446361F55A2}" srcId="{ABB4D870-46BD-4482-8923-1D8ED8221DCB}" destId="{9F480BB9-3A7B-4D87-9CAB-2820D9D57A20}" srcOrd="0" destOrd="0" parTransId="{F52D6D37-B003-48E9-B7B2-3DE8A0850EEC}" sibTransId="{A19FC224-66D1-4496-80D1-184B4238CF8E}"/>
    <dgm:cxn modelId="{74669573-0272-40DC-8F77-1707FBE9FAB7}" srcId="{ABB4D870-46BD-4482-8923-1D8ED8221DCB}" destId="{2A05B875-08B4-4538-99E8-0063F435B51D}" srcOrd="4" destOrd="0" parTransId="{A7792311-7561-42F7-999E-F5B0279FCD78}" sibTransId="{935A413D-5009-430E-B8E5-169A417AABD1}"/>
    <dgm:cxn modelId="{C0893778-82A1-4D7E-918E-4BA6739B5EF0}" type="presOf" srcId="{81316C03-C39D-4627-B903-0DDC1CDF5601}" destId="{B47721D4-2F38-4E9F-BD40-44FFC2D079C5}" srcOrd="0" destOrd="0" presId="urn:microsoft.com/office/officeart/2005/8/layout/chevron1"/>
    <dgm:cxn modelId="{22A44785-E106-4540-9C1B-17FA60B56881}" srcId="{ABB4D870-46BD-4482-8923-1D8ED8221DCB}" destId="{2774E4D8-6196-4772-A5F0-31CFC9058C7C}" srcOrd="3" destOrd="0" parTransId="{C2C7B3C5-B6ED-4E16-98DB-1730554E97C1}" sibTransId="{F5C5C925-10C4-43D7-BDCD-367B9B3FE343}"/>
    <dgm:cxn modelId="{53AF8F8A-492E-418C-9645-FB12EDE3C8D5}" type="presOf" srcId="{9F480BB9-3A7B-4D87-9CAB-2820D9D57A20}" destId="{0F7221C8-C057-4E0C-8495-4F4F415909F0}" srcOrd="0" destOrd="0" presId="urn:microsoft.com/office/officeart/2005/8/layout/chevron1"/>
    <dgm:cxn modelId="{1201DB92-2A60-4265-B9FC-15D4889F45C3}" type="presOf" srcId="{ABB4D870-46BD-4482-8923-1D8ED8221DCB}" destId="{00471825-FF8B-472A-93DE-DDA51A1AA094}" srcOrd="0" destOrd="0" presId="urn:microsoft.com/office/officeart/2005/8/layout/chevron1"/>
    <dgm:cxn modelId="{B6A07698-46F7-4002-9430-DE026B965296}" type="presOf" srcId="{4C180339-BFFC-4332-BCCF-5429D144981E}" destId="{4D0532E3-F840-456E-B23C-CB6508EEEECF}" srcOrd="0" destOrd="0" presId="urn:microsoft.com/office/officeart/2005/8/layout/chevron1"/>
    <dgm:cxn modelId="{82C6FD98-8E11-43E1-9784-AA48C3595F09}" type="presOf" srcId="{1F139F4C-17CD-4A66-A0F9-647569ABA78E}" destId="{096021B5-DD5F-46C8-A0C2-11A18E2100B7}" srcOrd="0" destOrd="0" presId="urn:microsoft.com/office/officeart/2005/8/layout/chevron1"/>
    <dgm:cxn modelId="{18D753BA-A170-4715-BD47-607310AA07DA}" type="presOf" srcId="{2A05B875-08B4-4538-99E8-0063F435B51D}" destId="{A4AFCB39-83BC-4118-B234-60157C95A005}" srcOrd="0" destOrd="0" presId="urn:microsoft.com/office/officeart/2005/8/layout/chevron1"/>
    <dgm:cxn modelId="{1BC16BC6-4761-4260-B398-B18EE9124ACF}" type="presOf" srcId="{2774E4D8-6196-4772-A5F0-31CFC9058C7C}" destId="{7BAA13E4-D2D3-4F43-A035-A1E7FD5F2987}" srcOrd="0" destOrd="0" presId="urn:microsoft.com/office/officeart/2005/8/layout/chevron1"/>
    <dgm:cxn modelId="{EED327E2-BCF4-4D91-90C6-9F71BE8BD77C}" type="presOf" srcId="{38982156-D373-4668-A4A9-D597AD383A77}" destId="{B6C9B6C7-80F6-423D-90B3-D92374F72F37}" srcOrd="0" destOrd="0" presId="urn:microsoft.com/office/officeart/2005/8/layout/chevron1"/>
    <dgm:cxn modelId="{C7717CF5-A42D-4E42-8379-38F1C1D36E7E}" srcId="{ABB4D870-46BD-4482-8923-1D8ED8221DCB}" destId="{38982156-D373-4668-A4A9-D597AD383A77}" srcOrd="2" destOrd="0" parTransId="{2BB074BB-54B7-46CD-AE7D-24B2A01DDCEB}" sibTransId="{82DC61B0-B321-4002-B271-0543A9C009AF}"/>
    <dgm:cxn modelId="{7DBAEC10-D8FD-4265-9151-738FC1ADC01C}" type="presParOf" srcId="{00471825-FF8B-472A-93DE-DDA51A1AA094}" destId="{0F7221C8-C057-4E0C-8495-4F4F415909F0}" srcOrd="0" destOrd="0" presId="urn:microsoft.com/office/officeart/2005/8/layout/chevron1"/>
    <dgm:cxn modelId="{380F66B0-AF88-4277-A67A-FB57C6270FF8}" type="presParOf" srcId="{00471825-FF8B-472A-93DE-DDA51A1AA094}" destId="{09C87BFD-4FAD-4CE7-8023-40FDE157C63E}" srcOrd="1" destOrd="0" presId="urn:microsoft.com/office/officeart/2005/8/layout/chevron1"/>
    <dgm:cxn modelId="{5320FE7B-003B-4599-A9DD-B8661A8D51A0}" type="presParOf" srcId="{00471825-FF8B-472A-93DE-DDA51A1AA094}" destId="{B47721D4-2F38-4E9F-BD40-44FFC2D079C5}" srcOrd="2" destOrd="0" presId="urn:microsoft.com/office/officeart/2005/8/layout/chevron1"/>
    <dgm:cxn modelId="{CC8D38B4-7547-4795-A085-63CD15566481}" type="presParOf" srcId="{00471825-FF8B-472A-93DE-DDA51A1AA094}" destId="{7F678DE6-D4CA-4ABF-AE86-121DF101C976}" srcOrd="3" destOrd="0" presId="urn:microsoft.com/office/officeart/2005/8/layout/chevron1"/>
    <dgm:cxn modelId="{D66D3402-6042-4F78-8355-5F10D1F7D90F}" type="presParOf" srcId="{00471825-FF8B-472A-93DE-DDA51A1AA094}" destId="{B6C9B6C7-80F6-423D-90B3-D92374F72F37}" srcOrd="4" destOrd="0" presId="urn:microsoft.com/office/officeart/2005/8/layout/chevron1"/>
    <dgm:cxn modelId="{B33EBCC7-103E-4896-834F-C3F13BDF933B}" type="presParOf" srcId="{00471825-FF8B-472A-93DE-DDA51A1AA094}" destId="{A6C5E3E6-6225-4940-AEA1-C217CB7E251A}" srcOrd="5" destOrd="0" presId="urn:microsoft.com/office/officeart/2005/8/layout/chevron1"/>
    <dgm:cxn modelId="{4435139E-C141-46D9-98E8-D3DF436C44C1}" type="presParOf" srcId="{00471825-FF8B-472A-93DE-DDA51A1AA094}" destId="{7BAA13E4-D2D3-4F43-A035-A1E7FD5F2987}" srcOrd="6" destOrd="0" presId="urn:microsoft.com/office/officeart/2005/8/layout/chevron1"/>
    <dgm:cxn modelId="{0F01AA4F-0D01-49AE-9D41-F4A268D98374}" type="presParOf" srcId="{00471825-FF8B-472A-93DE-DDA51A1AA094}" destId="{3BADFA66-82BF-4A9B-861B-F5D60FDD111D}" srcOrd="7" destOrd="0" presId="urn:microsoft.com/office/officeart/2005/8/layout/chevron1"/>
    <dgm:cxn modelId="{2980B4AA-FB95-4480-897D-24C8C77E14C4}" type="presParOf" srcId="{00471825-FF8B-472A-93DE-DDA51A1AA094}" destId="{A4AFCB39-83BC-4118-B234-60157C95A005}" srcOrd="8" destOrd="0" presId="urn:microsoft.com/office/officeart/2005/8/layout/chevron1"/>
    <dgm:cxn modelId="{BF7AB76B-E818-4CC4-A14D-E2E868FBC903}" type="presParOf" srcId="{00471825-FF8B-472A-93DE-DDA51A1AA094}" destId="{D44AB6D3-5632-42E2-8BF2-A9EF234A18D9}" srcOrd="9" destOrd="0" presId="urn:microsoft.com/office/officeart/2005/8/layout/chevron1"/>
    <dgm:cxn modelId="{7569620C-5601-4DD5-ADF1-AB7F249461A0}" type="presParOf" srcId="{00471825-FF8B-472A-93DE-DDA51A1AA094}" destId="{4D0532E3-F840-456E-B23C-CB6508EEEECF}" srcOrd="10" destOrd="0" presId="urn:microsoft.com/office/officeart/2005/8/layout/chevron1"/>
    <dgm:cxn modelId="{50930FDE-3D54-449E-A06B-2513FAD8D374}" type="presParOf" srcId="{00471825-FF8B-472A-93DE-DDA51A1AA094}" destId="{7E461DAA-3CDD-4789-9919-6FBD586A36DF}" srcOrd="11" destOrd="0" presId="urn:microsoft.com/office/officeart/2005/8/layout/chevron1"/>
    <dgm:cxn modelId="{1327BF7A-9381-48E8-B7C7-6888D8CBDA79}" type="presParOf" srcId="{00471825-FF8B-472A-93DE-DDA51A1AA094}" destId="{096021B5-DD5F-46C8-A0C2-11A18E2100B7}" srcOrd="1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0D6610-C955-4520-89A9-80B5BBE9AA3A}">
      <dsp:nvSpPr>
        <dsp:cNvPr id="0" name=""/>
        <dsp:cNvSpPr/>
      </dsp:nvSpPr>
      <dsp:spPr>
        <a:xfrm>
          <a:off x="0" y="3399"/>
          <a:ext cx="10515600" cy="724089"/>
        </a:xfrm>
        <a:prstGeom prst="roundRect">
          <a:avLst>
            <a:gd name="adj" fmla="val 10000"/>
          </a:avLst>
        </a:prstGeom>
        <a:solidFill>
          <a:schemeClr val="bg1">
            <a:lumMod val="9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257453-A1D9-4652-B389-445B77492A24}">
      <dsp:nvSpPr>
        <dsp:cNvPr id="0" name=""/>
        <dsp:cNvSpPr/>
      </dsp:nvSpPr>
      <dsp:spPr>
        <a:xfrm>
          <a:off x="219037" y="166319"/>
          <a:ext cx="398249" cy="39824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91EAD3-576F-426F-A155-BB4C489989F0}">
      <dsp:nvSpPr>
        <dsp:cNvPr id="0" name=""/>
        <dsp:cNvSpPr/>
      </dsp:nvSpPr>
      <dsp:spPr>
        <a:xfrm>
          <a:off x="836323" y="3399"/>
          <a:ext cx="9679276" cy="724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633" tIns="76633" rIns="76633" bIns="76633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>
              <a:latin typeface="+mn-lt"/>
              <a:cs typeface="Helvetica" panose="020B0604020202020204" pitchFamily="34" charset="0"/>
            </a:rPr>
            <a:t>~300,000 new PSVT diagnoses each year - </a:t>
          </a:r>
          <a:r>
            <a:rPr lang="en-GB" sz="1800" b="0" kern="1200">
              <a:latin typeface="+mn-lt"/>
              <a:cs typeface="Helvetica" panose="020B0604020202020204" pitchFamily="34" charset="0"/>
            </a:rPr>
            <a:t>25% require ED visits and hospital admission</a:t>
          </a:r>
          <a:r>
            <a:rPr lang="en-GB" sz="1800" kern="1200" baseline="30000">
              <a:latin typeface="+mn-lt"/>
              <a:cs typeface="Helvetica" panose="020B0604020202020204" pitchFamily="34" charset="0"/>
            </a:rPr>
            <a:t>1-4</a:t>
          </a:r>
          <a:endParaRPr lang="en-US" sz="1800" kern="1200">
            <a:latin typeface="+mn-lt"/>
            <a:cs typeface="Helvetica" panose="020B0604020202020204" pitchFamily="34" charset="0"/>
          </a:endParaRPr>
        </a:p>
      </dsp:txBody>
      <dsp:txXfrm>
        <a:off x="836323" y="3399"/>
        <a:ext cx="9679276" cy="724089"/>
      </dsp:txXfrm>
    </dsp:sp>
    <dsp:sp modelId="{56E84483-0178-4EF4-A15F-44B56C3283BB}">
      <dsp:nvSpPr>
        <dsp:cNvPr id="0" name=""/>
        <dsp:cNvSpPr/>
      </dsp:nvSpPr>
      <dsp:spPr>
        <a:xfrm>
          <a:off x="0" y="908511"/>
          <a:ext cx="10515600" cy="724089"/>
        </a:xfrm>
        <a:prstGeom prst="roundRect">
          <a:avLst>
            <a:gd name="adj" fmla="val 10000"/>
          </a:avLst>
        </a:prstGeom>
        <a:solidFill>
          <a:schemeClr val="bg1">
            <a:lumMod val="9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475A3C-16AB-4FF0-B35C-5189CBB464C8}">
      <dsp:nvSpPr>
        <dsp:cNvPr id="0" name=""/>
        <dsp:cNvSpPr/>
      </dsp:nvSpPr>
      <dsp:spPr>
        <a:xfrm>
          <a:off x="211088" y="1103236"/>
          <a:ext cx="398249" cy="39824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AB8C87-79D4-4030-BAD6-F7EF0FE4A7C3}">
      <dsp:nvSpPr>
        <dsp:cNvPr id="0" name=""/>
        <dsp:cNvSpPr/>
      </dsp:nvSpPr>
      <dsp:spPr>
        <a:xfrm>
          <a:off x="836323" y="908511"/>
          <a:ext cx="9679276" cy="724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633" tIns="76633" rIns="76633" bIns="76633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/>
            <a:t>PSVT impacts quality of life</a:t>
          </a:r>
          <a:r>
            <a:rPr lang="en-US" sz="1800" kern="1200"/>
            <a:t>, often causing weakness, fatigue, </a:t>
          </a:r>
          <a:r>
            <a:rPr lang="en-US" sz="1800" b="0" kern="1200"/>
            <a:t>lightheadedness, and fainting</a:t>
          </a:r>
          <a:r>
            <a:rPr lang="en-US" sz="1800" kern="1200" baseline="30000"/>
            <a:t>1</a:t>
          </a:r>
          <a:r>
            <a:rPr lang="en-US" sz="1800" kern="1200"/>
            <a:t> </a:t>
          </a:r>
        </a:p>
      </dsp:txBody>
      <dsp:txXfrm>
        <a:off x="836323" y="908511"/>
        <a:ext cx="9679276" cy="724089"/>
      </dsp:txXfrm>
    </dsp:sp>
    <dsp:sp modelId="{63F62A83-9041-42B0-BF6F-6FF83693426B}">
      <dsp:nvSpPr>
        <dsp:cNvPr id="0" name=""/>
        <dsp:cNvSpPr/>
      </dsp:nvSpPr>
      <dsp:spPr>
        <a:xfrm>
          <a:off x="0" y="1813624"/>
          <a:ext cx="10515600" cy="724089"/>
        </a:xfrm>
        <a:prstGeom prst="roundRect">
          <a:avLst>
            <a:gd name="adj" fmla="val 10000"/>
          </a:avLst>
        </a:prstGeom>
        <a:solidFill>
          <a:schemeClr val="bg1">
            <a:lumMod val="9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43CD7A-8352-48F3-A452-6E4733B264FD}">
      <dsp:nvSpPr>
        <dsp:cNvPr id="0" name=""/>
        <dsp:cNvSpPr/>
      </dsp:nvSpPr>
      <dsp:spPr>
        <a:xfrm>
          <a:off x="219037" y="1976544"/>
          <a:ext cx="398249" cy="39824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E7B74E-A7FC-4BE6-B13F-A0F84D3A071B}">
      <dsp:nvSpPr>
        <dsp:cNvPr id="0" name=""/>
        <dsp:cNvSpPr/>
      </dsp:nvSpPr>
      <dsp:spPr>
        <a:xfrm>
          <a:off x="836323" y="1813624"/>
          <a:ext cx="9679276" cy="724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633" tIns="76633" rIns="76633" bIns="76633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/>
            <a:t>Additional symptoms may </a:t>
          </a:r>
          <a:r>
            <a:rPr lang="en-US" sz="1800" kern="1200"/>
            <a:t>include palpitations, chest pain, and shortness of breath</a:t>
          </a:r>
          <a:r>
            <a:rPr lang="en-US" sz="1800" kern="1200" baseline="30000"/>
            <a:t>1</a:t>
          </a:r>
          <a:r>
            <a:rPr lang="en-US" sz="1800" kern="1200"/>
            <a:t> </a:t>
          </a:r>
        </a:p>
      </dsp:txBody>
      <dsp:txXfrm>
        <a:off x="836323" y="1813624"/>
        <a:ext cx="9679276" cy="724089"/>
      </dsp:txXfrm>
    </dsp:sp>
    <dsp:sp modelId="{E8AE6214-6CD7-451E-859A-148CCB35B162}">
      <dsp:nvSpPr>
        <dsp:cNvPr id="0" name=""/>
        <dsp:cNvSpPr/>
      </dsp:nvSpPr>
      <dsp:spPr>
        <a:xfrm>
          <a:off x="0" y="2718736"/>
          <a:ext cx="10515600" cy="724089"/>
        </a:xfrm>
        <a:prstGeom prst="roundRect">
          <a:avLst>
            <a:gd name="adj" fmla="val 10000"/>
          </a:avLst>
        </a:prstGeom>
        <a:solidFill>
          <a:schemeClr val="bg1">
            <a:lumMod val="9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00E099-73A7-4C35-9742-1B365BAB200C}">
      <dsp:nvSpPr>
        <dsp:cNvPr id="0" name=""/>
        <dsp:cNvSpPr/>
      </dsp:nvSpPr>
      <dsp:spPr>
        <a:xfrm>
          <a:off x="219037" y="2881656"/>
          <a:ext cx="398249" cy="39824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92AD84-4882-44B3-9E21-1156569210E7}">
      <dsp:nvSpPr>
        <dsp:cNvPr id="0" name=""/>
        <dsp:cNvSpPr/>
      </dsp:nvSpPr>
      <dsp:spPr>
        <a:xfrm>
          <a:off x="836323" y="2718736"/>
          <a:ext cx="9679276" cy="724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633" tIns="76633" rIns="76633" bIns="76633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/>
            <a:t>Frequent emergency care </a:t>
          </a:r>
          <a:r>
            <a:rPr lang="en-GB" sz="1800" kern="1200"/>
            <a:t>increases </a:t>
          </a:r>
          <a:r>
            <a:rPr lang="en-GB" sz="1800" b="0" kern="1200"/>
            <a:t>healthcare costs and patient burden</a:t>
          </a:r>
          <a:r>
            <a:rPr lang="en-GB" sz="1800" kern="1200" baseline="30000"/>
            <a:t>5,6</a:t>
          </a:r>
          <a:endParaRPr lang="en-US" sz="1800" kern="1200"/>
        </a:p>
      </dsp:txBody>
      <dsp:txXfrm>
        <a:off x="836323" y="2718736"/>
        <a:ext cx="9679276" cy="724089"/>
      </dsp:txXfrm>
    </dsp:sp>
    <dsp:sp modelId="{23B2952D-CF24-421C-9B58-B224CE47B262}">
      <dsp:nvSpPr>
        <dsp:cNvPr id="0" name=""/>
        <dsp:cNvSpPr/>
      </dsp:nvSpPr>
      <dsp:spPr>
        <a:xfrm>
          <a:off x="0" y="3623848"/>
          <a:ext cx="10515600" cy="724089"/>
        </a:xfrm>
        <a:prstGeom prst="roundRect">
          <a:avLst>
            <a:gd name="adj" fmla="val 10000"/>
          </a:avLst>
        </a:prstGeom>
        <a:solidFill>
          <a:schemeClr val="bg1">
            <a:lumMod val="9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DAF0D9-8658-44B2-B1CB-ABE069E7F44E}">
      <dsp:nvSpPr>
        <dsp:cNvPr id="0" name=""/>
        <dsp:cNvSpPr/>
      </dsp:nvSpPr>
      <dsp:spPr>
        <a:xfrm>
          <a:off x="219037" y="3810624"/>
          <a:ext cx="398249" cy="398249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B6C4DF-8144-4EB0-B88E-1100F57CC1EF}">
      <dsp:nvSpPr>
        <dsp:cNvPr id="0" name=""/>
        <dsp:cNvSpPr/>
      </dsp:nvSpPr>
      <dsp:spPr>
        <a:xfrm>
          <a:off x="836323" y="3623848"/>
          <a:ext cx="9679276" cy="724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633" tIns="76633" rIns="76633" bIns="76633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/>
            <a:t>Current treatments </a:t>
          </a:r>
          <a:r>
            <a:rPr lang="en-US" sz="1800" kern="1200"/>
            <a:t>often require </a:t>
          </a:r>
          <a:r>
            <a:rPr lang="en-US" sz="1800" b="0" kern="1200"/>
            <a:t>clinical intervention, highlighting the need for innovation</a:t>
          </a:r>
          <a:r>
            <a:rPr lang="en-US" sz="1800" b="0" kern="1200" baseline="30000"/>
            <a:t>1</a:t>
          </a:r>
        </a:p>
      </dsp:txBody>
      <dsp:txXfrm>
        <a:off x="836323" y="3623848"/>
        <a:ext cx="9679276" cy="72408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7221C8-C057-4E0C-8495-4F4F415909F0}">
      <dsp:nvSpPr>
        <dsp:cNvPr id="0" name=""/>
        <dsp:cNvSpPr/>
      </dsp:nvSpPr>
      <dsp:spPr>
        <a:xfrm>
          <a:off x="0" y="350747"/>
          <a:ext cx="1269999" cy="507999"/>
        </a:xfrm>
        <a:prstGeom prst="chevron">
          <a:avLst/>
        </a:prstGeom>
        <a:solidFill>
          <a:srgbClr val="2D56A6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015" tIns="40005" rIns="40005" bIns="40005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1</a:t>
          </a:r>
        </a:p>
      </dsp:txBody>
      <dsp:txXfrm>
        <a:off x="254000" y="350747"/>
        <a:ext cx="762000" cy="507999"/>
      </dsp:txXfrm>
    </dsp:sp>
    <dsp:sp modelId="{B47721D4-2F38-4E9F-BD40-44FFC2D079C5}">
      <dsp:nvSpPr>
        <dsp:cNvPr id="0" name=""/>
        <dsp:cNvSpPr/>
      </dsp:nvSpPr>
      <dsp:spPr>
        <a:xfrm>
          <a:off x="1143000" y="350747"/>
          <a:ext cx="1269999" cy="507999"/>
        </a:xfrm>
        <a:prstGeom prst="chevron">
          <a:avLst/>
        </a:prstGeom>
        <a:solidFill>
          <a:srgbClr val="2D56A6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015" tIns="40005" rIns="40005" bIns="40005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2</a:t>
          </a:r>
        </a:p>
      </dsp:txBody>
      <dsp:txXfrm>
        <a:off x="1397000" y="350747"/>
        <a:ext cx="762000" cy="507999"/>
      </dsp:txXfrm>
    </dsp:sp>
    <dsp:sp modelId="{B6C9B6C7-80F6-423D-90B3-D92374F72F37}">
      <dsp:nvSpPr>
        <dsp:cNvPr id="0" name=""/>
        <dsp:cNvSpPr/>
      </dsp:nvSpPr>
      <dsp:spPr>
        <a:xfrm>
          <a:off x="2286000" y="350747"/>
          <a:ext cx="1269999" cy="507999"/>
        </a:xfrm>
        <a:prstGeom prst="chevron">
          <a:avLst/>
        </a:prstGeom>
        <a:solidFill>
          <a:srgbClr val="2D56A6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015" tIns="40005" rIns="40005" bIns="40005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3</a:t>
          </a:r>
        </a:p>
      </dsp:txBody>
      <dsp:txXfrm>
        <a:off x="2540000" y="350747"/>
        <a:ext cx="762000" cy="507999"/>
      </dsp:txXfrm>
    </dsp:sp>
    <dsp:sp modelId="{7BAA13E4-D2D3-4F43-A035-A1E7FD5F2987}">
      <dsp:nvSpPr>
        <dsp:cNvPr id="0" name=""/>
        <dsp:cNvSpPr/>
      </dsp:nvSpPr>
      <dsp:spPr>
        <a:xfrm>
          <a:off x="3429000" y="350747"/>
          <a:ext cx="1269999" cy="507999"/>
        </a:xfrm>
        <a:prstGeom prst="chevron">
          <a:avLst/>
        </a:prstGeom>
        <a:solidFill>
          <a:srgbClr val="2D56A6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015" tIns="40005" rIns="40005" bIns="40005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4</a:t>
          </a:r>
        </a:p>
      </dsp:txBody>
      <dsp:txXfrm>
        <a:off x="3683000" y="350747"/>
        <a:ext cx="762000" cy="507999"/>
      </dsp:txXfrm>
    </dsp:sp>
    <dsp:sp modelId="{A4AFCB39-83BC-4118-B234-60157C95A005}">
      <dsp:nvSpPr>
        <dsp:cNvPr id="0" name=""/>
        <dsp:cNvSpPr/>
      </dsp:nvSpPr>
      <dsp:spPr>
        <a:xfrm>
          <a:off x="4572000" y="350747"/>
          <a:ext cx="1269999" cy="507999"/>
        </a:xfrm>
        <a:prstGeom prst="chevron">
          <a:avLst/>
        </a:prstGeom>
        <a:solidFill>
          <a:srgbClr val="2D56A6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015" tIns="40005" rIns="40005" bIns="40005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5</a:t>
          </a:r>
        </a:p>
      </dsp:txBody>
      <dsp:txXfrm>
        <a:off x="4826000" y="350747"/>
        <a:ext cx="762000" cy="507999"/>
      </dsp:txXfrm>
    </dsp:sp>
    <dsp:sp modelId="{4D0532E3-F840-456E-B23C-CB6508EEEECF}">
      <dsp:nvSpPr>
        <dsp:cNvPr id="0" name=""/>
        <dsp:cNvSpPr/>
      </dsp:nvSpPr>
      <dsp:spPr>
        <a:xfrm>
          <a:off x="5715000" y="350747"/>
          <a:ext cx="1269999" cy="507999"/>
        </a:xfrm>
        <a:prstGeom prst="chevron">
          <a:avLst/>
        </a:prstGeom>
        <a:solidFill>
          <a:srgbClr val="2D56A6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015" tIns="40005" rIns="40005" bIns="40005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6</a:t>
          </a:r>
        </a:p>
      </dsp:txBody>
      <dsp:txXfrm>
        <a:off x="5969000" y="350747"/>
        <a:ext cx="762000" cy="507999"/>
      </dsp:txXfrm>
    </dsp:sp>
    <dsp:sp modelId="{096021B5-DD5F-46C8-A0C2-11A18E2100B7}">
      <dsp:nvSpPr>
        <dsp:cNvPr id="0" name=""/>
        <dsp:cNvSpPr/>
      </dsp:nvSpPr>
      <dsp:spPr>
        <a:xfrm>
          <a:off x="6858000" y="350747"/>
          <a:ext cx="1269999" cy="507999"/>
        </a:xfrm>
        <a:prstGeom prst="chevron">
          <a:avLst/>
        </a:prstGeom>
        <a:solidFill>
          <a:srgbClr val="2D56A6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015" tIns="40005" rIns="40005" bIns="40005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7</a:t>
          </a:r>
        </a:p>
      </dsp:txBody>
      <dsp:txXfrm>
        <a:off x="7112000" y="350747"/>
        <a:ext cx="762000" cy="5079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0.40428</cdr:x>
      <cdr:y>0.05366</cdr:y>
    </cdr:from>
    <cdr:to>
      <cdr:x>0.77131</cdr:x>
      <cdr:y>0.09765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5A159691-B921-6B29-E0D3-FB7DDC94A08F}"/>
            </a:ext>
          </a:extLst>
        </cdr:cNvPr>
        <cdr:cNvSpPr txBox="1"/>
      </cdr:nvSpPr>
      <cdr:spPr>
        <a:xfrm xmlns:a="http://schemas.openxmlformats.org/drawingml/2006/main">
          <a:off x="2802405" y="203167"/>
          <a:ext cx="2544180" cy="1665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tIns="36000" bIns="36000" rtlCol="0" anchor="ctr"/>
        <a:lstStyle xmlns:a="http://schemas.openxmlformats.org/drawingml/2006/main"/>
        <a:p xmlns:a="http://schemas.openxmlformats.org/drawingml/2006/main">
          <a:pPr algn="ctr"/>
          <a:r>
            <a:rPr lang="en-US" kern="1200" dirty="0">
              <a:solidFill>
                <a:schemeClr val="bg1"/>
              </a:solidFill>
            </a:rPr>
            <a:t>N</a:t>
          </a:r>
          <a:r>
            <a:rPr lang="en-US" sz="1100" kern="1200" dirty="0">
              <a:solidFill>
                <a:schemeClr val="bg1"/>
              </a:solidFill>
            </a:rPr>
            <a:t>=202</a:t>
          </a:r>
        </a:p>
      </cdr:txBody>
    </cdr:sp>
  </cdr:relSizeAnchor>
  <cdr:relSizeAnchor xmlns:cdr="http://schemas.openxmlformats.org/drawingml/2006/chartDrawing">
    <cdr:from>
      <cdr:x>0.40576</cdr:x>
      <cdr:y>0.10633</cdr:y>
    </cdr:from>
    <cdr:to>
      <cdr:x>0.69023</cdr:x>
      <cdr:y>0.15031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D92009D4-0D78-AF5C-60E1-EFB3D35E23E5}"/>
            </a:ext>
          </a:extLst>
        </cdr:cNvPr>
        <cdr:cNvSpPr txBox="1"/>
      </cdr:nvSpPr>
      <cdr:spPr>
        <a:xfrm xmlns:a="http://schemas.openxmlformats.org/drawingml/2006/main">
          <a:off x="2812636" y="402593"/>
          <a:ext cx="1971923" cy="1665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tIns="0" bIns="0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kern="1200" dirty="0"/>
            <a:t>N</a:t>
          </a:r>
          <a:r>
            <a:rPr lang="en-US" sz="1100" kern="1200" dirty="0"/>
            <a:t>=145</a:t>
          </a:r>
        </a:p>
      </cdr:txBody>
    </cdr:sp>
  </cdr:relSizeAnchor>
  <cdr:relSizeAnchor xmlns:cdr="http://schemas.openxmlformats.org/drawingml/2006/chartDrawing">
    <cdr:from>
      <cdr:x>0.40466</cdr:x>
      <cdr:y>0.16985</cdr:y>
    </cdr:from>
    <cdr:to>
      <cdr:x>0.77285</cdr:x>
      <cdr:y>0.21645</cdr:y>
    </cdr:to>
    <cdr:sp macro="" textlink="">
      <cdr:nvSpPr>
        <cdr:cNvPr id="4" name="TextBox 1">
          <a:extLst xmlns:a="http://schemas.openxmlformats.org/drawingml/2006/main">
            <a:ext uri="{FF2B5EF4-FFF2-40B4-BE49-F238E27FC236}">
              <a16:creationId xmlns:a16="http://schemas.microsoft.com/office/drawing/2014/main" id="{9FA9C222-D02A-14D1-8084-B4C56D3E6B7C}"/>
            </a:ext>
          </a:extLst>
        </cdr:cNvPr>
        <cdr:cNvSpPr txBox="1"/>
      </cdr:nvSpPr>
      <cdr:spPr>
        <a:xfrm xmlns:a="http://schemas.openxmlformats.org/drawingml/2006/main">
          <a:off x="2804991" y="643081"/>
          <a:ext cx="2552282" cy="1764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tIns="0" bIns="36000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kern="1200" dirty="0">
              <a:solidFill>
                <a:schemeClr val="bg1"/>
              </a:solidFill>
            </a:rPr>
            <a:t>N</a:t>
          </a:r>
          <a:r>
            <a:rPr lang="en-US" sz="1100" kern="1200" dirty="0">
              <a:solidFill>
                <a:schemeClr val="bg1"/>
              </a:solidFill>
            </a:rPr>
            <a:t>=181</a:t>
          </a:r>
        </a:p>
      </cdr:txBody>
    </cdr:sp>
  </cdr:relSizeAnchor>
  <cdr:relSizeAnchor xmlns:cdr="http://schemas.openxmlformats.org/drawingml/2006/chartDrawing">
    <cdr:from>
      <cdr:x>0.40393</cdr:x>
      <cdr:y>0.28776</cdr:y>
    </cdr:from>
    <cdr:to>
      <cdr:x>0.77454</cdr:x>
      <cdr:y>0.33174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9FA9C222-D02A-14D1-8084-B4C56D3E6B7C}"/>
            </a:ext>
          </a:extLst>
        </cdr:cNvPr>
        <cdr:cNvSpPr txBox="1"/>
      </cdr:nvSpPr>
      <cdr:spPr>
        <a:xfrm xmlns:a="http://schemas.openxmlformats.org/drawingml/2006/main">
          <a:off x="2799966" y="1089508"/>
          <a:ext cx="2568959" cy="1665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tIns="0" bIns="36000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kern="1200" dirty="0">
              <a:solidFill>
                <a:schemeClr val="bg1"/>
              </a:solidFill>
            </a:rPr>
            <a:t>N</a:t>
          </a:r>
          <a:r>
            <a:rPr lang="en-US" sz="1100" kern="1200" dirty="0">
              <a:solidFill>
                <a:schemeClr val="bg1"/>
              </a:solidFill>
            </a:rPr>
            <a:t>=66</a:t>
          </a:r>
        </a:p>
      </cdr:txBody>
    </cdr:sp>
  </cdr:relSizeAnchor>
  <cdr:relSizeAnchor xmlns:cdr="http://schemas.openxmlformats.org/drawingml/2006/chartDrawing">
    <cdr:from>
      <cdr:x>0.40393</cdr:x>
      <cdr:y>0.40204</cdr:y>
    </cdr:from>
    <cdr:to>
      <cdr:x>0.7498</cdr:x>
      <cdr:y>0.45036</cdr:y>
    </cdr:to>
    <cdr:sp macro="" textlink="">
      <cdr:nvSpPr>
        <cdr:cNvPr id="6" name="TextBox 1">
          <a:extLst xmlns:a="http://schemas.openxmlformats.org/drawingml/2006/main">
            <a:ext uri="{FF2B5EF4-FFF2-40B4-BE49-F238E27FC236}">
              <a16:creationId xmlns:a16="http://schemas.microsoft.com/office/drawing/2014/main" id="{9FA9C222-D02A-14D1-8084-B4C56D3E6B7C}"/>
            </a:ext>
          </a:extLst>
        </cdr:cNvPr>
        <cdr:cNvSpPr txBox="1"/>
      </cdr:nvSpPr>
      <cdr:spPr>
        <a:xfrm xmlns:a="http://schemas.openxmlformats.org/drawingml/2006/main">
          <a:off x="2799968" y="1522213"/>
          <a:ext cx="2397508" cy="18293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tIns="0" bIns="0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kern="1200" dirty="0">
              <a:solidFill>
                <a:schemeClr val="bg1"/>
              </a:solidFill>
            </a:rPr>
            <a:t>N</a:t>
          </a:r>
          <a:r>
            <a:rPr lang="en-US" sz="1100" kern="1200" dirty="0">
              <a:solidFill>
                <a:schemeClr val="bg1"/>
              </a:solidFill>
            </a:rPr>
            <a:t>=63</a:t>
          </a:r>
        </a:p>
      </cdr:txBody>
    </cdr:sp>
  </cdr:relSizeAnchor>
  <cdr:relSizeAnchor xmlns:cdr="http://schemas.openxmlformats.org/drawingml/2006/chartDrawing">
    <cdr:from>
      <cdr:x>0.40393</cdr:x>
      <cdr:y>0.52045</cdr:y>
    </cdr:from>
    <cdr:to>
      <cdr:x>0.79927</cdr:x>
      <cdr:y>0.57149</cdr:y>
    </cdr:to>
    <cdr:sp macro="" textlink="">
      <cdr:nvSpPr>
        <cdr:cNvPr id="7" name="TextBox 1">
          <a:extLst xmlns:a="http://schemas.openxmlformats.org/drawingml/2006/main">
            <a:ext uri="{FF2B5EF4-FFF2-40B4-BE49-F238E27FC236}">
              <a16:creationId xmlns:a16="http://schemas.microsoft.com/office/drawing/2014/main" id="{9FA9C222-D02A-14D1-8084-B4C56D3E6B7C}"/>
            </a:ext>
          </a:extLst>
        </cdr:cNvPr>
        <cdr:cNvSpPr txBox="1"/>
      </cdr:nvSpPr>
      <cdr:spPr>
        <a:xfrm xmlns:a="http://schemas.openxmlformats.org/drawingml/2006/main">
          <a:off x="2799966" y="1970521"/>
          <a:ext cx="2740409" cy="19324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tIns="0" bIns="36000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kern="1200" dirty="0">
              <a:solidFill>
                <a:schemeClr val="bg1"/>
              </a:solidFill>
            </a:rPr>
            <a:t>N</a:t>
          </a:r>
          <a:r>
            <a:rPr lang="en-US" sz="1100" kern="1200" dirty="0">
              <a:solidFill>
                <a:schemeClr val="bg1"/>
              </a:solidFill>
            </a:rPr>
            <a:t>=92</a:t>
          </a:r>
        </a:p>
      </cdr:txBody>
    </cdr:sp>
  </cdr:relSizeAnchor>
  <cdr:relSizeAnchor xmlns:cdr="http://schemas.openxmlformats.org/drawingml/2006/chartDrawing">
    <cdr:from>
      <cdr:x>0.40393</cdr:x>
      <cdr:y>0.63952</cdr:y>
    </cdr:from>
    <cdr:to>
      <cdr:x>0.79102</cdr:x>
      <cdr:y>0.6835</cdr:y>
    </cdr:to>
    <cdr:sp macro="" textlink="">
      <cdr:nvSpPr>
        <cdr:cNvPr id="8" name="TextBox 1">
          <a:extLst xmlns:a="http://schemas.openxmlformats.org/drawingml/2006/main">
            <a:ext uri="{FF2B5EF4-FFF2-40B4-BE49-F238E27FC236}">
              <a16:creationId xmlns:a16="http://schemas.microsoft.com/office/drawing/2014/main" id="{9FA9C222-D02A-14D1-8084-B4C56D3E6B7C}"/>
            </a:ext>
          </a:extLst>
        </cdr:cNvPr>
        <cdr:cNvSpPr txBox="1"/>
      </cdr:nvSpPr>
      <cdr:spPr>
        <a:xfrm xmlns:a="http://schemas.openxmlformats.org/drawingml/2006/main">
          <a:off x="2799968" y="2421333"/>
          <a:ext cx="2683258" cy="1665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tIns="0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kern="1200" dirty="0">
              <a:solidFill>
                <a:schemeClr val="bg1"/>
              </a:solidFill>
            </a:rPr>
            <a:t>N</a:t>
          </a:r>
          <a:r>
            <a:rPr lang="en-US" sz="1100" kern="1200" dirty="0">
              <a:solidFill>
                <a:schemeClr val="bg1"/>
              </a:solidFill>
            </a:rPr>
            <a:t>=77</a:t>
          </a:r>
        </a:p>
      </cdr:txBody>
    </cdr:sp>
  </cdr:relSizeAnchor>
  <cdr:relSizeAnchor xmlns:cdr="http://schemas.openxmlformats.org/drawingml/2006/chartDrawing">
    <cdr:from>
      <cdr:x>0.40393</cdr:x>
      <cdr:y>0.68853</cdr:y>
    </cdr:from>
    <cdr:to>
      <cdr:x>0.6837</cdr:x>
      <cdr:y>0.73251</cdr:y>
    </cdr:to>
    <cdr:sp macro="" textlink="">
      <cdr:nvSpPr>
        <cdr:cNvPr id="9" name="TextBox 1">
          <a:extLst xmlns:a="http://schemas.openxmlformats.org/drawingml/2006/main">
            <a:ext uri="{FF2B5EF4-FFF2-40B4-BE49-F238E27FC236}">
              <a16:creationId xmlns:a16="http://schemas.microsoft.com/office/drawing/2014/main" id="{5FFFFF4F-9B40-81DF-259F-727B7E8B68CA}"/>
            </a:ext>
          </a:extLst>
        </cdr:cNvPr>
        <cdr:cNvSpPr txBox="1"/>
      </cdr:nvSpPr>
      <cdr:spPr>
        <a:xfrm xmlns:a="http://schemas.openxmlformats.org/drawingml/2006/main">
          <a:off x="2799967" y="2606891"/>
          <a:ext cx="1939332" cy="1665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tIns="0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kern="1200" dirty="0"/>
            <a:t>N</a:t>
          </a:r>
          <a:r>
            <a:rPr lang="en-US" sz="1100" kern="1200" dirty="0"/>
            <a:t>=53</a:t>
          </a:r>
        </a:p>
      </cdr:txBody>
    </cdr:sp>
  </cdr:relSizeAnchor>
  <cdr:relSizeAnchor xmlns:cdr="http://schemas.openxmlformats.org/drawingml/2006/chartDrawing">
    <cdr:from>
      <cdr:x>0.42013</cdr:x>
      <cdr:y>0.22679</cdr:y>
    </cdr:from>
    <cdr:to>
      <cdr:x>0.66054</cdr:x>
      <cdr:y>0.26574</cdr:y>
    </cdr:to>
    <cdr:sp macro="" textlink="">
      <cdr:nvSpPr>
        <cdr:cNvPr id="10" name="TextBox 1">
          <a:extLst xmlns:a="http://schemas.openxmlformats.org/drawingml/2006/main">
            <a:ext uri="{FF2B5EF4-FFF2-40B4-BE49-F238E27FC236}">
              <a16:creationId xmlns:a16="http://schemas.microsoft.com/office/drawing/2014/main" id="{5FFFFF4F-9B40-81DF-259F-727B7E8B68CA}"/>
            </a:ext>
          </a:extLst>
        </cdr:cNvPr>
        <cdr:cNvSpPr txBox="1"/>
      </cdr:nvSpPr>
      <cdr:spPr>
        <a:xfrm xmlns:a="http://schemas.openxmlformats.org/drawingml/2006/main">
          <a:off x="3388974" y="969494"/>
          <a:ext cx="1939332" cy="1665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tIns="0" rtlCol="0"/>
        <a:lstStyle xmlns:a="http://schemas.openxmlformats.org/drawingml/2006/main">
          <a:defPPr>
            <a:defRPr lang="en-US"/>
          </a:defPPr>
          <a:lvl1pPr marL="0" indent="0" algn="l" defTabSz="9144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 algn="l" defTabSz="9144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 algn="l" defTabSz="9144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 algn="l" defTabSz="9144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 algn="l" defTabSz="9144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 algn="l" defTabSz="9144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 algn="l" defTabSz="9144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 algn="l" defTabSz="9144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 algn="l" defTabSz="9144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kern="1200" dirty="0"/>
            <a:t>N</a:t>
          </a:r>
          <a:r>
            <a:rPr lang="en-US" sz="1100" kern="1200" dirty="0"/>
            <a:t>=124</a:t>
          </a:r>
        </a:p>
      </cdr:txBody>
    </cdr:sp>
  </cdr:relSizeAnchor>
  <cdr:relSizeAnchor xmlns:cdr="http://schemas.openxmlformats.org/drawingml/2006/chartDrawing">
    <cdr:from>
      <cdr:x>0.42988</cdr:x>
      <cdr:y>0.5731</cdr:y>
    </cdr:from>
    <cdr:to>
      <cdr:x>0.69224</cdr:x>
      <cdr:y>0.61205</cdr:y>
    </cdr:to>
    <cdr:sp macro="" textlink="">
      <cdr:nvSpPr>
        <cdr:cNvPr id="11" name="TextBox 1">
          <a:extLst xmlns:a="http://schemas.openxmlformats.org/drawingml/2006/main">
            <a:ext uri="{FF2B5EF4-FFF2-40B4-BE49-F238E27FC236}">
              <a16:creationId xmlns:a16="http://schemas.microsoft.com/office/drawing/2014/main" id="{5FFFFF4F-9B40-81DF-259F-727B7E8B68CA}"/>
            </a:ext>
          </a:extLst>
        </cdr:cNvPr>
        <cdr:cNvSpPr txBox="1"/>
      </cdr:nvSpPr>
      <cdr:spPr>
        <a:xfrm xmlns:a="http://schemas.openxmlformats.org/drawingml/2006/main">
          <a:off x="3467609" y="2449880"/>
          <a:ext cx="2116347" cy="1665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tIns="0" bIns="36000" rtlCol="0"/>
        <a:lstStyle xmlns:a="http://schemas.openxmlformats.org/drawingml/2006/main">
          <a:defPPr>
            <a:defRPr lang="en-US"/>
          </a:defPPr>
          <a:lvl1pPr marL="0" indent="0" algn="l" defTabSz="9144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 algn="l" defTabSz="9144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 algn="l" defTabSz="9144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 algn="l" defTabSz="9144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 algn="l" defTabSz="9144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 algn="l" defTabSz="9144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 algn="l" defTabSz="9144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 algn="l" defTabSz="9144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 algn="l" defTabSz="9144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kern="1200" dirty="0"/>
            <a:t>N</a:t>
          </a:r>
          <a:r>
            <a:rPr lang="en-US" sz="1100" kern="1200" dirty="0"/>
            <a:t>=65</a:t>
          </a:r>
        </a:p>
      </cdr:txBody>
    </cdr:sp>
  </cdr:relSizeAnchor>
  <cdr:relSizeAnchor xmlns:cdr="http://schemas.openxmlformats.org/drawingml/2006/chartDrawing">
    <cdr:from>
      <cdr:x>0.41065</cdr:x>
      <cdr:y>0.45766</cdr:y>
    </cdr:from>
    <cdr:to>
      <cdr:x>0.64293</cdr:x>
      <cdr:y>0.49661</cdr:y>
    </cdr:to>
    <cdr:sp macro="" textlink="">
      <cdr:nvSpPr>
        <cdr:cNvPr id="12" name="TextBox 1">
          <a:extLst xmlns:a="http://schemas.openxmlformats.org/drawingml/2006/main">
            <a:ext uri="{FF2B5EF4-FFF2-40B4-BE49-F238E27FC236}">
              <a16:creationId xmlns:a16="http://schemas.microsoft.com/office/drawing/2014/main" id="{5FFFFF4F-9B40-81DF-259F-727B7E8B68CA}"/>
            </a:ext>
          </a:extLst>
        </cdr:cNvPr>
        <cdr:cNvSpPr txBox="1"/>
      </cdr:nvSpPr>
      <cdr:spPr>
        <a:xfrm xmlns:a="http://schemas.openxmlformats.org/drawingml/2006/main">
          <a:off x="3312550" y="1956418"/>
          <a:ext cx="1873634" cy="1665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tIns="0" rtlCol="0"/>
        <a:lstStyle xmlns:a="http://schemas.openxmlformats.org/drawingml/2006/main">
          <a:defPPr>
            <a:defRPr lang="en-US"/>
          </a:defPPr>
          <a:lvl1pPr marL="0" indent="0" algn="l" defTabSz="9144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 algn="l" defTabSz="9144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 algn="l" defTabSz="9144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 algn="l" defTabSz="9144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 algn="l" defTabSz="9144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 algn="l" defTabSz="9144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 algn="l" defTabSz="9144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 algn="l" defTabSz="9144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 algn="l" defTabSz="9144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kern="1200" dirty="0"/>
            <a:t>N</a:t>
          </a:r>
          <a:r>
            <a:rPr lang="en-US" sz="1100" kern="1200" dirty="0"/>
            <a:t>=32</a:t>
          </a:r>
        </a:p>
      </cdr:txBody>
    </cdr:sp>
  </cdr:relSizeAnchor>
  <cdr:relSizeAnchor xmlns:cdr="http://schemas.openxmlformats.org/drawingml/2006/chartDrawing">
    <cdr:from>
      <cdr:x>0.41158</cdr:x>
      <cdr:y>0.34223</cdr:y>
    </cdr:from>
    <cdr:to>
      <cdr:x>0.6302</cdr:x>
      <cdr:y>0.38118</cdr:y>
    </cdr:to>
    <cdr:sp macro="" textlink="">
      <cdr:nvSpPr>
        <cdr:cNvPr id="13" name="TextBox 1">
          <a:extLst xmlns:a="http://schemas.openxmlformats.org/drawingml/2006/main">
            <a:ext uri="{FF2B5EF4-FFF2-40B4-BE49-F238E27FC236}">
              <a16:creationId xmlns:a16="http://schemas.microsoft.com/office/drawing/2014/main" id="{5FFFFF4F-9B40-81DF-259F-727B7E8B68CA}"/>
            </a:ext>
          </a:extLst>
        </cdr:cNvPr>
        <cdr:cNvSpPr txBox="1"/>
      </cdr:nvSpPr>
      <cdr:spPr>
        <a:xfrm xmlns:a="http://schemas.openxmlformats.org/drawingml/2006/main">
          <a:off x="3320031" y="1462956"/>
          <a:ext cx="1763486" cy="1665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tIns="0" rtlCol="0"/>
        <a:lstStyle xmlns:a="http://schemas.openxmlformats.org/drawingml/2006/main">
          <a:defPPr>
            <a:defRPr lang="en-US"/>
          </a:defPPr>
          <a:lvl1pPr marL="0" indent="0" algn="l" defTabSz="9144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 algn="l" defTabSz="9144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 algn="l" defTabSz="9144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 algn="l" defTabSz="9144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 algn="l" defTabSz="9144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 algn="l" defTabSz="9144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 algn="l" defTabSz="9144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 algn="l" defTabSz="9144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 algn="l" defTabSz="914400" rtl="0" eaLnBrk="1" latinLnBrk="0" hangingPunct="1">
            <a:defRPr sz="1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kern="1200" dirty="0"/>
            <a:t>N</a:t>
          </a:r>
          <a:r>
            <a:rPr lang="en-US" sz="1100" kern="1200" dirty="0"/>
            <a:t>=44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3DB1563-5E3E-1C18-0989-81CF9B9A9C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06290A3-DE19-7238-98A9-E31CDC73840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70A34F-1269-4A25-BE5E-F8DADCBDC7BF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2AFF32-D0C1-8047-14C3-69DD96E2A05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6A1839-FE85-E4E2-8DE7-65A0CDC01C7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0FFC50-7B7F-4D7D-B8F8-2C5F9D11A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8936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2B8D50-2804-40D1-9B95-878FC3C295E2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E2B80D-88C9-4ADC-A30B-5A7724927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5782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E2B80D-88C9-4ADC-A30B-5A772492750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6663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E2B80D-88C9-4ADC-A30B-5A77249275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6774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5A9F71-1AA6-4DD6-7006-EDAD55271F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F36EAE9-9520-EAAB-A7EA-20B7588670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8F4DFEA-DFCA-A6D1-A15C-6F25839514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F21C8F-DD1F-9BFB-14D9-95C83DE990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E2B80D-88C9-4ADC-A30B-5A772492750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2468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E2B80D-88C9-4ADC-A30B-5A772492750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4371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E2B80D-88C9-4ADC-A30B-5A772492750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1811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E2B80D-88C9-4ADC-A30B-5A772492750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009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21C093-63C7-4524-2E99-23C3DC5D4F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D78DDAA-B4A9-1D7B-7E59-267EFD69CB4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DE8365F-9B26-F356-4F91-F417DDC8A8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/>
              <a:t>Note: </a:t>
            </a:r>
            <a:r>
              <a:rPr lang="en-US" sz="1800" b="0" i="0" u="none" strike="noStrike" baseline="0">
                <a:latin typeface="Times New Roman" panose="02020603050405020304" pitchFamily="18" charset="0"/>
              </a:rPr>
              <a:t>Relief of specific symptoms was analyzed by taking the score on TSQM-</a:t>
            </a:r>
            <a:r>
              <a:rPr lang="en-US" sz="1800" b="0" i="0" u="none" strike="noStrike" baseline="0">
                <a:latin typeface="TimesNewRomanPSMT"/>
              </a:rPr>
              <a:t>9 question 2 “How</a:t>
            </a:r>
          </a:p>
          <a:p>
            <a:pPr algn="l"/>
            <a:r>
              <a:rPr lang="en-US" sz="1800" b="0" i="0" u="none" strike="noStrike" baseline="0">
                <a:latin typeface="TimesNewRomanPSMT"/>
              </a:rPr>
              <a:t>satisfied or dissatisfied are you with the way the medication relieves your symptoms?” and</a:t>
            </a:r>
          </a:p>
          <a:p>
            <a:pPr algn="l"/>
            <a:r>
              <a:rPr lang="en-US" sz="1800" b="0" i="0" u="none" strike="noStrike" baseline="0">
                <a:latin typeface="Times New Roman" panose="02020603050405020304" pitchFamily="18" charset="0"/>
              </a:rPr>
              <a:t>comparing the average score between treatment groups for patients who </a:t>
            </a:r>
            <a:r>
              <a:rPr lang="en-US" sz="1800" b="0" i="0" u="none" strike="noStrike" baseline="0">
                <a:latin typeface="TimesNewRomanPSMT"/>
              </a:rPr>
              <a:t>checked “Yes” for</a:t>
            </a:r>
          </a:p>
          <a:p>
            <a:pPr algn="l"/>
            <a:r>
              <a:rPr lang="en-US" sz="1800" b="0" i="0" u="none" strike="noStrike" baseline="0">
                <a:latin typeface="Times New Roman" panose="02020603050405020304" pitchFamily="18" charset="0"/>
              </a:rPr>
              <a:t>whether the symptom was present. Patients answered on a scale of 1 (extremely dissatisfied) to</a:t>
            </a:r>
          </a:p>
          <a:p>
            <a:pPr algn="l"/>
            <a:r>
              <a:rPr lang="en-US" sz="1800" b="0" i="0" u="none" strike="noStrike" baseline="0">
                <a:latin typeface="Times New Roman" panose="02020603050405020304" pitchFamily="18" charset="0"/>
              </a:rPr>
              <a:t>7 (extremely satisfied), with higher scores indicating higher satisfaction.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CEC447-6272-4E7C-BA02-BDA7C0841D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E2B80D-88C9-4ADC-A30B-5A772492750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7737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E2B80D-88C9-4ADC-A30B-5A772492750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635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01108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98F00-EA29-E0E8-24C6-6CDA71E3E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337557-B24E-78FB-41D2-66D419B876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AEE4AB-F28B-66B9-19D8-3E09FAD8C7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3CAADF-4CE0-14D4-49B0-B78B4EB83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B8D4C-8C92-4455-8C41-00EABA5484C4}" type="datetime1">
              <a:rPr lang="en-US" smtClean="0"/>
              <a:t>5/7/2025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0B4096-198C-9359-A51E-95927B29B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Abbreviations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28DD18-93E0-F9B6-A87E-51267E6E1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0B23E-A2A3-7E45-B612-677A86E8A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623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3F6E4-605A-824B-7A3D-517402674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6EA3F45-3EB3-785C-9BA0-9613A8CDC6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FC6D59-82FE-6062-3E64-CC3180FC94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FC491D-40A3-0C00-5A64-0EA4AD787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16F61-E264-4951-AE85-13218E59435F}" type="datetime1">
              <a:rPr lang="en-US" smtClean="0"/>
              <a:t>5/7/2025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BA94AE-C118-CFEE-AA86-960C68348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Abbreviations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320870-35C4-24E0-D14D-C7A49D7FE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0B23E-A2A3-7E45-B612-677A86E8A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1060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C8659-7464-AD13-404E-D7962BB55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0E454F-21DD-8A4F-B6D9-14E57399C5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0602FD-EFBE-3705-FBDC-DA369BB29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47804-EA1C-45DB-A905-0364D5A11991}" type="datetime1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BD4D98-0D6B-C975-3470-5A04D8B58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Abbreviations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4A1D29-C4FC-4803-CAE8-DAED4FF42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0B23E-A2A3-7E45-B612-677A86E8A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4176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CCBD4FC-9391-AE03-953F-15FF52DCF7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F58F11-9335-CD21-BD7D-DFE8B677DA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C2E1C5-5FE8-F922-4190-A3C7DA714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DA4ED-61ED-4A7C-A44E-BA8E6C039933}" type="datetime1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8D9FF2-8772-3998-F6DA-C287B14DC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Abbreviations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28A11D-B304-9111-5D21-1B9DF514F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0B23E-A2A3-7E45-B612-677A86E8A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510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C47A3-126E-9D39-3D33-72A30CB61B0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 b="1" i="0">
                <a:solidFill>
                  <a:srgbClr val="2D56A6"/>
                </a:solidFill>
                <a:latin typeface="Helvetica" pitchFamily="2" charset="0"/>
              </a:defRPr>
            </a:lvl1pPr>
          </a:lstStyle>
          <a:p>
            <a:r>
              <a:rPr lang="en-US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86B84F-E331-EB3D-6E93-205D95741E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>
              <a:defRPr>
                <a:solidFill>
                  <a:srgbClr val="0F1A3E"/>
                </a:solidFill>
                <a:latin typeface="Helvetica" pitchFamily="2" charset="0"/>
              </a:defRPr>
            </a:lvl1pPr>
            <a:lvl2pPr>
              <a:defRPr>
                <a:solidFill>
                  <a:srgbClr val="0F1A3E"/>
                </a:solidFill>
                <a:latin typeface="Helvetica" pitchFamily="2" charset="0"/>
              </a:defRPr>
            </a:lvl2pPr>
            <a:lvl3pPr>
              <a:defRPr>
                <a:solidFill>
                  <a:srgbClr val="0F1A3E"/>
                </a:solidFill>
                <a:latin typeface="Helvetica" pitchFamily="2" charset="0"/>
              </a:defRPr>
            </a:lvl3pPr>
            <a:lvl4pPr>
              <a:defRPr>
                <a:solidFill>
                  <a:srgbClr val="0F1A3E"/>
                </a:solidFill>
                <a:latin typeface="Helvetica" pitchFamily="2" charset="0"/>
              </a:defRPr>
            </a:lvl4pPr>
            <a:lvl5pPr>
              <a:defRPr>
                <a:solidFill>
                  <a:srgbClr val="0F1A3E"/>
                </a:solidFill>
                <a:latin typeface="Helvetica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1732097-F4AF-3D5E-02DD-2AA8C5B9ADC9}"/>
              </a:ext>
            </a:extLst>
          </p:cNvPr>
          <p:cNvSpPr txBox="1"/>
          <p:nvPr userDrawn="1"/>
        </p:nvSpPr>
        <p:spPr>
          <a:xfrm>
            <a:off x="7245263" y="6246654"/>
            <a:ext cx="609391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0">
                <a:solidFill>
                  <a:schemeClr val="tx1"/>
                </a:solidFill>
                <a:cs typeface="Arial"/>
              </a:rPr>
              <a:t>Etripamil is an investigational drug and is not approved by the FDA. </a:t>
            </a:r>
          </a:p>
        </p:txBody>
      </p:sp>
    </p:spTree>
    <p:extLst>
      <p:ext uri="{BB962C8B-B14F-4D97-AF65-F5344CB8AC3E}">
        <p14:creationId xmlns:p14="http://schemas.microsoft.com/office/powerpoint/2010/main" val="2306941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B64A55-C6AC-8D93-B4D8-AF9B8E2A6BB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0"/>
            <a:ext cx="10515600" cy="1325563"/>
          </a:xfrm>
        </p:spPr>
        <p:txBody>
          <a:bodyPr/>
          <a:lstStyle>
            <a:lvl1pPr>
              <a:defRPr b="1" i="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r>
              <a:rPr lang="en-US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76B57D-A0A4-0AFB-18F1-31466779F4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>
              <a:defRPr>
                <a:solidFill>
                  <a:srgbClr val="0F1A3E"/>
                </a:solidFill>
                <a:latin typeface="Helvetica" pitchFamily="2" charset="0"/>
              </a:defRPr>
            </a:lvl1pPr>
            <a:lvl2pPr>
              <a:defRPr>
                <a:solidFill>
                  <a:srgbClr val="0F1A3E"/>
                </a:solidFill>
                <a:latin typeface="Helvetica" pitchFamily="2" charset="0"/>
              </a:defRPr>
            </a:lvl2pPr>
            <a:lvl3pPr>
              <a:defRPr>
                <a:solidFill>
                  <a:srgbClr val="0F1A3E"/>
                </a:solidFill>
                <a:latin typeface="Helvetica" pitchFamily="2" charset="0"/>
              </a:defRPr>
            </a:lvl3pPr>
            <a:lvl4pPr>
              <a:defRPr>
                <a:solidFill>
                  <a:srgbClr val="0F1A3E"/>
                </a:solidFill>
                <a:latin typeface="Helvetica" pitchFamily="2" charset="0"/>
              </a:defRPr>
            </a:lvl4pPr>
            <a:lvl5pPr>
              <a:defRPr>
                <a:solidFill>
                  <a:srgbClr val="0F1A3E"/>
                </a:solidFill>
                <a:latin typeface="Helvetica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65675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83F3D-CC99-217D-A503-14EBCFE01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B0DE69-7B64-A5C6-64F6-810F42FD65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E54235-2AD6-958D-D858-E6953D661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1F1E6-CAF3-4DB3-B485-E3F8C598269C}" type="datetime1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736066-6375-1EDF-14E3-4C10897DE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Abbreviations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174BDE-BE30-854E-75F5-E70730F1E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0B23E-A2A3-7E45-B612-677A86E8A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709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AB3BA-DDB1-0CA1-048A-835B8D5F6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C54CD9-E32F-5A64-05D8-278DE5DF6C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3D06EA-5035-D350-58B0-371F42703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8C032-8386-4BC0-8CFC-5995D2E019E0}" type="datetime1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8E11CC-2AE5-2CA9-F7B5-F728D18F9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Abbreviations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7FFFFA-2B42-098B-5C88-5D1F1F99B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0B23E-A2A3-7E45-B612-677A86E8A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442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61A30-80F1-06CC-69B1-FD2C82300D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6548A2-E949-CD5B-2324-94858D3056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794253-0EB5-C17C-589F-F40D7494D1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547284-88EF-E58C-2CE8-CB3E517BA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957D6-B736-4D3D-A37D-CEA211373E67}" type="datetime1">
              <a:rPr lang="en-US" smtClean="0"/>
              <a:t>5/7/2025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D6725D-BF2B-DBDB-97BF-F26FCBC04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Abbreviations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3CDDC6-48EC-C34C-3667-249208C17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0B23E-A2A3-7E45-B612-677A86E8A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359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80EB3-5249-A09C-B38F-A7AB6E515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A33A2A-A52D-0357-451E-2F9F0B63F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F8FD86-A4D6-57AB-16E8-46C3A5D6AF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B34C5B-02BA-3733-70B5-FAE0EB6922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1C47F9-62EA-F82B-1166-EA2DB4668D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C2B41DC-6A03-330D-BB36-6DFA565AA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5FB8B-B2A5-4712-A457-CB95E2854FB0}" type="datetime1">
              <a:rPr lang="en-US" smtClean="0"/>
              <a:t>5/7/2025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73116CC-163D-7704-72EE-3268D4939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Abbreviations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B574F50-9561-3E69-47F9-6DFD13EC1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0B23E-A2A3-7E45-B612-677A86E8A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991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8358A-04FD-96F0-B00C-32C3702BA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8D0E07-ED7F-9998-8BE4-8688E839C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42975-E136-4678-BF5D-2F99F17F6894}" type="datetime1">
              <a:rPr lang="en-US" smtClean="0"/>
              <a:t>5/7/2025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B2D34C-D381-E63A-D278-78D7F7139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Abbreviations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1EA7A0-20DD-08BE-A713-83B449CD9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0B23E-A2A3-7E45-B612-677A86E8A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647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219E92-1F54-E331-AE00-8E27AD3E5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26DCD-86FA-4B75-9C87-4D4AE42BE299}" type="datetime1">
              <a:rPr lang="en-US" smtClean="0"/>
              <a:t>5/7/2025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D37491-34D6-688B-6C77-347E72DCC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Abbreviations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3C05A1-DBA4-46B2-0064-F9AEB2C11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0B23E-A2A3-7E45-B612-677A86E8A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851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7EA800-2D68-B8C3-27CC-52499DB9F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EE7A24-C233-C131-A35B-BDB134CCC6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994728-11C2-DA1B-EFF1-1C3B50A8CE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49C0BA-C293-4C68-833B-4D964D9A6799}" type="datetime1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C4E5FF-6BF4-3295-8155-0F837FB8C9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Abbreviations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3662EF-C972-5C87-7C30-B16F92CD5E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B0B23E-A2A3-7E45-B612-677A86E8A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493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F74876-A3BD-FB32-391A-02ECE7687E09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4108129" y="638089"/>
            <a:ext cx="7952844" cy="1816666"/>
          </a:xfrm>
        </p:spPr>
        <p:txBody>
          <a:bodyPr anchor="b">
            <a:noAutofit/>
          </a:bodyPr>
          <a:lstStyle/>
          <a:p>
            <a:r>
              <a:rPr lang="en-US" sz="3200">
                <a:solidFill>
                  <a:srgbClr val="2D56A6"/>
                </a:solidFill>
                <a:latin typeface="Helvetica" pitchFamily="2" charset="0"/>
              </a:rPr>
              <a:t>Treatment Satisfaction and Relief of Symptoms with Self-administered Etripamil Nasal Spray: An Analysis of Phase 3 Randomized Trials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DCB7AD-307F-6C53-D350-61E116DDEC2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4108129" y="2440898"/>
            <a:ext cx="7774425" cy="16557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700" b="1">
                <a:solidFill>
                  <a:srgbClr val="2D56A6"/>
                </a:solidFill>
                <a:latin typeface="Helvetica" pitchFamily="2" charset="0"/>
              </a:rPr>
              <a:t>James E. Ip</a:t>
            </a:r>
            <a:r>
              <a:rPr lang="en-US" sz="1700" b="1" baseline="30000">
                <a:solidFill>
                  <a:srgbClr val="2D56A6"/>
                </a:solidFill>
                <a:latin typeface="Helvetica" pitchFamily="2" charset="0"/>
              </a:rPr>
              <a:t>1</a:t>
            </a:r>
            <a:r>
              <a:rPr lang="en-US" sz="1700">
                <a:solidFill>
                  <a:srgbClr val="2D56A6"/>
                </a:solidFill>
                <a:latin typeface="Helvetica" pitchFamily="2" charset="0"/>
              </a:rPr>
              <a:t>, Bruce S. Stambler</a:t>
            </a:r>
            <a:r>
              <a:rPr lang="en-US" sz="1700" baseline="30000">
                <a:solidFill>
                  <a:srgbClr val="2D56A6"/>
                </a:solidFill>
                <a:latin typeface="Helvetica" pitchFamily="2" charset="0"/>
              </a:rPr>
              <a:t>2</a:t>
            </a:r>
            <a:r>
              <a:rPr lang="en-US" sz="1700">
                <a:solidFill>
                  <a:srgbClr val="2D56A6"/>
                </a:solidFill>
                <a:latin typeface="Helvetica" pitchFamily="2" charset="0"/>
              </a:rPr>
              <a:t>, Jonathan P. Piccini</a:t>
            </a:r>
            <a:r>
              <a:rPr lang="en-US" sz="1700" baseline="30000">
                <a:solidFill>
                  <a:srgbClr val="2D56A6"/>
                </a:solidFill>
                <a:latin typeface="Helvetica" pitchFamily="2" charset="0"/>
              </a:rPr>
              <a:t>3</a:t>
            </a:r>
            <a:r>
              <a:rPr lang="en-US" sz="1700">
                <a:solidFill>
                  <a:srgbClr val="2D56A6"/>
                </a:solidFill>
                <a:latin typeface="Helvetica" pitchFamily="2" charset="0"/>
              </a:rPr>
              <a:t>, Sean Pokorney</a:t>
            </a:r>
            <a:r>
              <a:rPr lang="en-US" sz="1700" baseline="30000">
                <a:solidFill>
                  <a:srgbClr val="2D56A6"/>
                </a:solidFill>
                <a:latin typeface="Helvetica" pitchFamily="2" charset="0"/>
              </a:rPr>
              <a:t>3</a:t>
            </a:r>
            <a:r>
              <a:rPr lang="en-US" sz="1700">
                <a:solidFill>
                  <a:srgbClr val="2D56A6"/>
                </a:solidFill>
                <a:latin typeface="Helvetica" pitchFamily="2" charset="0"/>
              </a:rPr>
              <a:t>, Marco Alings</a:t>
            </a:r>
            <a:r>
              <a:rPr lang="en-US" sz="1700" baseline="30000">
                <a:solidFill>
                  <a:srgbClr val="2D56A6"/>
                </a:solidFill>
                <a:latin typeface="Helvetica" pitchFamily="2" charset="0"/>
              </a:rPr>
              <a:t>4</a:t>
            </a:r>
            <a:r>
              <a:rPr lang="en-US" sz="1700">
                <a:solidFill>
                  <a:srgbClr val="2D56A6"/>
                </a:solidFill>
                <a:latin typeface="Helvetica" pitchFamily="2" charset="0"/>
              </a:rPr>
              <a:t>, Benoit Coutu</a:t>
            </a:r>
            <a:r>
              <a:rPr lang="en-US" sz="1700" baseline="30000">
                <a:solidFill>
                  <a:srgbClr val="2D56A6"/>
                </a:solidFill>
                <a:latin typeface="Helvetica" pitchFamily="2" charset="0"/>
              </a:rPr>
              <a:t>5</a:t>
            </a:r>
            <a:r>
              <a:rPr lang="en-US" sz="1700">
                <a:solidFill>
                  <a:srgbClr val="2D56A6"/>
                </a:solidFill>
                <a:latin typeface="Helvetica" pitchFamily="2" charset="0"/>
              </a:rPr>
              <a:t>, Paul Dorian</a:t>
            </a:r>
            <a:r>
              <a:rPr lang="en-US" sz="1700" baseline="30000">
                <a:solidFill>
                  <a:srgbClr val="2D56A6"/>
                </a:solidFill>
                <a:latin typeface="Helvetica" pitchFamily="2" charset="0"/>
              </a:rPr>
              <a:t>6</a:t>
            </a:r>
            <a:r>
              <a:rPr lang="en-US" sz="1700">
                <a:solidFill>
                  <a:srgbClr val="2D56A6"/>
                </a:solidFill>
                <a:latin typeface="Helvetica" pitchFamily="2" charset="0"/>
              </a:rPr>
              <a:t>, Peter R. Kowey</a:t>
            </a:r>
            <a:r>
              <a:rPr lang="en-US" sz="1700" baseline="30000">
                <a:solidFill>
                  <a:srgbClr val="2D56A6"/>
                </a:solidFill>
                <a:latin typeface="Helvetica" pitchFamily="2" charset="0"/>
              </a:rPr>
              <a:t>7,8</a:t>
            </a:r>
            <a:r>
              <a:rPr lang="en-US" sz="1700">
                <a:solidFill>
                  <a:srgbClr val="2D56A6"/>
                </a:solidFill>
                <a:latin typeface="Helvetica" pitchFamily="2" charset="0"/>
              </a:rPr>
              <a:t>, Samuel F. Sears</a:t>
            </a:r>
            <a:r>
              <a:rPr lang="en-US" sz="1700" baseline="30000">
                <a:solidFill>
                  <a:srgbClr val="2D56A6"/>
                </a:solidFill>
                <a:latin typeface="Helvetica" pitchFamily="2" charset="0"/>
              </a:rPr>
              <a:t>9</a:t>
            </a:r>
            <a:r>
              <a:rPr lang="en-US" sz="1700">
                <a:solidFill>
                  <a:srgbClr val="2D56A6"/>
                </a:solidFill>
                <a:latin typeface="Helvetica" pitchFamily="2" charset="0"/>
              </a:rPr>
              <a:t>, Benjamin Steinberg</a:t>
            </a:r>
            <a:r>
              <a:rPr lang="en-US" sz="1700" baseline="30000">
                <a:solidFill>
                  <a:srgbClr val="2D56A6"/>
                </a:solidFill>
                <a:latin typeface="Helvetica" pitchFamily="2" charset="0"/>
              </a:rPr>
              <a:t>10</a:t>
            </a:r>
            <a:r>
              <a:rPr lang="en-US" sz="1700">
                <a:solidFill>
                  <a:srgbClr val="2D56A6"/>
                </a:solidFill>
                <a:latin typeface="Helvetica" pitchFamily="2" charset="0"/>
              </a:rPr>
              <a:t>, Muhammad Sheikh</a:t>
            </a:r>
            <a:r>
              <a:rPr lang="en-US" sz="1700" baseline="30000">
                <a:solidFill>
                  <a:srgbClr val="2D56A6"/>
                </a:solidFill>
                <a:latin typeface="Helvetica" pitchFamily="2" charset="0"/>
              </a:rPr>
              <a:t>11</a:t>
            </a:r>
            <a:r>
              <a:rPr lang="en-US" sz="1700">
                <a:solidFill>
                  <a:srgbClr val="2D56A6"/>
                </a:solidFill>
                <a:latin typeface="Helvetica" pitchFamily="2" charset="0"/>
              </a:rPr>
              <a:t>, Silvia Shardonofsky</a:t>
            </a:r>
            <a:r>
              <a:rPr lang="en-US" sz="1700" baseline="30000">
                <a:solidFill>
                  <a:srgbClr val="2D56A6"/>
                </a:solidFill>
                <a:latin typeface="Helvetica" pitchFamily="2" charset="0"/>
              </a:rPr>
              <a:t>12</a:t>
            </a:r>
            <a:r>
              <a:rPr lang="en-US" sz="1700">
                <a:solidFill>
                  <a:srgbClr val="2D56A6"/>
                </a:solidFill>
                <a:latin typeface="Helvetica" pitchFamily="2" charset="0"/>
              </a:rPr>
              <a:t>, David B. Bharucha</a:t>
            </a:r>
            <a:r>
              <a:rPr lang="en-US" sz="1700" baseline="30000">
                <a:solidFill>
                  <a:srgbClr val="2D56A6"/>
                </a:solidFill>
                <a:latin typeface="Helvetica" pitchFamily="2" charset="0"/>
              </a:rPr>
              <a:t>13</a:t>
            </a:r>
            <a:r>
              <a:rPr lang="en-US" sz="1700">
                <a:solidFill>
                  <a:srgbClr val="2D56A6"/>
                </a:solidFill>
                <a:latin typeface="Helvetica" pitchFamily="2" charset="0"/>
              </a:rPr>
              <a:t>, A. John Camm</a:t>
            </a:r>
            <a:r>
              <a:rPr lang="en-US" sz="1700" baseline="30000">
                <a:solidFill>
                  <a:srgbClr val="2D56A6"/>
                </a:solidFill>
                <a:latin typeface="Helvetica" pitchFamily="2" charset="0"/>
              </a:rPr>
              <a:t>14</a:t>
            </a:r>
          </a:p>
          <a:p>
            <a:pPr marL="0" indent="0">
              <a:buNone/>
            </a:pPr>
            <a:r>
              <a:rPr lang="en-US" sz="1700" b="1">
                <a:solidFill>
                  <a:srgbClr val="2D56A6"/>
                </a:solidFill>
                <a:latin typeface="Helvetica" pitchFamily="2" charset="0"/>
              </a:rPr>
              <a:t>April 25, 2025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EB94B8B-6185-130D-783E-DF1FA6C0D5C1}"/>
              </a:ext>
            </a:extLst>
          </p:cNvPr>
          <p:cNvSpPr txBox="1"/>
          <p:nvPr/>
        </p:nvSpPr>
        <p:spPr>
          <a:xfrm>
            <a:off x="4108593" y="3767402"/>
            <a:ext cx="698559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rgbClr val="0F1A3E"/>
                </a:solidFill>
              </a:rPr>
              <a:t>1. Weill Cornell Medicine, New York Presbyterian Hospital, NY, USA; </a:t>
            </a:r>
          </a:p>
          <a:p>
            <a:r>
              <a:rPr lang="en-US" sz="800" dirty="0">
                <a:solidFill>
                  <a:srgbClr val="0F1A3E"/>
                </a:solidFill>
              </a:rPr>
              <a:t>2. Piedmont Heart Institute, Atlanta, GA, USA; 3. Duke University Medical Center and Duke Clinical Research Institute, Durham, NC, USA; 4. </a:t>
            </a:r>
            <a:r>
              <a:rPr lang="en-US" sz="800" dirty="0" err="1">
                <a:solidFill>
                  <a:srgbClr val="0F1A3E"/>
                </a:solidFill>
              </a:rPr>
              <a:t>Amphia</a:t>
            </a:r>
            <a:r>
              <a:rPr lang="en-US" sz="800" dirty="0">
                <a:solidFill>
                  <a:srgbClr val="0F1A3E"/>
                </a:solidFill>
              </a:rPr>
              <a:t> </a:t>
            </a:r>
            <a:r>
              <a:rPr lang="en-US" sz="800" dirty="0" err="1">
                <a:solidFill>
                  <a:srgbClr val="0F1A3E"/>
                </a:solidFill>
              </a:rPr>
              <a:t>Ziekenhuis</a:t>
            </a:r>
            <a:r>
              <a:rPr lang="en-US" sz="800" dirty="0">
                <a:solidFill>
                  <a:srgbClr val="0F1A3E"/>
                </a:solidFill>
              </a:rPr>
              <a:t>, Breda, Netherlands; 5. Assistant clinical professor, Department of Medicine, Université de Montréal; 6. University of Toronto, Toronto, ON, Canada; 7. Cardiology Division and </a:t>
            </a:r>
            <a:r>
              <a:rPr lang="en-US" sz="800" dirty="0" err="1">
                <a:solidFill>
                  <a:srgbClr val="0F1A3E"/>
                </a:solidFill>
              </a:rPr>
              <a:t>Lankenau</a:t>
            </a:r>
            <a:r>
              <a:rPr lang="en-US" sz="800" dirty="0">
                <a:solidFill>
                  <a:srgbClr val="0F1A3E"/>
                </a:solidFill>
              </a:rPr>
              <a:t> Institute for Medical Research, </a:t>
            </a:r>
            <a:r>
              <a:rPr lang="en-US" sz="800" dirty="0" err="1">
                <a:solidFill>
                  <a:srgbClr val="0F1A3E"/>
                </a:solidFill>
              </a:rPr>
              <a:t>Lankenau</a:t>
            </a:r>
            <a:r>
              <a:rPr lang="en-US" sz="800" dirty="0">
                <a:solidFill>
                  <a:srgbClr val="0F1A3E"/>
                </a:solidFill>
              </a:rPr>
              <a:t> Medical Center, Wynnewood, PA, USA; 8. Medicine and Clinical Pharmacology, Jefferson Medical College, Philadelphia, PA, USA; 9. East Carolina University, Psychology and Cardiovascular Sciences, Greenville, SC, USA; 10. Denver Health Medical Center and the University of Colorado Anschutz Medical Campus, Denver, CO, USA; </a:t>
            </a:r>
          </a:p>
          <a:p>
            <a:r>
              <a:rPr lang="en-US" sz="800" dirty="0">
                <a:solidFill>
                  <a:srgbClr val="0F1A3E"/>
                </a:solidFill>
              </a:rPr>
              <a:t>11. Division of Cardiology, SIU School of Medicine, Springfield, IL, USA; 12. Milestone Pharmaceuticals, Montreal, QC, Canada; 13. Milestone Pharmaceuticals, Charlotte, NC, USA; 14. Clinical Cardiology, St. George’s University of London, London, United Kingdom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B45BE8B-0D8D-5322-7401-C76163759866}"/>
              </a:ext>
            </a:extLst>
          </p:cNvPr>
          <p:cNvSpPr txBox="1"/>
          <p:nvPr/>
        </p:nvSpPr>
        <p:spPr>
          <a:xfrm>
            <a:off x="6049618" y="6596390"/>
            <a:ext cx="6142382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>
                <a:cs typeface="Arial"/>
              </a:rPr>
              <a:t>Etripamil is an investigational drug and is not approved by the FDA. </a:t>
            </a:r>
          </a:p>
        </p:txBody>
      </p:sp>
    </p:spTree>
    <p:extLst>
      <p:ext uri="{BB962C8B-B14F-4D97-AF65-F5344CB8AC3E}">
        <p14:creationId xmlns:p14="http://schemas.microsoft.com/office/powerpoint/2010/main" val="27518795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9A9DD9E3-EB78-9BC7-0E00-F9F0B36109F9}"/>
              </a:ext>
            </a:extLst>
          </p:cNvPr>
          <p:cNvGrpSpPr/>
          <p:nvPr/>
        </p:nvGrpSpPr>
        <p:grpSpPr>
          <a:xfrm>
            <a:off x="1609651" y="2055156"/>
            <a:ext cx="8972698" cy="3194176"/>
            <a:chOff x="1739602" y="1829346"/>
            <a:chExt cx="8972698" cy="3194176"/>
          </a:xfrm>
        </p:grpSpPr>
        <p:graphicFrame>
          <p:nvGraphicFramePr>
            <p:cNvPr id="5" name="Chart 4">
              <a:extLst>
                <a:ext uri="{FF2B5EF4-FFF2-40B4-BE49-F238E27FC236}">
                  <a16:creationId xmlns:a16="http://schemas.microsoft.com/office/drawing/2014/main" id="{0BB26DED-90CD-99C2-6B66-B3C8F27F8AC5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709982766"/>
                </p:ext>
              </p:extLst>
            </p:nvPr>
          </p:nvGraphicFramePr>
          <p:xfrm>
            <a:off x="1739602" y="1829346"/>
            <a:ext cx="8972698" cy="294159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36B8EA11-7291-EFAD-79FD-F01CC3A1B6EE}"/>
                </a:ext>
              </a:extLst>
            </p:cNvPr>
            <p:cNvSpPr txBox="1"/>
            <p:nvPr/>
          </p:nvSpPr>
          <p:spPr>
            <a:xfrm>
              <a:off x="2628835" y="4681105"/>
              <a:ext cx="89960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>
                  <a:latin typeface="Helvetica" panose="020B0604020202020204" pitchFamily="34" charset="0"/>
                  <a:cs typeface="Helvetica" panose="020B0604020202020204" pitchFamily="34" charset="0"/>
                </a:rPr>
                <a:t>(n = 49)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EFAD8D87-70FC-8016-3E52-D2ED2ACF5565}"/>
                </a:ext>
              </a:extLst>
            </p:cNvPr>
            <p:cNvSpPr txBox="1"/>
            <p:nvPr/>
          </p:nvSpPr>
          <p:spPr>
            <a:xfrm>
              <a:off x="3565016" y="4684968"/>
              <a:ext cx="101021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>
                  <a:latin typeface="Helvetica" panose="020B0604020202020204" pitchFamily="34" charset="0"/>
                  <a:cs typeface="Helvetica" panose="020B0604020202020204" pitchFamily="34" charset="0"/>
                </a:rPr>
                <a:t>(n = 107)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4E90AEC4-CDC7-3A11-E133-00FF5953716E}"/>
                </a:ext>
              </a:extLst>
            </p:cNvPr>
            <p:cNvSpPr txBox="1"/>
            <p:nvPr/>
          </p:nvSpPr>
          <p:spPr>
            <a:xfrm>
              <a:off x="4961725" y="4681105"/>
              <a:ext cx="89960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>
                  <a:latin typeface="Helvetica" panose="020B0604020202020204" pitchFamily="34" charset="0"/>
                  <a:cs typeface="Helvetica" panose="020B0604020202020204" pitchFamily="34" charset="0"/>
                </a:rPr>
                <a:t>(n = 85)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12203C3B-F2DD-C350-EF55-A9C4F5BEF27A}"/>
                </a:ext>
              </a:extLst>
            </p:cNvPr>
            <p:cNvSpPr txBox="1"/>
            <p:nvPr/>
          </p:nvSpPr>
          <p:spPr>
            <a:xfrm>
              <a:off x="5949155" y="4673395"/>
              <a:ext cx="89960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>
                  <a:latin typeface="Helvetica" panose="020B0604020202020204" pitchFamily="34" charset="0"/>
                  <a:cs typeface="Helvetica" panose="020B0604020202020204" pitchFamily="34" charset="0"/>
                </a:rPr>
                <a:t>(n = 99)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52CD359A-9E51-C23B-8C7D-270D57CEF20B}"/>
                </a:ext>
              </a:extLst>
            </p:cNvPr>
            <p:cNvSpPr txBox="1"/>
            <p:nvPr/>
          </p:nvSpPr>
          <p:spPr>
            <a:xfrm>
              <a:off x="7218151" y="4673395"/>
              <a:ext cx="101021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>
                  <a:latin typeface="Helvetica" panose="020B0604020202020204" pitchFamily="34" charset="0"/>
                  <a:cs typeface="Helvetica" panose="020B0604020202020204" pitchFamily="34" charset="0"/>
                </a:rPr>
                <a:t>(n = 134)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E91791C4-B9B8-EF0F-CF74-B4604083F746}"/>
                </a:ext>
              </a:extLst>
            </p:cNvPr>
            <p:cNvSpPr txBox="1"/>
            <p:nvPr/>
          </p:nvSpPr>
          <p:spPr>
            <a:xfrm>
              <a:off x="8231745" y="4673395"/>
              <a:ext cx="101021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>
                  <a:latin typeface="Helvetica" panose="020B0604020202020204" pitchFamily="34" charset="0"/>
                  <a:cs typeface="Helvetica" panose="020B0604020202020204" pitchFamily="34" charset="0"/>
                </a:rPr>
                <a:t>(n = 206)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D8820D15-5381-B9C7-598E-15D60362394A}"/>
                </a:ext>
              </a:extLst>
            </p:cNvPr>
            <p:cNvSpPr txBox="1"/>
            <p:nvPr/>
          </p:nvSpPr>
          <p:spPr>
            <a:xfrm>
              <a:off x="2653972" y="2533421"/>
              <a:ext cx="84932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>
                  <a:latin typeface="Helvetica" panose="020B0604020202020204" pitchFamily="34" charset="0"/>
                  <a:cs typeface="Helvetica" panose="020B0604020202020204" pitchFamily="34" charset="0"/>
                </a:rPr>
                <a:t>25%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E7DC40EB-1ED1-ED36-C699-F1CF45FB8098}"/>
                </a:ext>
              </a:extLst>
            </p:cNvPr>
            <p:cNvSpPr txBox="1"/>
            <p:nvPr/>
          </p:nvSpPr>
          <p:spPr>
            <a:xfrm>
              <a:off x="3635734" y="3203825"/>
              <a:ext cx="86877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>
                  <a:latin typeface="Helvetica" panose="020B0604020202020204" pitchFamily="34" charset="0"/>
                  <a:cs typeface="Helvetica" panose="020B0604020202020204" pitchFamily="34" charset="0"/>
                </a:rPr>
                <a:t>13%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FEFBD55C-9B6E-2AE9-76D5-58DB9180A32D}"/>
                </a:ext>
              </a:extLst>
            </p:cNvPr>
            <p:cNvSpPr txBox="1"/>
            <p:nvPr/>
          </p:nvSpPr>
          <p:spPr>
            <a:xfrm>
              <a:off x="4979506" y="2756678"/>
              <a:ext cx="86404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>
                  <a:latin typeface="Helvetica" panose="020B0604020202020204" pitchFamily="34" charset="0"/>
                  <a:cs typeface="Helvetica" panose="020B0604020202020204" pitchFamily="34" charset="0"/>
                </a:rPr>
                <a:t>21%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59EEEAC6-3001-6D49-76BA-6FA7CFF3A083}"/>
                </a:ext>
              </a:extLst>
            </p:cNvPr>
            <p:cNvSpPr txBox="1"/>
            <p:nvPr/>
          </p:nvSpPr>
          <p:spPr>
            <a:xfrm>
              <a:off x="5964570" y="3142911"/>
              <a:ext cx="86877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>
                  <a:latin typeface="Helvetica" panose="020B0604020202020204" pitchFamily="34" charset="0"/>
                  <a:cs typeface="Helvetica" panose="020B0604020202020204" pitchFamily="34" charset="0"/>
                </a:rPr>
                <a:t>14%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3272C737-879D-3F35-E53C-874AEAC7F490}"/>
                </a:ext>
              </a:extLst>
            </p:cNvPr>
            <p:cNvSpPr txBox="1"/>
            <p:nvPr/>
          </p:nvSpPr>
          <p:spPr>
            <a:xfrm>
              <a:off x="7285382" y="2699882"/>
              <a:ext cx="87574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>
                  <a:latin typeface="Helvetica" panose="020B0604020202020204" pitchFamily="34" charset="0"/>
                  <a:cs typeface="Helvetica" panose="020B0604020202020204" pitchFamily="34" charset="0"/>
                </a:rPr>
                <a:t>22%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7A1670E4-01A8-AF02-2059-79D9DD4D3333}"/>
                </a:ext>
              </a:extLst>
            </p:cNvPr>
            <p:cNvSpPr txBox="1"/>
            <p:nvPr/>
          </p:nvSpPr>
          <p:spPr>
            <a:xfrm>
              <a:off x="8293410" y="3142911"/>
              <a:ext cx="88688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>
                  <a:latin typeface="Helvetica" panose="020B0604020202020204" pitchFamily="34" charset="0"/>
                  <a:cs typeface="Helvetica" panose="020B0604020202020204" pitchFamily="34" charset="0"/>
                </a:rPr>
                <a:t>14%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B39611DB-C219-ED10-72C1-37376F0C8D75}"/>
                </a:ext>
              </a:extLst>
            </p:cNvPr>
            <p:cNvSpPr txBox="1"/>
            <p:nvPr/>
          </p:nvSpPr>
          <p:spPr>
            <a:xfrm>
              <a:off x="7840287" y="1967120"/>
              <a:ext cx="909325" cy="338554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>
              <a:defPPr>
                <a:defRPr lang="en-US"/>
              </a:defPPr>
              <a:lvl1pPr algn="ctr">
                <a:defRPr sz="1600" i="1"/>
              </a:lvl1pPr>
            </a:lstStyle>
            <a:p>
              <a:r>
                <a:rPr lang="en-US">
                  <a:latin typeface="Helvetica" panose="020B0604020202020204" pitchFamily="34" charset="0"/>
                  <a:cs typeface="Helvetica" panose="020B0604020202020204" pitchFamily="34" charset="0"/>
                </a:rPr>
                <a:t>P = </a:t>
              </a:r>
              <a:r>
                <a:rPr lang="en-US" i="0">
                  <a:latin typeface="Helvetica" panose="020B0604020202020204" pitchFamily="34" charset="0"/>
                  <a:cs typeface="Helvetica" panose="020B0604020202020204" pitchFamily="34" charset="0"/>
                </a:rPr>
                <a:t>0.035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C8F6240F-13EC-F6B0-6BEF-C8DC9DA08AF0}"/>
                </a:ext>
              </a:extLst>
            </p:cNvPr>
            <p:cNvSpPr txBox="1"/>
            <p:nvPr/>
          </p:nvSpPr>
          <p:spPr>
            <a:xfrm>
              <a:off x="5372371" y="1967120"/>
              <a:ext cx="1005705" cy="338554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>
              <a:defPPr>
                <a:defRPr lang="en-US"/>
              </a:defPPr>
              <a:lvl1pPr algn="ctr">
                <a:defRPr sz="1600" i="1"/>
              </a:lvl1pPr>
            </a:lstStyle>
            <a:p>
              <a:r>
                <a:rPr lang="en-US">
                  <a:latin typeface="Helvetica" panose="020B0604020202020204" pitchFamily="34" charset="0"/>
                  <a:cs typeface="Helvetica" panose="020B0604020202020204" pitchFamily="34" charset="0"/>
                </a:rPr>
                <a:t>P = </a:t>
              </a:r>
              <a:r>
                <a:rPr lang="en-US" i="0">
                  <a:latin typeface="Helvetica" panose="020B0604020202020204" pitchFamily="34" charset="0"/>
                  <a:cs typeface="Helvetica" panose="020B0604020202020204" pitchFamily="34" charset="0"/>
                </a:rPr>
                <a:t>0.209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92DE8E8A-F983-B50F-8C05-B8B5A8288835}"/>
                </a:ext>
              </a:extLst>
            </p:cNvPr>
            <p:cNvSpPr txBox="1"/>
            <p:nvPr/>
          </p:nvSpPr>
          <p:spPr>
            <a:xfrm>
              <a:off x="3073312" y="1967120"/>
              <a:ext cx="1005707" cy="338554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600" i="1">
                  <a:latin typeface="Helvetica" panose="020B0604020202020204" pitchFamily="34" charset="0"/>
                  <a:cs typeface="Helvetica" panose="020B0604020202020204" pitchFamily="34" charset="0"/>
                </a:rPr>
                <a:t>P = </a:t>
              </a:r>
              <a:r>
                <a:rPr lang="en-US" sz="1600">
                  <a:latin typeface="Helvetica" panose="020B0604020202020204" pitchFamily="34" charset="0"/>
                  <a:cs typeface="Helvetica" panose="020B0604020202020204" pitchFamily="34" charset="0"/>
                </a:rPr>
                <a:t>0.076</a:t>
              </a:r>
            </a:p>
          </p:txBody>
        </p: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8B0747-BB11-4A62-631E-C0E55B9D2DB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68442" y="2267498"/>
              <a:ext cx="0" cy="92135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0A31ECAC-36A8-1D30-F397-B735655C4DF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76454" y="2267498"/>
              <a:ext cx="0" cy="12494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FF2F51E9-197C-A5E9-BE7B-8B80AD91FE73}"/>
                </a:ext>
              </a:extLst>
            </p:cNvPr>
            <p:cNvGrpSpPr/>
            <p:nvPr/>
          </p:nvGrpSpPr>
          <p:grpSpPr>
            <a:xfrm>
              <a:off x="5372371" y="2271814"/>
              <a:ext cx="1020415" cy="862388"/>
              <a:chOff x="5590395" y="2857302"/>
              <a:chExt cx="1074198" cy="862388"/>
            </a:xfrm>
          </p:grpSpPr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E6AC4CF6-A924-C73F-F2CD-E5C1DBFEEBAA}"/>
                  </a:ext>
                </a:extLst>
              </p:cNvPr>
              <p:cNvCxnSpPr/>
              <p:nvPr/>
            </p:nvCxnSpPr>
            <p:spPr>
              <a:xfrm>
                <a:off x="5590395" y="2857302"/>
                <a:ext cx="1074198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A38C7A8B-046A-1B92-8659-A86E649971A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664593" y="2863619"/>
                <a:ext cx="0" cy="856071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21A377E8-C7D2-C2EF-995B-48EF6BC2551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590395" y="2863619"/>
                <a:ext cx="0" cy="192886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CA860FD3-DCC4-78B3-D127-A088EEAB58E4}"/>
                </a:ext>
              </a:extLst>
            </p:cNvPr>
            <p:cNvGrpSpPr/>
            <p:nvPr/>
          </p:nvGrpSpPr>
          <p:grpSpPr>
            <a:xfrm>
              <a:off x="7696714" y="2267498"/>
              <a:ext cx="1067609" cy="851942"/>
              <a:chOff x="8219050" y="2852986"/>
              <a:chExt cx="1074198" cy="851942"/>
            </a:xfrm>
          </p:grpSpPr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7FA31596-71ED-4378-1310-F75CA9C69CD8}"/>
                  </a:ext>
                </a:extLst>
              </p:cNvPr>
              <p:cNvCxnSpPr/>
              <p:nvPr/>
            </p:nvCxnSpPr>
            <p:spPr>
              <a:xfrm>
                <a:off x="8219050" y="2853173"/>
                <a:ext cx="1074198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D0B0341D-107A-DCEA-2874-AB886DB5812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293248" y="2852986"/>
                <a:ext cx="0" cy="85194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73C40793-FDEB-D7B8-4B3C-0B719EFEF78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219050" y="2852986"/>
                <a:ext cx="0" cy="188757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E2AA89F7-634A-5516-8C22-8D49740C63AE}"/>
                </a:ext>
              </a:extLst>
            </p:cNvPr>
            <p:cNvCxnSpPr>
              <a:cxnSpLocks/>
            </p:cNvCxnSpPr>
            <p:nvPr/>
          </p:nvCxnSpPr>
          <p:spPr>
            <a:xfrm>
              <a:off x="3076454" y="2267498"/>
              <a:ext cx="991988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1" name="Title 8">
            <a:extLst>
              <a:ext uri="{FF2B5EF4-FFF2-40B4-BE49-F238E27FC236}">
                <a16:creationId xmlns:a16="http://schemas.microsoft.com/office/drawing/2014/main" id="{58B9E841-A18F-FBC3-6D27-115708585BC6}"/>
              </a:ext>
            </a:extLst>
          </p:cNvPr>
          <p:cNvSpPr txBox="1">
            <a:spLocks/>
          </p:cNvSpPr>
          <p:nvPr/>
        </p:nvSpPr>
        <p:spPr>
          <a:xfrm>
            <a:off x="404751" y="315764"/>
            <a:ext cx="9222134" cy="9347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rgbClr val="2D56A6"/>
                </a:solidFill>
                <a:latin typeface="Helvetica" pitchFamily="2" charset="0"/>
                <a:ea typeface="+mj-ea"/>
                <a:cs typeface="+mj-cs"/>
              </a:defRPr>
            </a:lvl1pPr>
          </a:lstStyle>
          <a:p>
            <a:r>
              <a:rPr lang="en-US" sz="3600"/>
              <a:t>Pooled Analysis of RCTs: </a:t>
            </a:r>
            <a:r>
              <a:rPr lang="en-GB" sz="3600" err="1"/>
              <a:t>Etripamil</a:t>
            </a:r>
            <a:r>
              <a:rPr lang="en-GB" sz="3600"/>
              <a:t> Significantly Lowered Patient ED Visits (39% RRR)</a:t>
            </a:r>
            <a:endParaRPr lang="en-US" sz="3600"/>
          </a:p>
        </p:txBody>
      </p:sp>
      <p:sp>
        <p:nvSpPr>
          <p:cNvPr id="44" name="Text Box 712243840">
            <a:extLst>
              <a:ext uri="{FF2B5EF4-FFF2-40B4-BE49-F238E27FC236}">
                <a16:creationId xmlns:a16="http://schemas.microsoft.com/office/drawing/2014/main" id="{70C59691-B09A-C48E-7BD6-4A7194D267F7}"/>
              </a:ext>
            </a:extLst>
          </p:cNvPr>
          <p:cNvSpPr txBox="1"/>
          <p:nvPr/>
        </p:nvSpPr>
        <p:spPr>
          <a:xfrm>
            <a:off x="119269" y="6053947"/>
            <a:ext cx="11457543" cy="415498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US" sz="120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*Prespecified pooled analysis of the NODE-301 part 1 and RAPID studies</a:t>
            </a:r>
            <a:endParaRPr lang="en-US" sz="800" kern="1200">
              <a:solidFill>
                <a:srgbClr val="000000"/>
              </a:solidFill>
              <a:effectLst/>
              <a:latin typeface="+mj-lt"/>
              <a:ea typeface="+mn-ea"/>
              <a:cs typeface="Arial" panose="020B0604020202020204" pitchFamily="34" charset="0"/>
            </a:endParaRPr>
          </a:p>
          <a:p>
            <a:r>
              <a:rPr lang="en-US" sz="900" kern="1200">
                <a:solidFill>
                  <a:srgbClr val="000000"/>
                </a:solidFill>
                <a:effectLst/>
                <a:latin typeface="+mj-lt"/>
                <a:ea typeface="+mn-ea"/>
                <a:cs typeface="Arial" panose="020B0604020202020204" pitchFamily="34" charset="0"/>
              </a:rPr>
              <a:t>ED = emergency department</a:t>
            </a:r>
          </a:p>
        </p:txBody>
      </p:sp>
      <p:sp>
        <p:nvSpPr>
          <p:cNvPr id="3" name="Arrow: Down 7">
            <a:extLst>
              <a:ext uri="{FF2B5EF4-FFF2-40B4-BE49-F238E27FC236}">
                <a16:creationId xmlns:a16="http://schemas.microsoft.com/office/drawing/2014/main" id="{3FD5282D-41B4-8D49-49F3-5162884FBEC5}"/>
              </a:ext>
            </a:extLst>
          </p:cNvPr>
          <p:cNvSpPr/>
          <p:nvPr/>
        </p:nvSpPr>
        <p:spPr>
          <a:xfrm>
            <a:off x="8296603" y="2631793"/>
            <a:ext cx="675537" cy="539594"/>
          </a:xfrm>
          <a:prstGeom prst="downArrow">
            <a:avLst>
              <a:gd name="adj1" fmla="val 68979"/>
              <a:gd name="adj2" fmla="val 50000"/>
            </a:avLst>
          </a:prstGeom>
          <a:solidFill>
            <a:srgbClr val="5A0F4B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rgbClr r="0" g="0" b="0"/>
          </a:effectRef>
          <a:fontRef idx="minor">
            <a:schemeClr val="lt1"/>
          </a:fontRef>
        </p:style>
        <p:txBody>
          <a:bodyPr lIns="0" tIns="91440" rIns="0" bIns="0" rtlCol="0" anchor="ctr" anchorCtr="0"/>
          <a:lstStyle/>
          <a:p>
            <a:pPr marL="0" marR="0" lvl="0" indent="0" algn="ctr" defTabSz="91435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Calibri" panose="020F0502020204030204" pitchFamily="34" charset="0"/>
              </a:rPr>
              <a:t> 39%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F1A3A2E-9F2B-51AB-2746-2EB26FD33D8A}"/>
              </a:ext>
            </a:extLst>
          </p:cNvPr>
          <p:cNvSpPr txBox="1"/>
          <p:nvPr/>
        </p:nvSpPr>
        <p:spPr>
          <a:xfrm>
            <a:off x="119269" y="6559034"/>
            <a:ext cx="6668814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00" dirty="0">
                <a:solidFill>
                  <a:schemeClr val="bg1"/>
                </a:solidFill>
                <a:latin typeface="Helvetica" pitchFamily="2" charset="0"/>
              </a:rPr>
              <a:t>Pokorney, et al. JAMA </a:t>
            </a:r>
            <a:r>
              <a:rPr lang="en-US" sz="900" dirty="0" err="1">
                <a:solidFill>
                  <a:schemeClr val="bg1"/>
                </a:solidFill>
                <a:latin typeface="Helvetica" pitchFamily="2" charset="0"/>
              </a:rPr>
              <a:t>Cardiol</a:t>
            </a:r>
            <a:r>
              <a:rPr lang="en-US" sz="900" dirty="0">
                <a:solidFill>
                  <a:schemeClr val="bg1"/>
                </a:solidFill>
                <a:latin typeface="Helvetica" pitchFamily="2" charset="0"/>
              </a:rPr>
              <a:t>. 2025 Apr 9:e250417</a:t>
            </a:r>
          </a:p>
        </p:txBody>
      </p:sp>
    </p:spTree>
    <p:extLst>
      <p:ext uri="{BB962C8B-B14F-4D97-AF65-F5344CB8AC3E}">
        <p14:creationId xmlns:p14="http://schemas.microsoft.com/office/powerpoint/2010/main" val="32785129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AD07E-75C6-43DA-1B67-622ED5B92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992" y="175002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/>
              <a:t>Pooled Analysis of </a:t>
            </a:r>
            <a:r>
              <a:rPr lang="en-US" sz="3600" err="1"/>
              <a:t>Etripamil</a:t>
            </a:r>
            <a:r>
              <a:rPr lang="en-US" sz="3600"/>
              <a:t> RCTs: Conclusions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E503CB-DEBA-79C7-3F2A-27E9FBA403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075" y="1500565"/>
            <a:ext cx="10652760" cy="4351338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GB"/>
              <a:t>Symptom-prompted treatment with </a:t>
            </a:r>
            <a:r>
              <a:rPr lang="en-GB" b="1" err="1"/>
              <a:t>etripamil</a:t>
            </a:r>
            <a:r>
              <a:rPr lang="en-GB" b="1"/>
              <a:t> for PSVT </a:t>
            </a:r>
            <a:r>
              <a:rPr lang="en-GB"/>
              <a:t>demonstrated </a:t>
            </a:r>
            <a:r>
              <a:rPr lang="en-GB" b="1"/>
              <a:t>clinical efficacy for episode conversion </a:t>
            </a:r>
            <a:r>
              <a:rPr lang="en-GB"/>
              <a:t>and significantly higher patient satisfaction with symptom relief than placebo. </a:t>
            </a:r>
          </a:p>
          <a:p>
            <a:pPr>
              <a:spcAft>
                <a:spcPts val="600"/>
              </a:spcAft>
            </a:pPr>
            <a:r>
              <a:rPr lang="en-US"/>
              <a:t>Regardless of symptoms experienced, </a:t>
            </a:r>
            <a:r>
              <a:rPr lang="en-US" b="1"/>
              <a:t>patients reported greater satisfaction with </a:t>
            </a:r>
            <a:r>
              <a:rPr lang="en-US" b="1" err="1"/>
              <a:t>etripamil</a:t>
            </a:r>
            <a:r>
              <a:rPr lang="en-US" b="1"/>
              <a:t> </a:t>
            </a:r>
            <a:r>
              <a:rPr lang="en-US"/>
              <a:t>compared to placebo.</a:t>
            </a:r>
          </a:p>
          <a:p>
            <a:pPr>
              <a:spcAft>
                <a:spcPts val="600"/>
              </a:spcAft>
            </a:pPr>
            <a:r>
              <a:rPr lang="en-US"/>
              <a:t>These data support the use of </a:t>
            </a:r>
            <a:r>
              <a:rPr lang="en-US" b="1" err="1"/>
              <a:t>etripamil</a:t>
            </a:r>
            <a:r>
              <a:rPr lang="en-US" b="1"/>
              <a:t> for self-treatment of PSVT episodes in a medically unsupervised setting</a:t>
            </a:r>
            <a:r>
              <a:rPr lang="en-US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5EF7714-377B-B072-8D87-D253E79C10B4}"/>
              </a:ext>
            </a:extLst>
          </p:cNvPr>
          <p:cNvSpPr txBox="1"/>
          <p:nvPr/>
        </p:nvSpPr>
        <p:spPr>
          <a:xfrm>
            <a:off x="0" y="6222376"/>
            <a:ext cx="12192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latin typeface="Helvetica" panose="020B0604020202020204" pitchFamily="34" charset="0"/>
                <a:cs typeface="Helvetica" panose="020B0604020202020204" pitchFamily="34" charset="0"/>
              </a:rPr>
              <a:t>PSVT = paroxysmal supraventricular tachycardia</a:t>
            </a:r>
          </a:p>
        </p:txBody>
      </p:sp>
    </p:spTree>
    <p:extLst>
      <p:ext uri="{BB962C8B-B14F-4D97-AF65-F5344CB8AC3E}">
        <p14:creationId xmlns:p14="http://schemas.microsoft.com/office/powerpoint/2010/main" val="10901191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46C3BA-6BA2-B6A8-9310-EEB5634E61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B5EE73-3819-4A82-7486-DA5E1F7CDCE3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4146229" y="424729"/>
            <a:ext cx="7952844" cy="1816666"/>
          </a:xfrm>
        </p:spPr>
        <p:txBody>
          <a:bodyPr anchor="b">
            <a:noAutofit/>
          </a:bodyPr>
          <a:lstStyle/>
          <a:p>
            <a:r>
              <a:rPr lang="en-US" sz="3200">
                <a:solidFill>
                  <a:srgbClr val="2D56A6"/>
                </a:solidFill>
                <a:latin typeface="Helvetica" pitchFamily="2" charset="0"/>
              </a:rPr>
              <a:t>Treatment Satisfaction and Relief of Symptoms with Self-administered Etripamil Nasal Spray: An Analysis of Phase 3 Randomized Trials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F6C3FC-2AF5-A87C-2266-D2A5017AFCED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6190734" y="3219450"/>
            <a:ext cx="3867666" cy="17388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b="1">
                <a:solidFill>
                  <a:srgbClr val="2D56A6"/>
                </a:solidFill>
                <a:latin typeface="Helvetica" pitchFamily="2" charset="0"/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872221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0963F-0E19-4947-0213-96EFC863E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32" y="220270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/>
              <a:t>Conflicts of Interest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21B57A-DC60-F3E5-B58F-384FA4E8C6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32244"/>
            <a:ext cx="10515600" cy="2993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/>
              <a:t>Dr. Ip has the following disclosures:</a:t>
            </a:r>
          </a:p>
          <a:p>
            <a:r>
              <a:rPr lang="en-US" sz="1800"/>
              <a:t>Received compensation as study investigator and steering committee member for Milestone Pharmaceuticals.</a:t>
            </a:r>
          </a:p>
          <a:p>
            <a:r>
              <a:rPr lang="en-US" sz="1800"/>
              <a:t>Received honoraria/speaking/consulting fees for Abbott Medical, Boston Scientific, and Medtronic Inc.</a:t>
            </a:r>
          </a:p>
          <a:p>
            <a:r>
              <a:rPr lang="en-US" sz="1800"/>
              <a:t>Membership on advisory committee and/or steering committee for Abbott Medical and Medtronic Inc. and membership on data safety monitoring committee for Boston Scientific.</a:t>
            </a:r>
          </a:p>
        </p:txBody>
      </p:sp>
    </p:spTree>
    <p:extLst>
      <p:ext uri="{BB962C8B-B14F-4D97-AF65-F5344CB8AC3E}">
        <p14:creationId xmlns:p14="http://schemas.microsoft.com/office/powerpoint/2010/main" val="1130322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6FDBE2-31B2-ED7F-FDE7-638A43D1FF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4CC14-775F-363E-DCAB-3D18EAF30E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582150" cy="1325563"/>
          </a:xfrm>
        </p:spPr>
        <p:txBody>
          <a:bodyPr>
            <a:normAutofit/>
          </a:bodyPr>
          <a:lstStyle/>
          <a:p>
            <a:r>
              <a:rPr lang="en-GB" sz="3600"/>
              <a:t>The Burden of PSVT</a:t>
            </a:r>
          </a:p>
        </p:txBody>
      </p:sp>
      <p:graphicFrame>
        <p:nvGraphicFramePr>
          <p:cNvPr id="13" name="Content Placeholder 2">
            <a:extLst>
              <a:ext uri="{FF2B5EF4-FFF2-40B4-BE49-F238E27FC236}">
                <a16:creationId xmlns:a16="http://schemas.microsoft.com/office/drawing/2014/main" id="{0A092675-3EAB-C7FD-1E8E-79942F922CE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9718022"/>
              </p:ext>
            </p:extLst>
          </p:nvPr>
        </p:nvGraphicFramePr>
        <p:xfrm>
          <a:off x="838200" y="158861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E068FA9E-6974-80DC-062F-E0FC294009F3}"/>
              </a:ext>
            </a:extLst>
          </p:cNvPr>
          <p:cNvSpPr txBox="1"/>
          <p:nvPr/>
        </p:nvSpPr>
        <p:spPr>
          <a:xfrm>
            <a:off x="144966" y="6488668"/>
            <a:ext cx="1051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1. Page </a:t>
            </a:r>
            <a:r>
              <a:rPr lang="en-US" sz="900" err="1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RL</a:t>
            </a:r>
            <a:r>
              <a:rPr lang="en-US" sz="9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, et al. </a:t>
            </a:r>
            <a:r>
              <a:rPr lang="en-US" sz="900" i="1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Circulation. </a:t>
            </a:r>
            <a:r>
              <a:rPr lang="en-US" sz="9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2016;133:e471-505. 2. </a:t>
            </a:r>
            <a:r>
              <a:rPr lang="en-US" sz="900" err="1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Brugada</a:t>
            </a:r>
            <a:r>
              <a:rPr lang="en-US" sz="9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J, et al. </a:t>
            </a:r>
            <a:r>
              <a:rPr lang="en-US" sz="900" i="1" err="1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Eur</a:t>
            </a:r>
            <a:r>
              <a:rPr lang="en-US" sz="900" i="1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Heart J. </a:t>
            </a:r>
            <a:r>
              <a:rPr lang="en-US" sz="9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2020;41:655-720. 3. Go AS, et al. </a:t>
            </a:r>
            <a:r>
              <a:rPr lang="en-US" sz="900" i="1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J Am Heart Assoc. </a:t>
            </a:r>
            <a:r>
              <a:rPr lang="en-US" sz="9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2018;7:e008759. 4. </a:t>
            </a:r>
            <a:r>
              <a:rPr lang="en-US" sz="900" err="1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Rehorn</a:t>
            </a:r>
            <a:r>
              <a:rPr lang="en-US" sz="9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M, et al. </a:t>
            </a:r>
            <a:br>
              <a:rPr lang="en-US" sz="9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en-US" sz="900" i="1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J Cardiovasc </a:t>
            </a:r>
            <a:r>
              <a:rPr lang="en-US" sz="900" i="1" err="1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Electrophysiol</a:t>
            </a:r>
            <a:r>
              <a:rPr lang="en-US" sz="900" i="1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. </a:t>
            </a:r>
            <a:r>
              <a:rPr lang="en-US" sz="9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2021;32:2199-2206. 5. Sacks NC, et al. </a:t>
            </a:r>
            <a:r>
              <a:rPr lang="en-US" sz="900" i="1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Am J </a:t>
            </a:r>
            <a:r>
              <a:rPr lang="en-US" sz="900" i="1" err="1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Cardiol</a:t>
            </a:r>
            <a:r>
              <a:rPr lang="en-US" sz="900" i="1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. </a:t>
            </a:r>
            <a:r>
              <a:rPr lang="en-US" sz="9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2020;125:215-221. 6. Chew DS, et al. </a:t>
            </a:r>
            <a:r>
              <a:rPr lang="en-US" sz="900" i="1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Am Heart J. </a:t>
            </a:r>
            <a:r>
              <a:rPr lang="en-US" sz="9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2021;233:132-140.</a:t>
            </a:r>
          </a:p>
        </p:txBody>
      </p:sp>
    </p:spTree>
    <p:extLst>
      <p:ext uri="{BB962C8B-B14F-4D97-AF65-F5344CB8AC3E}">
        <p14:creationId xmlns:p14="http://schemas.microsoft.com/office/powerpoint/2010/main" val="1971654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05B01-C312-5B7E-9BB2-5DED2752D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275" y="365125"/>
            <a:ext cx="9454781" cy="1325563"/>
          </a:xfrm>
        </p:spPr>
        <p:txBody>
          <a:bodyPr>
            <a:normAutofit/>
          </a:bodyPr>
          <a:lstStyle/>
          <a:p>
            <a:r>
              <a:rPr lang="en-GB" sz="3600" err="1"/>
              <a:t>Etripamil</a:t>
            </a:r>
            <a:r>
              <a:rPr lang="en-GB" sz="3600"/>
              <a:t>: Formulated for Rapid Onset of Action</a:t>
            </a:r>
            <a:endParaRPr lang="en-US" sz="36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25EC717-691B-8A6D-28C4-DDD2EFC3F32A}"/>
              </a:ext>
            </a:extLst>
          </p:cNvPr>
          <p:cNvSpPr txBox="1"/>
          <p:nvPr/>
        </p:nvSpPr>
        <p:spPr>
          <a:xfrm>
            <a:off x="132245" y="6158576"/>
            <a:ext cx="8296138" cy="338554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US" sz="800">
                <a:latin typeface="Helvetica" panose="020B0604020202020204" pitchFamily="34" charset="0"/>
                <a:cs typeface="Helvetica" panose="020B0604020202020204" pitchFamily="34" charset="0"/>
              </a:rPr>
              <a:t>AV = atrioventricular; CCB = calcium channel blocker; FDA = Food and Drug Administration; PD= pharmacodynamics; PK = pharmacokinetics; PSVT = paroxysmal supraventricular tachycardia; SEM = standard error of the mean; VM = vagal maneuver. 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DE232DC-50D6-44ED-4649-42F1D8A79C90}"/>
              </a:ext>
            </a:extLst>
          </p:cNvPr>
          <p:cNvGrpSpPr/>
          <p:nvPr/>
        </p:nvGrpSpPr>
        <p:grpSpPr>
          <a:xfrm>
            <a:off x="437750" y="1810414"/>
            <a:ext cx="11055791" cy="3861493"/>
            <a:chOff x="287524" y="1748935"/>
            <a:chExt cx="11055791" cy="3861493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02DB5842-4E29-FBBF-6DFA-E23772EB896C}"/>
                </a:ext>
              </a:extLst>
            </p:cNvPr>
            <p:cNvSpPr txBox="1"/>
            <p:nvPr/>
          </p:nvSpPr>
          <p:spPr>
            <a:xfrm>
              <a:off x="287524" y="1748935"/>
              <a:ext cx="4972450" cy="347582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ct val="90000"/>
                </a:lnSpc>
                <a:spcBef>
                  <a:spcPts val="1000"/>
                </a:spcBef>
              </a:pPr>
              <a:r>
                <a:rPr lang="en-US" b="1" err="1">
                  <a:solidFill>
                    <a:srgbClr val="0F1A3E"/>
                  </a:solidFill>
                  <a:latin typeface="Helvetica" pitchFamily="2" charset="0"/>
                </a:rPr>
                <a:t>Etripamil</a:t>
              </a:r>
              <a:r>
                <a:rPr lang="en-US">
                  <a:solidFill>
                    <a:srgbClr val="0F1A3E"/>
                  </a:solidFill>
                  <a:latin typeface="Helvetica" pitchFamily="2" charset="0"/>
                </a:rPr>
                <a:t> is a fast-acting, non-dihydropyridine L-type intranasal CCB for use in a medically unsupervised setting</a:t>
              </a:r>
            </a:p>
            <a:p>
              <a:pPr marL="285750" indent="-285750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</a:pPr>
              <a:r>
                <a:rPr lang="en-GB">
                  <a:solidFill>
                    <a:srgbClr val="0F1A3E"/>
                  </a:solidFill>
                  <a:latin typeface="Helvetica" pitchFamily="2" charset="0"/>
                </a:rPr>
                <a:t>Formulated for intranasal spray with:</a:t>
              </a:r>
            </a:p>
            <a:p>
              <a:pPr marL="742950" lvl="1" indent="-285750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</a:pPr>
              <a:r>
                <a:rPr lang="en-GB">
                  <a:solidFill>
                    <a:srgbClr val="0F1A3E"/>
                  </a:solidFill>
                  <a:latin typeface="Helvetica" pitchFamily="2" charset="0"/>
                </a:rPr>
                <a:t>Rapid onset of action (</a:t>
              </a:r>
              <a:r>
                <a:rPr lang="en-GB" err="1">
                  <a:solidFill>
                    <a:srgbClr val="0F1A3E"/>
                  </a:solidFill>
                  <a:latin typeface="Helvetica" pitchFamily="2" charset="0"/>
                </a:rPr>
                <a:t>T</a:t>
              </a:r>
              <a:r>
                <a:rPr lang="en-GB" baseline="-25000" err="1">
                  <a:solidFill>
                    <a:srgbClr val="0F1A3E"/>
                  </a:solidFill>
                  <a:latin typeface="Helvetica" pitchFamily="2" charset="0"/>
                </a:rPr>
                <a:t>max</a:t>
              </a:r>
              <a:r>
                <a:rPr lang="en-GB">
                  <a:solidFill>
                    <a:srgbClr val="0F1A3E"/>
                  </a:solidFill>
                  <a:latin typeface="Helvetica" pitchFamily="2" charset="0"/>
                </a:rPr>
                <a:t> ≤ 7 minutes)</a:t>
              </a:r>
            </a:p>
            <a:p>
              <a:pPr marL="742950" lvl="1" indent="-285750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</a:pPr>
              <a:r>
                <a:rPr lang="en-GB">
                  <a:solidFill>
                    <a:srgbClr val="0F1A3E"/>
                  </a:solidFill>
                  <a:latin typeface="Helvetica" pitchFamily="2" charset="0"/>
                </a:rPr>
                <a:t>Inactivation by blood esterases</a:t>
              </a:r>
            </a:p>
            <a:p>
              <a:pPr marL="285750" indent="-285750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</a:pPr>
              <a:r>
                <a:rPr lang="en-GB">
                  <a:solidFill>
                    <a:srgbClr val="0F1A3E"/>
                  </a:solidFill>
                  <a:latin typeface="Helvetica" pitchFamily="2" charset="0"/>
                </a:rPr>
                <a:t>Developed to satisfy </a:t>
              </a:r>
              <a:r>
                <a:rPr lang="en-GB" b="1">
                  <a:solidFill>
                    <a:srgbClr val="0F1A3E"/>
                  </a:solidFill>
                  <a:latin typeface="Helvetica" pitchFamily="2" charset="0"/>
                </a:rPr>
                <a:t>unmet need for self-administered treatment</a:t>
              </a:r>
              <a:r>
                <a:rPr lang="en-GB">
                  <a:solidFill>
                    <a:srgbClr val="0F1A3E"/>
                  </a:solidFill>
                  <a:latin typeface="Helvetica" pitchFamily="2" charset="0"/>
                </a:rPr>
                <a:t> that can be used outside the healthcare setting</a:t>
              </a:r>
            </a:p>
            <a:p>
              <a:pPr marL="285750" indent="-285750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</a:pPr>
              <a:r>
                <a:rPr lang="en-GB">
                  <a:solidFill>
                    <a:srgbClr val="0F1A3E"/>
                  </a:solidFill>
                  <a:latin typeface="Helvetica" pitchFamily="2" charset="0"/>
                </a:rPr>
                <a:t>Intended for </a:t>
              </a:r>
              <a:r>
                <a:rPr lang="en-GB" b="1">
                  <a:solidFill>
                    <a:srgbClr val="0F1A3E"/>
                  </a:solidFill>
                  <a:latin typeface="Helvetica" pitchFamily="2" charset="0"/>
                </a:rPr>
                <a:t>AV nodal–dependent PSVT episodes</a:t>
              </a:r>
              <a:r>
                <a:rPr lang="en-GB">
                  <a:solidFill>
                    <a:srgbClr val="0F1A3E"/>
                  </a:solidFill>
                  <a:latin typeface="Helvetica" pitchFamily="2" charset="0"/>
                </a:rPr>
                <a:t> when a VM is ineffective</a:t>
              </a:r>
              <a:endParaRPr lang="en-US" baseline="30000">
                <a:solidFill>
                  <a:srgbClr val="0F1A3E"/>
                </a:solidFill>
                <a:latin typeface="Helvetica" pitchFamily="2" charset="0"/>
              </a:endParaRPr>
            </a:p>
          </p:txBody>
        </p: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F024B141-9997-DD3C-4645-D30D1EFFBD8C}"/>
                </a:ext>
              </a:extLst>
            </p:cNvPr>
            <p:cNvGrpSpPr/>
            <p:nvPr/>
          </p:nvGrpSpPr>
          <p:grpSpPr>
            <a:xfrm>
              <a:off x="5487241" y="1810414"/>
              <a:ext cx="5856074" cy="3800014"/>
              <a:chOff x="5441521" y="1831381"/>
              <a:chExt cx="5856074" cy="3800014"/>
            </a:xfrm>
          </p:grpSpPr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D0F7B964-5690-EE3A-1307-1B4EAC08EE7A}"/>
                  </a:ext>
                </a:extLst>
              </p:cNvPr>
              <p:cNvGrpSpPr/>
              <p:nvPr/>
            </p:nvGrpSpPr>
            <p:grpSpPr>
              <a:xfrm>
                <a:off x="5441521" y="1831381"/>
                <a:ext cx="5856074" cy="3277896"/>
                <a:chOff x="5516176" y="1761785"/>
                <a:chExt cx="6307697" cy="3513955"/>
              </a:xfrm>
            </p:grpSpPr>
            <p:sp>
              <p:nvSpPr>
                <p:cNvPr id="10" name="Freeform 11">
                  <a:extLst>
                    <a:ext uri="{FF2B5EF4-FFF2-40B4-BE49-F238E27FC236}">
                      <a16:creationId xmlns:a16="http://schemas.microsoft.com/office/drawing/2014/main" id="{0EC1816E-668B-A32A-C090-0A64BDC3EDA7}"/>
                    </a:ext>
                  </a:extLst>
                </p:cNvPr>
                <p:cNvSpPr/>
                <p:nvPr/>
              </p:nvSpPr>
              <p:spPr>
                <a:xfrm>
                  <a:off x="6205735" y="2193549"/>
                  <a:ext cx="7975" cy="2644820"/>
                </a:xfrm>
                <a:custGeom>
                  <a:avLst/>
                  <a:gdLst>
                    <a:gd name="connsiteX0" fmla="*/ 0 w 7975"/>
                    <a:gd name="connsiteY0" fmla="*/ 2644821 h 2644820"/>
                    <a:gd name="connsiteX1" fmla="*/ 0 w 7975"/>
                    <a:gd name="connsiteY1" fmla="*/ 0 h 26448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7975" h="2644820">
                      <a:moveTo>
                        <a:pt x="0" y="2644821"/>
                      </a:moveTo>
                      <a:lnTo>
                        <a:pt x="0" y="0"/>
                      </a:lnTo>
                    </a:path>
                  </a:pathLst>
                </a:custGeom>
                <a:ln w="25400" cap="flat">
                  <a:solidFill>
                    <a:srgbClr val="000000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grpSp>
              <p:nvGrpSpPr>
                <p:cNvPr id="11" name="Graphic 7">
                  <a:extLst>
                    <a:ext uri="{FF2B5EF4-FFF2-40B4-BE49-F238E27FC236}">
                      <a16:creationId xmlns:a16="http://schemas.microsoft.com/office/drawing/2014/main" id="{ED900637-732E-B7B4-3EF3-D324832064A7}"/>
                    </a:ext>
                  </a:extLst>
                </p:cNvPr>
                <p:cNvGrpSpPr/>
                <p:nvPr/>
              </p:nvGrpSpPr>
              <p:grpSpPr>
                <a:xfrm>
                  <a:off x="11279991" y="2193549"/>
                  <a:ext cx="22013" cy="2644103"/>
                  <a:chOff x="11279991" y="2059592"/>
                  <a:chExt cx="22013" cy="2644103"/>
                </a:xfrm>
                <a:noFill/>
              </p:grpSpPr>
              <p:sp>
                <p:nvSpPr>
                  <p:cNvPr id="102" name="Freeform 13">
                    <a:extLst>
                      <a:ext uri="{FF2B5EF4-FFF2-40B4-BE49-F238E27FC236}">
                        <a16:creationId xmlns:a16="http://schemas.microsoft.com/office/drawing/2014/main" id="{BF880458-E01F-7C05-45DD-ADC02AA9C140}"/>
                      </a:ext>
                    </a:extLst>
                  </p:cNvPr>
                  <p:cNvSpPr/>
                  <p:nvPr/>
                </p:nvSpPr>
                <p:spPr>
                  <a:xfrm>
                    <a:off x="11279991" y="2059592"/>
                    <a:ext cx="7975" cy="2644024"/>
                  </a:xfrm>
                  <a:custGeom>
                    <a:avLst/>
                    <a:gdLst>
                      <a:gd name="connsiteX0" fmla="*/ 0 w 7975"/>
                      <a:gd name="connsiteY0" fmla="*/ 2644024 h 2644024"/>
                      <a:gd name="connsiteX1" fmla="*/ 0 w 7975"/>
                      <a:gd name="connsiteY1" fmla="*/ 0 h 264402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7975" h="2644024">
                        <a:moveTo>
                          <a:pt x="0" y="2644024"/>
                        </a:moveTo>
                        <a:lnTo>
                          <a:pt x="0" y="0"/>
                        </a:lnTo>
                      </a:path>
                    </a:pathLst>
                  </a:custGeom>
                  <a:ln w="25400" cap="flat">
                    <a:solidFill>
                      <a:srgbClr val="000000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03" name="Freeform 15">
                    <a:extLst>
                      <a:ext uri="{FF2B5EF4-FFF2-40B4-BE49-F238E27FC236}">
                        <a16:creationId xmlns:a16="http://schemas.microsoft.com/office/drawing/2014/main" id="{36F2CCDF-8833-18C0-8EDE-D1B49E739084}"/>
                      </a:ext>
                    </a:extLst>
                  </p:cNvPr>
                  <p:cNvSpPr/>
                  <p:nvPr/>
                </p:nvSpPr>
                <p:spPr>
                  <a:xfrm>
                    <a:off x="11279991" y="2428587"/>
                    <a:ext cx="22013" cy="2275108"/>
                  </a:xfrm>
                  <a:custGeom>
                    <a:avLst/>
                    <a:gdLst>
                      <a:gd name="connsiteX0" fmla="*/ 0 w 22013"/>
                      <a:gd name="connsiteY0" fmla="*/ 0 h 2275108"/>
                      <a:gd name="connsiteX1" fmla="*/ 22014 w 22013"/>
                      <a:gd name="connsiteY1" fmla="*/ 0 h 2275108"/>
                      <a:gd name="connsiteX2" fmla="*/ 0 w 22013"/>
                      <a:gd name="connsiteY2" fmla="*/ 759723 h 2275108"/>
                      <a:gd name="connsiteX3" fmla="*/ 22014 w 22013"/>
                      <a:gd name="connsiteY3" fmla="*/ 759723 h 2275108"/>
                      <a:gd name="connsiteX4" fmla="*/ 0 w 22013"/>
                      <a:gd name="connsiteY4" fmla="*/ 1519446 h 2275108"/>
                      <a:gd name="connsiteX5" fmla="*/ 22014 w 22013"/>
                      <a:gd name="connsiteY5" fmla="*/ 1519446 h 2275108"/>
                      <a:gd name="connsiteX6" fmla="*/ 0 w 22013"/>
                      <a:gd name="connsiteY6" fmla="*/ 2275109 h 2275108"/>
                      <a:gd name="connsiteX7" fmla="*/ 22014 w 22013"/>
                      <a:gd name="connsiteY7" fmla="*/ 2275109 h 227510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22013" h="2275108">
                        <a:moveTo>
                          <a:pt x="0" y="0"/>
                        </a:moveTo>
                        <a:lnTo>
                          <a:pt x="22014" y="0"/>
                        </a:lnTo>
                        <a:moveTo>
                          <a:pt x="0" y="759723"/>
                        </a:moveTo>
                        <a:lnTo>
                          <a:pt x="22014" y="759723"/>
                        </a:lnTo>
                        <a:moveTo>
                          <a:pt x="0" y="1519446"/>
                        </a:moveTo>
                        <a:lnTo>
                          <a:pt x="22014" y="1519446"/>
                        </a:lnTo>
                        <a:moveTo>
                          <a:pt x="0" y="2275109"/>
                        </a:moveTo>
                        <a:lnTo>
                          <a:pt x="22014" y="2275109"/>
                        </a:lnTo>
                      </a:path>
                    </a:pathLst>
                  </a:custGeom>
                  <a:noFill/>
                  <a:ln w="12700" cap="flat">
                    <a:solidFill>
                      <a:srgbClr val="000000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2" name="Freeform 20">
                  <a:extLst>
                    <a:ext uri="{FF2B5EF4-FFF2-40B4-BE49-F238E27FC236}">
                      <a16:creationId xmlns:a16="http://schemas.microsoft.com/office/drawing/2014/main" id="{6FDB99F9-A728-B702-3E7C-645C603A122C}"/>
                    </a:ext>
                  </a:extLst>
                </p:cNvPr>
                <p:cNvSpPr/>
                <p:nvPr/>
              </p:nvSpPr>
              <p:spPr>
                <a:xfrm>
                  <a:off x="6189544" y="4085174"/>
                  <a:ext cx="39640" cy="7961"/>
                </a:xfrm>
                <a:custGeom>
                  <a:avLst/>
                  <a:gdLst>
                    <a:gd name="connsiteX0" fmla="*/ 0 w 39640"/>
                    <a:gd name="connsiteY0" fmla="*/ 0 h 7961"/>
                    <a:gd name="connsiteX1" fmla="*/ 39640 w 39640"/>
                    <a:gd name="connsiteY1" fmla="*/ 0 h 7961"/>
                    <a:gd name="connsiteX2" fmla="*/ 0 w 39640"/>
                    <a:gd name="connsiteY2" fmla="*/ 0 h 7961"/>
                    <a:gd name="connsiteX3" fmla="*/ 39640 w 39640"/>
                    <a:gd name="connsiteY3" fmla="*/ 0 h 796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9640" h="7961">
                      <a:moveTo>
                        <a:pt x="0" y="0"/>
                      </a:moveTo>
                      <a:lnTo>
                        <a:pt x="39640" y="0"/>
                      </a:lnTo>
                      <a:moveTo>
                        <a:pt x="0" y="0"/>
                      </a:moveTo>
                      <a:lnTo>
                        <a:pt x="39640" y="0"/>
                      </a:lnTo>
                    </a:path>
                  </a:pathLst>
                </a:custGeom>
                <a:noFill/>
                <a:ln w="7965" cap="flat">
                  <a:solidFill>
                    <a:srgbClr val="0071BC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3" name="Freeform 22">
                  <a:extLst>
                    <a:ext uri="{FF2B5EF4-FFF2-40B4-BE49-F238E27FC236}">
                      <a16:creationId xmlns:a16="http://schemas.microsoft.com/office/drawing/2014/main" id="{EF514F3A-102F-A9D7-46E5-85B12F44BFFA}"/>
                    </a:ext>
                  </a:extLst>
                </p:cNvPr>
                <p:cNvSpPr/>
                <p:nvPr/>
              </p:nvSpPr>
              <p:spPr>
                <a:xfrm>
                  <a:off x="6216024" y="4202361"/>
                  <a:ext cx="39640" cy="408162"/>
                </a:xfrm>
                <a:custGeom>
                  <a:avLst/>
                  <a:gdLst>
                    <a:gd name="connsiteX0" fmla="*/ 0 w 39640"/>
                    <a:gd name="connsiteY0" fmla="*/ 0 h 408162"/>
                    <a:gd name="connsiteX1" fmla="*/ 39640 w 39640"/>
                    <a:gd name="connsiteY1" fmla="*/ 0 h 408162"/>
                    <a:gd name="connsiteX2" fmla="*/ 0 w 39640"/>
                    <a:gd name="connsiteY2" fmla="*/ 408163 h 408162"/>
                    <a:gd name="connsiteX3" fmla="*/ 39640 w 39640"/>
                    <a:gd name="connsiteY3" fmla="*/ 408163 h 408162"/>
                    <a:gd name="connsiteX4" fmla="*/ 17627 w 39640"/>
                    <a:gd name="connsiteY4" fmla="*/ 206112 h 408162"/>
                    <a:gd name="connsiteX5" fmla="*/ 17627 w 39640"/>
                    <a:gd name="connsiteY5" fmla="*/ 0 h 408162"/>
                    <a:gd name="connsiteX6" fmla="*/ 17627 w 39640"/>
                    <a:gd name="connsiteY6" fmla="*/ 206112 h 408162"/>
                    <a:gd name="connsiteX7" fmla="*/ 17627 w 39640"/>
                    <a:gd name="connsiteY7" fmla="*/ 408163 h 4081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9640" h="408162">
                      <a:moveTo>
                        <a:pt x="0" y="0"/>
                      </a:moveTo>
                      <a:lnTo>
                        <a:pt x="39640" y="0"/>
                      </a:lnTo>
                      <a:moveTo>
                        <a:pt x="0" y="408163"/>
                      </a:moveTo>
                      <a:lnTo>
                        <a:pt x="39640" y="408163"/>
                      </a:lnTo>
                      <a:moveTo>
                        <a:pt x="17627" y="206112"/>
                      </a:moveTo>
                      <a:lnTo>
                        <a:pt x="17627" y="0"/>
                      </a:lnTo>
                      <a:moveTo>
                        <a:pt x="17627" y="206112"/>
                      </a:moveTo>
                      <a:lnTo>
                        <a:pt x="17627" y="408163"/>
                      </a:lnTo>
                    </a:path>
                  </a:pathLst>
                </a:custGeom>
                <a:noFill/>
                <a:ln w="7965" cap="flat">
                  <a:solidFill>
                    <a:srgbClr val="0071BC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4" name="Freeform 24">
                  <a:extLst>
                    <a:ext uri="{FF2B5EF4-FFF2-40B4-BE49-F238E27FC236}">
                      <a16:creationId xmlns:a16="http://schemas.microsoft.com/office/drawing/2014/main" id="{455B2056-F040-7CDD-7EF1-0AF900409861}"/>
                    </a:ext>
                  </a:extLst>
                </p:cNvPr>
                <p:cNvSpPr/>
                <p:nvPr/>
              </p:nvSpPr>
              <p:spPr>
                <a:xfrm>
                  <a:off x="6264518" y="4129597"/>
                  <a:ext cx="39640" cy="303077"/>
                </a:xfrm>
                <a:custGeom>
                  <a:avLst/>
                  <a:gdLst>
                    <a:gd name="connsiteX0" fmla="*/ 0 w 39640"/>
                    <a:gd name="connsiteY0" fmla="*/ 0 h 303077"/>
                    <a:gd name="connsiteX1" fmla="*/ 39640 w 39640"/>
                    <a:gd name="connsiteY1" fmla="*/ 0 h 303077"/>
                    <a:gd name="connsiteX2" fmla="*/ 0 w 39640"/>
                    <a:gd name="connsiteY2" fmla="*/ 303077 h 303077"/>
                    <a:gd name="connsiteX3" fmla="*/ 39640 w 39640"/>
                    <a:gd name="connsiteY3" fmla="*/ 303077 h 303077"/>
                    <a:gd name="connsiteX4" fmla="*/ 22013 w 39640"/>
                    <a:gd name="connsiteY4" fmla="*/ 153569 h 303077"/>
                    <a:gd name="connsiteX5" fmla="*/ 22013 w 39640"/>
                    <a:gd name="connsiteY5" fmla="*/ 0 h 303077"/>
                    <a:gd name="connsiteX6" fmla="*/ 22013 w 39640"/>
                    <a:gd name="connsiteY6" fmla="*/ 153569 h 303077"/>
                    <a:gd name="connsiteX7" fmla="*/ 22013 w 39640"/>
                    <a:gd name="connsiteY7" fmla="*/ 303077 h 30307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9640" h="303077">
                      <a:moveTo>
                        <a:pt x="0" y="0"/>
                      </a:moveTo>
                      <a:lnTo>
                        <a:pt x="39640" y="0"/>
                      </a:lnTo>
                      <a:moveTo>
                        <a:pt x="0" y="303077"/>
                      </a:moveTo>
                      <a:lnTo>
                        <a:pt x="39640" y="303077"/>
                      </a:lnTo>
                      <a:moveTo>
                        <a:pt x="22013" y="153569"/>
                      </a:moveTo>
                      <a:lnTo>
                        <a:pt x="22013" y="0"/>
                      </a:lnTo>
                      <a:moveTo>
                        <a:pt x="22013" y="153569"/>
                      </a:moveTo>
                      <a:lnTo>
                        <a:pt x="22013" y="303077"/>
                      </a:lnTo>
                    </a:path>
                  </a:pathLst>
                </a:custGeom>
                <a:noFill/>
                <a:ln w="7965" cap="flat">
                  <a:solidFill>
                    <a:srgbClr val="0071BC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5" name="Freeform 29">
                  <a:extLst>
                    <a:ext uri="{FF2B5EF4-FFF2-40B4-BE49-F238E27FC236}">
                      <a16:creationId xmlns:a16="http://schemas.microsoft.com/office/drawing/2014/main" id="{8EA5EB28-E3C3-BEF8-6476-F85258FAEB72}"/>
                    </a:ext>
                  </a:extLst>
                </p:cNvPr>
                <p:cNvSpPr/>
                <p:nvPr/>
              </p:nvSpPr>
              <p:spPr>
                <a:xfrm>
                  <a:off x="6343798" y="3394155"/>
                  <a:ext cx="39640" cy="387942"/>
                </a:xfrm>
                <a:custGeom>
                  <a:avLst/>
                  <a:gdLst>
                    <a:gd name="connsiteX0" fmla="*/ 0 w 39640"/>
                    <a:gd name="connsiteY0" fmla="*/ 0 h 387942"/>
                    <a:gd name="connsiteX1" fmla="*/ 39640 w 39640"/>
                    <a:gd name="connsiteY1" fmla="*/ 0 h 387942"/>
                    <a:gd name="connsiteX2" fmla="*/ 0 w 39640"/>
                    <a:gd name="connsiteY2" fmla="*/ 387942 h 387942"/>
                    <a:gd name="connsiteX3" fmla="*/ 39640 w 39640"/>
                    <a:gd name="connsiteY3" fmla="*/ 387942 h 387942"/>
                    <a:gd name="connsiteX4" fmla="*/ 17627 w 39640"/>
                    <a:gd name="connsiteY4" fmla="*/ 194011 h 387942"/>
                    <a:gd name="connsiteX5" fmla="*/ 17627 w 39640"/>
                    <a:gd name="connsiteY5" fmla="*/ 80 h 387942"/>
                    <a:gd name="connsiteX6" fmla="*/ 17627 w 39640"/>
                    <a:gd name="connsiteY6" fmla="*/ 194011 h 387942"/>
                    <a:gd name="connsiteX7" fmla="*/ 17627 w 39640"/>
                    <a:gd name="connsiteY7" fmla="*/ 387942 h 3879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9640" h="387942">
                      <a:moveTo>
                        <a:pt x="0" y="0"/>
                      </a:moveTo>
                      <a:lnTo>
                        <a:pt x="39640" y="0"/>
                      </a:lnTo>
                      <a:moveTo>
                        <a:pt x="0" y="387942"/>
                      </a:moveTo>
                      <a:lnTo>
                        <a:pt x="39640" y="387942"/>
                      </a:lnTo>
                      <a:moveTo>
                        <a:pt x="17627" y="194011"/>
                      </a:moveTo>
                      <a:lnTo>
                        <a:pt x="17627" y="80"/>
                      </a:lnTo>
                      <a:moveTo>
                        <a:pt x="17627" y="194011"/>
                      </a:moveTo>
                      <a:lnTo>
                        <a:pt x="17627" y="387942"/>
                      </a:lnTo>
                    </a:path>
                  </a:pathLst>
                </a:custGeom>
                <a:noFill/>
                <a:ln w="7965" cap="flat">
                  <a:solidFill>
                    <a:srgbClr val="0071BC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6" name="Freeform 34">
                  <a:extLst>
                    <a:ext uri="{FF2B5EF4-FFF2-40B4-BE49-F238E27FC236}">
                      <a16:creationId xmlns:a16="http://schemas.microsoft.com/office/drawing/2014/main" id="{0567C538-9A39-AFD4-5D74-E3CBDD0CE080}"/>
                    </a:ext>
                  </a:extLst>
                </p:cNvPr>
                <p:cNvSpPr/>
                <p:nvPr/>
              </p:nvSpPr>
              <p:spPr>
                <a:xfrm>
                  <a:off x="6445171" y="3163842"/>
                  <a:ext cx="39640" cy="460626"/>
                </a:xfrm>
                <a:custGeom>
                  <a:avLst/>
                  <a:gdLst>
                    <a:gd name="connsiteX0" fmla="*/ 0 w 39640"/>
                    <a:gd name="connsiteY0" fmla="*/ 0 h 460626"/>
                    <a:gd name="connsiteX1" fmla="*/ 39640 w 39640"/>
                    <a:gd name="connsiteY1" fmla="*/ 0 h 460626"/>
                    <a:gd name="connsiteX2" fmla="*/ 0 w 39640"/>
                    <a:gd name="connsiteY2" fmla="*/ 460626 h 460626"/>
                    <a:gd name="connsiteX3" fmla="*/ 39640 w 39640"/>
                    <a:gd name="connsiteY3" fmla="*/ 460626 h 460626"/>
                    <a:gd name="connsiteX4" fmla="*/ 17627 w 39640"/>
                    <a:gd name="connsiteY4" fmla="*/ 230313 h 460626"/>
                    <a:gd name="connsiteX5" fmla="*/ 17627 w 39640"/>
                    <a:gd name="connsiteY5" fmla="*/ 0 h 460626"/>
                    <a:gd name="connsiteX6" fmla="*/ 17627 w 39640"/>
                    <a:gd name="connsiteY6" fmla="*/ 230313 h 460626"/>
                    <a:gd name="connsiteX7" fmla="*/ 17627 w 39640"/>
                    <a:gd name="connsiteY7" fmla="*/ 460626 h 4606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9640" h="460626">
                      <a:moveTo>
                        <a:pt x="0" y="0"/>
                      </a:moveTo>
                      <a:lnTo>
                        <a:pt x="39640" y="0"/>
                      </a:lnTo>
                      <a:moveTo>
                        <a:pt x="0" y="460626"/>
                      </a:moveTo>
                      <a:lnTo>
                        <a:pt x="39640" y="460626"/>
                      </a:lnTo>
                      <a:moveTo>
                        <a:pt x="17627" y="230313"/>
                      </a:moveTo>
                      <a:lnTo>
                        <a:pt x="17627" y="0"/>
                      </a:lnTo>
                      <a:moveTo>
                        <a:pt x="17627" y="230313"/>
                      </a:moveTo>
                      <a:lnTo>
                        <a:pt x="17627" y="460626"/>
                      </a:lnTo>
                    </a:path>
                  </a:pathLst>
                </a:custGeom>
                <a:noFill/>
                <a:ln w="7965" cap="flat">
                  <a:solidFill>
                    <a:srgbClr val="0071BC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7" name="Freeform 35">
                  <a:extLst>
                    <a:ext uri="{FF2B5EF4-FFF2-40B4-BE49-F238E27FC236}">
                      <a16:creationId xmlns:a16="http://schemas.microsoft.com/office/drawing/2014/main" id="{CEECEF51-1729-6DA1-85DB-7A57EA2EFD78}"/>
                    </a:ext>
                  </a:extLst>
                </p:cNvPr>
                <p:cNvSpPr/>
                <p:nvPr/>
              </p:nvSpPr>
              <p:spPr>
                <a:xfrm>
                  <a:off x="6546545" y="2812282"/>
                  <a:ext cx="39640" cy="400042"/>
                </a:xfrm>
                <a:custGeom>
                  <a:avLst/>
                  <a:gdLst>
                    <a:gd name="connsiteX0" fmla="*/ 0 w 39640"/>
                    <a:gd name="connsiteY0" fmla="*/ 0 h 400042"/>
                    <a:gd name="connsiteX1" fmla="*/ 39640 w 39640"/>
                    <a:gd name="connsiteY1" fmla="*/ 0 h 400042"/>
                    <a:gd name="connsiteX2" fmla="*/ 0 w 39640"/>
                    <a:gd name="connsiteY2" fmla="*/ 400043 h 400042"/>
                    <a:gd name="connsiteX3" fmla="*/ 39640 w 39640"/>
                    <a:gd name="connsiteY3" fmla="*/ 400043 h 400042"/>
                    <a:gd name="connsiteX4" fmla="*/ 17627 w 39640"/>
                    <a:gd name="connsiteY4" fmla="*/ 202052 h 400042"/>
                    <a:gd name="connsiteX5" fmla="*/ 17627 w 39640"/>
                    <a:gd name="connsiteY5" fmla="*/ 0 h 400042"/>
                    <a:gd name="connsiteX6" fmla="*/ 17627 w 39640"/>
                    <a:gd name="connsiteY6" fmla="*/ 202052 h 400042"/>
                    <a:gd name="connsiteX7" fmla="*/ 17627 w 39640"/>
                    <a:gd name="connsiteY7" fmla="*/ 400043 h 4000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9640" h="400042">
                      <a:moveTo>
                        <a:pt x="0" y="0"/>
                      </a:moveTo>
                      <a:lnTo>
                        <a:pt x="39640" y="0"/>
                      </a:lnTo>
                      <a:moveTo>
                        <a:pt x="0" y="400043"/>
                      </a:moveTo>
                      <a:lnTo>
                        <a:pt x="39640" y="400043"/>
                      </a:lnTo>
                      <a:moveTo>
                        <a:pt x="17627" y="202052"/>
                      </a:moveTo>
                      <a:lnTo>
                        <a:pt x="17627" y="0"/>
                      </a:lnTo>
                      <a:moveTo>
                        <a:pt x="17627" y="202052"/>
                      </a:moveTo>
                      <a:lnTo>
                        <a:pt x="17627" y="400043"/>
                      </a:lnTo>
                    </a:path>
                  </a:pathLst>
                </a:custGeom>
                <a:noFill/>
                <a:ln w="7965" cap="flat">
                  <a:solidFill>
                    <a:srgbClr val="0071BC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8" name="Freeform 38">
                  <a:extLst>
                    <a:ext uri="{FF2B5EF4-FFF2-40B4-BE49-F238E27FC236}">
                      <a16:creationId xmlns:a16="http://schemas.microsoft.com/office/drawing/2014/main" id="{B26A85DC-0531-1B2A-0D76-C6C9CF93AC03}"/>
                    </a:ext>
                  </a:extLst>
                </p:cNvPr>
                <p:cNvSpPr/>
                <p:nvPr/>
              </p:nvSpPr>
              <p:spPr>
                <a:xfrm>
                  <a:off x="6696412" y="2864825"/>
                  <a:ext cx="39640" cy="464686"/>
                </a:xfrm>
                <a:custGeom>
                  <a:avLst/>
                  <a:gdLst>
                    <a:gd name="connsiteX0" fmla="*/ 0 w 39640"/>
                    <a:gd name="connsiteY0" fmla="*/ 0 h 464686"/>
                    <a:gd name="connsiteX1" fmla="*/ 39640 w 39640"/>
                    <a:gd name="connsiteY1" fmla="*/ 0 h 464686"/>
                    <a:gd name="connsiteX2" fmla="*/ 0 w 39640"/>
                    <a:gd name="connsiteY2" fmla="*/ 464687 h 464686"/>
                    <a:gd name="connsiteX3" fmla="*/ 39640 w 39640"/>
                    <a:gd name="connsiteY3" fmla="*/ 464687 h 464686"/>
                    <a:gd name="connsiteX4" fmla="*/ 22013 w 39640"/>
                    <a:gd name="connsiteY4" fmla="*/ 230313 h 464686"/>
                    <a:gd name="connsiteX5" fmla="*/ 22013 w 39640"/>
                    <a:gd name="connsiteY5" fmla="*/ 0 h 464686"/>
                    <a:gd name="connsiteX6" fmla="*/ 22013 w 39640"/>
                    <a:gd name="connsiteY6" fmla="*/ 230313 h 464686"/>
                    <a:gd name="connsiteX7" fmla="*/ 22013 w 39640"/>
                    <a:gd name="connsiteY7" fmla="*/ 464687 h 4646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9640" h="464686">
                      <a:moveTo>
                        <a:pt x="0" y="0"/>
                      </a:moveTo>
                      <a:lnTo>
                        <a:pt x="39640" y="0"/>
                      </a:lnTo>
                      <a:moveTo>
                        <a:pt x="0" y="464687"/>
                      </a:moveTo>
                      <a:lnTo>
                        <a:pt x="39640" y="464687"/>
                      </a:lnTo>
                      <a:moveTo>
                        <a:pt x="22013" y="230313"/>
                      </a:moveTo>
                      <a:lnTo>
                        <a:pt x="22013" y="0"/>
                      </a:lnTo>
                      <a:moveTo>
                        <a:pt x="22013" y="230313"/>
                      </a:moveTo>
                      <a:lnTo>
                        <a:pt x="22013" y="464687"/>
                      </a:lnTo>
                    </a:path>
                  </a:pathLst>
                </a:custGeom>
                <a:noFill/>
                <a:ln w="7965" cap="flat">
                  <a:solidFill>
                    <a:srgbClr val="0071BC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9" name="Freeform 39">
                  <a:extLst>
                    <a:ext uri="{FF2B5EF4-FFF2-40B4-BE49-F238E27FC236}">
                      <a16:creationId xmlns:a16="http://schemas.microsoft.com/office/drawing/2014/main" id="{AAF14AC0-9ACE-EDC9-B53E-6C6F5DA1902E}"/>
                    </a:ext>
                  </a:extLst>
                </p:cNvPr>
                <p:cNvSpPr/>
                <p:nvPr/>
              </p:nvSpPr>
              <p:spPr>
                <a:xfrm>
                  <a:off x="6952039" y="2949690"/>
                  <a:ext cx="39640" cy="367720"/>
                </a:xfrm>
                <a:custGeom>
                  <a:avLst/>
                  <a:gdLst>
                    <a:gd name="connsiteX0" fmla="*/ 0 w 39640"/>
                    <a:gd name="connsiteY0" fmla="*/ 0 h 367720"/>
                    <a:gd name="connsiteX1" fmla="*/ 39640 w 39640"/>
                    <a:gd name="connsiteY1" fmla="*/ 0 h 367720"/>
                    <a:gd name="connsiteX2" fmla="*/ 0 w 39640"/>
                    <a:gd name="connsiteY2" fmla="*/ 367721 h 367720"/>
                    <a:gd name="connsiteX3" fmla="*/ 39640 w 39640"/>
                    <a:gd name="connsiteY3" fmla="*/ 367721 h 367720"/>
                    <a:gd name="connsiteX4" fmla="*/ 17627 w 39640"/>
                    <a:gd name="connsiteY4" fmla="*/ 185891 h 367720"/>
                    <a:gd name="connsiteX5" fmla="*/ 17627 w 39640"/>
                    <a:gd name="connsiteY5" fmla="*/ 0 h 367720"/>
                    <a:gd name="connsiteX6" fmla="*/ 17627 w 39640"/>
                    <a:gd name="connsiteY6" fmla="*/ 185891 h 367720"/>
                    <a:gd name="connsiteX7" fmla="*/ 17627 w 39640"/>
                    <a:gd name="connsiteY7" fmla="*/ 367721 h 3677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9640" h="367720">
                      <a:moveTo>
                        <a:pt x="0" y="0"/>
                      </a:moveTo>
                      <a:lnTo>
                        <a:pt x="39640" y="0"/>
                      </a:lnTo>
                      <a:moveTo>
                        <a:pt x="0" y="367721"/>
                      </a:moveTo>
                      <a:lnTo>
                        <a:pt x="39640" y="367721"/>
                      </a:lnTo>
                      <a:moveTo>
                        <a:pt x="17627" y="185891"/>
                      </a:moveTo>
                      <a:lnTo>
                        <a:pt x="17627" y="0"/>
                      </a:lnTo>
                      <a:moveTo>
                        <a:pt x="17627" y="185891"/>
                      </a:moveTo>
                      <a:lnTo>
                        <a:pt x="17627" y="367721"/>
                      </a:lnTo>
                    </a:path>
                  </a:pathLst>
                </a:custGeom>
                <a:noFill/>
                <a:ln w="7965" cap="flat">
                  <a:solidFill>
                    <a:srgbClr val="0071BC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0" name="Freeform 44">
                  <a:extLst>
                    <a:ext uri="{FF2B5EF4-FFF2-40B4-BE49-F238E27FC236}">
                      <a16:creationId xmlns:a16="http://schemas.microsoft.com/office/drawing/2014/main" id="{78CCBB56-5F75-21FB-8629-3FFEB2F45450}"/>
                    </a:ext>
                  </a:extLst>
                </p:cNvPr>
                <p:cNvSpPr/>
                <p:nvPr/>
              </p:nvSpPr>
              <p:spPr>
                <a:xfrm>
                  <a:off x="7454519" y="3058836"/>
                  <a:ext cx="39640" cy="323298"/>
                </a:xfrm>
                <a:custGeom>
                  <a:avLst/>
                  <a:gdLst>
                    <a:gd name="connsiteX0" fmla="*/ 0 w 39640"/>
                    <a:gd name="connsiteY0" fmla="*/ 0 h 323298"/>
                    <a:gd name="connsiteX1" fmla="*/ 39640 w 39640"/>
                    <a:gd name="connsiteY1" fmla="*/ 0 h 323298"/>
                    <a:gd name="connsiteX2" fmla="*/ 0 w 39640"/>
                    <a:gd name="connsiteY2" fmla="*/ 323298 h 323298"/>
                    <a:gd name="connsiteX3" fmla="*/ 39640 w 39640"/>
                    <a:gd name="connsiteY3" fmla="*/ 323298 h 323298"/>
                    <a:gd name="connsiteX4" fmla="*/ 22013 w 39640"/>
                    <a:gd name="connsiteY4" fmla="*/ 161689 h 323298"/>
                    <a:gd name="connsiteX5" fmla="*/ 22013 w 39640"/>
                    <a:gd name="connsiteY5" fmla="*/ 80 h 323298"/>
                    <a:gd name="connsiteX6" fmla="*/ 22013 w 39640"/>
                    <a:gd name="connsiteY6" fmla="*/ 161689 h 323298"/>
                    <a:gd name="connsiteX7" fmla="*/ 22013 w 39640"/>
                    <a:gd name="connsiteY7" fmla="*/ 323298 h 3232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9640" h="323298">
                      <a:moveTo>
                        <a:pt x="0" y="0"/>
                      </a:moveTo>
                      <a:lnTo>
                        <a:pt x="39640" y="0"/>
                      </a:lnTo>
                      <a:moveTo>
                        <a:pt x="0" y="323298"/>
                      </a:moveTo>
                      <a:lnTo>
                        <a:pt x="39640" y="323298"/>
                      </a:lnTo>
                      <a:moveTo>
                        <a:pt x="22013" y="161689"/>
                      </a:moveTo>
                      <a:lnTo>
                        <a:pt x="22013" y="80"/>
                      </a:lnTo>
                      <a:moveTo>
                        <a:pt x="22013" y="161689"/>
                      </a:moveTo>
                      <a:lnTo>
                        <a:pt x="22013" y="323298"/>
                      </a:lnTo>
                    </a:path>
                  </a:pathLst>
                </a:custGeom>
                <a:noFill/>
                <a:ln w="7965" cap="flat">
                  <a:solidFill>
                    <a:srgbClr val="0071BC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1" name="Freeform 45">
                  <a:extLst>
                    <a:ext uri="{FF2B5EF4-FFF2-40B4-BE49-F238E27FC236}">
                      <a16:creationId xmlns:a16="http://schemas.microsoft.com/office/drawing/2014/main" id="{FE823824-9A64-7441-0376-6B24683F5460}"/>
                    </a:ext>
                  </a:extLst>
                </p:cNvPr>
                <p:cNvSpPr/>
                <p:nvPr/>
              </p:nvSpPr>
              <p:spPr>
                <a:xfrm>
                  <a:off x="8723960" y="3268928"/>
                  <a:ext cx="39640" cy="218212"/>
                </a:xfrm>
                <a:custGeom>
                  <a:avLst/>
                  <a:gdLst>
                    <a:gd name="connsiteX0" fmla="*/ 0 w 39640"/>
                    <a:gd name="connsiteY0" fmla="*/ 0 h 218212"/>
                    <a:gd name="connsiteX1" fmla="*/ 39640 w 39640"/>
                    <a:gd name="connsiteY1" fmla="*/ 0 h 218212"/>
                    <a:gd name="connsiteX2" fmla="*/ 0 w 39640"/>
                    <a:gd name="connsiteY2" fmla="*/ 218212 h 218212"/>
                    <a:gd name="connsiteX3" fmla="*/ 39640 w 39640"/>
                    <a:gd name="connsiteY3" fmla="*/ 218212 h 218212"/>
                    <a:gd name="connsiteX4" fmla="*/ 17627 w 39640"/>
                    <a:gd name="connsiteY4" fmla="*/ 109146 h 218212"/>
                    <a:gd name="connsiteX5" fmla="*/ 17627 w 39640"/>
                    <a:gd name="connsiteY5" fmla="*/ 80 h 218212"/>
                    <a:gd name="connsiteX6" fmla="*/ 17627 w 39640"/>
                    <a:gd name="connsiteY6" fmla="*/ 109146 h 218212"/>
                    <a:gd name="connsiteX7" fmla="*/ 17627 w 39640"/>
                    <a:gd name="connsiteY7" fmla="*/ 218212 h 2182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9640" h="218212">
                      <a:moveTo>
                        <a:pt x="0" y="0"/>
                      </a:moveTo>
                      <a:lnTo>
                        <a:pt x="39640" y="0"/>
                      </a:lnTo>
                      <a:moveTo>
                        <a:pt x="0" y="218212"/>
                      </a:moveTo>
                      <a:lnTo>
                        <a:pt x="39640" y="218212"/>
                      </a:lnTo>
                      <a:moveTo>
                        <a:pt x="17627" y="109146"/>
                      </a:moveTo>
                      <a:lnTo>
                        <a:pt x="17627" y="80"/>
                      </a:lnTo>
                      <a:moveTo>
                        <a:pt x="17627" y="109146"/>
                      </a:moveTo>
                      <a:lnTo>
                        <a:pt x="17627" y="218212"/>
                      </a:lnTo>
                    </a:path>
                  </a:pathLst>
                </a:custGeom>
                <a:noFill/>
                <a:ln w="7965" cap="flat">
                  <a:solidFill>
                    <a:srgbClr val="0071BC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2" name="Freeform 46">
                  <a:extLst>
                    <a:ext uri="{FF2B5EF4-FFF2-40B4-BE49-F238E27FC236}">
                      <a16:creationId xmlns:a16="http://schemas.microsoft.com/office/drawing/2014/main" id="{E050012B-01CC-9153-96D3-F7F9ABDB8FCF}"/>
                    </a:ext>
                  </a:extLst>
                </p:cNvPr>
                <p:cNvSpPr/>
                <p:nvPr/>
              </p:nvSpPr>
              <p:spPr>
                <a:xfrm>
                  <a:off x="10747043" y="3753835"/>
                  <a:ext cx="39639" cy="202051"/>
                </a:xfrm>
                <a:custGeom>
                  <a:avLst/>
                  <a:gdLst>
                    <a:gd name="connsiteX0" fmla="*/ 0 w 39639"/>
                    <a:gd name="connsiteY0" fmla="*/ 0 h 202051"/>
                    <a:gd name="connsiteX1" fmla="*/ 39640 w 39639"/>
                    <a:gd name="connsiteY1" fmla="*/ 0 h 202051"/>
                    <a:gd name="connsiteX2" fmla="*/ 0 w 39639"/>
                    <a:gd name="connsiteY2" fmla="*/ 202052 h 202051"/>
                    <a:gd name="connsiteX3" fmla="*/ 39640 w 39639"/>
                    <a:gd name="connsiteY3" fmla="*/ 202052 h 202051"/>
                    <a:gd name="connsiteX4" fmla="*/ 22014 w 39639"/>
                    <a:gd name="connsiteY4" fmla="*/ 101026 h 202051"/>
                    <a:gd name="connsiteX5" fmla="*/ 22014 w 39639"/>
                    <a:gd name="connsiteY5" fmla="*/ 0 h 202051"/>
                    <a:gd name="connsiteX6" fmla="*/ 22014 w 39639"/>
                    <a:gd name="connsiteY6" fmla="*/ 101026 h 202051"/>
                    <a:gd name="connsiteX7" fmla="*/ 22014 w 39639"/>
                    <a:gd name="connsiteY7" fmla="*/ 202052 h 20205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9639" h="202051">
                      <a:moveTo>
                        <a:pt x="0" y="0"/>
                      </a:moveTo>
                      <a:lnTo>
                        <a:pt x="39640" y="0"/>
                      </a:lnTo>
                      <a:moveTo>
                        <a:pt x="0" y="202052"/>
                      </a:moveTo>
                      <a:lnTo>
                        <a:pt x="39640" y="202052"/>
                      </a:lnTo>
                      <a:moveTo>
                        <a:pt x="22014" y="101026"/>
                      </a:moveTo>
                      <a:lnTo>
                        <a:pt x="22014" y="0"/>
                      </a:lnTo>
                      <a:moveTo>
                        <a:pt x="22014" y="101026"/>
                      </a:moveTo>
                      <a:lnTo>
                        <a:pt x="22014" y="202052"/>
                      </a:lnTo>
                    </a:path>
                  </a:pathLst>
                </a:custGeom>
                <a:noFill/>
                <a:ln w="7965" cap="flat">
                  <a:solidFill>
                    <a:srgbClr val="0071BC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3" name="Freeform 47">
                  <a:extLst>
                    <a:ext uri="{FF2B5EF4-FFF2-40B4-BE49-F238E27FC236}">
                      <a16:creationId xmlns:a16="http://schemas.microsoft.com/office/drawing/2014/main" id="{92649567-B9F7-20A3-65C9-9DF5D9E1D9F9}"/>
                    </a:ext>
                  </a:extLst>
                </p:cNvPr>
                <p:cNvSpPr/>
                <p:nvPr/>
              </p:nvSpPr>
              <p:spPr>
                <a:xfrm>
                  <a:off x="6209404" y="3012343"/>
                  <a:ext cx="4557418" cy="1394059"/>
                </a:xfrm>
                <a:custGeom>
                  <a:avLst/>
                  <a:gdLst>
                    <a:gd name="connsiteX0" fmla="*/ 0 w 4557418"/>
                    <a:gd name="connsiteY0" fmla="*/ 1070841 h 1394059"/>
                    <a:gd name="connsiteX1" fmla="*/ 26400 w 4557418"/>
                    <a:gd name="connsiteY1" fmla="*/ 1394060 h 1394059"/>
                    <a:gd name="connsiteX2" fmla="*/ 74894 w 4557418"/>
                    <a:gd name="connsiteY2" fmla="*/ 1268832 h 1394059"/>
                    <a:gd name="connsiteX3" fmla="*/ 154254 w 4557418"/>
                    <a:gd name="connsiteY3" fmla="*/ 573753 h 1394059"/>
                    <a:gd name="connsiteX4" fmla="*/ 255627 w 4557418"/>
                    <a:gd name="connsiteY4" fmla="*/ 379822 h 1394059"/>
                    <a:gd name="connsiteX5" fmla="*/ 357000 w 4557418"/>
                    <a:gd name="connsiteY5" fmla="*/ 0 h 1394059"/>
                    <a:gd name="connsiteX6" fmla="*/ 506867 w 4557418"/>
                    <a:gd name="connsiteY6" fmla="*/ 84865 h 1394059"/>
                    <a:gd name="connsiteX7" fmla="*/ 762494 w 4557418"/>
                    <a:gd name="connsiteY7" fmla="*/ 121247 h 1394059"/>
                    <a:gd name="connsiteX8" fmla="*/ 1264975 w 4557418"/>
                    <a:gd name="connsiteY8" fmla="*/ 210092 h 1394059"/>
                    <a:gd name="connsiteX9" fmla="*/ 2534336 w 4557418"/>
                    <a:gd name="connsiteY9" fmla="*/ 367721 h 1394059"/>
                    <a:gd name="connsiteX10" fmla="*/ 4557418 w 4557418"/>
                    <a:gd name="connsiteY10" fmla="*/ 844508 h 13940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4557418" h="1394059">
                      <a:moveTo>
                        <a:pt x="0" y="1070841"/>
                      </a:moveTo>
                      <a:lnTo>
                        <a:pt x="26400" y="1394060"/>
                      </a:lnTo>
                      <a:lnTo>
                        <a:pt x="74894" y="1268832"/>
                      </a:lnTo>
                      <a:lnTo>
                        <a:pt x="154254" y="573753"/>
                      </a:lnTo>
                      <a:lnTo>
                        <a:pt x="255627" y="379822"/>
                      </a:lnTo>
                      <a:lnTo>
                        <a:pt x="357000" y="0"/>
                      </a:lnTo>
                      <a:lnTo>
                        <a:pt x="506867" y="84865"/>
                      </a:lnTo>
                      <a:lnTo>
                        <a:pt x="762494" y="121247"/>
                      </a:lnTo>
                      <a:lnTo>
                        <a:pt x="1264975" y="210092"/>
                      </a:lnTo>
                      <a:lnTo>
                        <a:pt x="2534336" y="367721"/>
                      </a:lnTo>
                      <a:lnTo>
                        <a:pt x="4557418" y="844508"/>
                      </a:lnTo>
                    </a:path>
                  </a:pathLst>
                </a:custGeom>
                <a:noFill/>
                <a:ln w="25400" cap="flat">
                  <a:solidFill>
                    <a:srgbClr val="0071BC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4" name="Freeform 48">
                  <a:extLst>
                    <a:ext uri="{FF2B5EF4-FFF2-40B4-BE49-F238E27FC236}">
                      <a16:creationId xmlns:a16="http://schemas.microsoft.com/office/drawing/2014/main" id="{F45D330E-2A36-4F57-07E9-EE5614060DEF}"/>
                    </a:ext>
                  </a:extLst>
                </p:cNvPr>
                <p:cNvSpPr/>
                <p:nvPr/>
              </p:nvSpPr>
              <p:spPr>
                <a:xfrm>
                  <a:off x="6187311" y="4060814"/>
                  <a:ext cx="48493" cy="48562"/>
                </a:xfrm>
                <a:custGeom>
                  <a:avLst/>
                  <a:gdLst>
                    <a:gd name="connsiteX0" fmla="*/ 48493 w 48493"/>
                    <a:gd name="connsiteY0" fmla="*/ 24281 h 48562"/>
                    <a:gd name="connsiteX1" fmla="*/ 24247 w 48493"/>
                    <a:gd name="connsiteY1" fmla="*/ 48562 h 48562"/>
                    <a:gd name="connsiteX2" fmla="*/ 0 w 48493"/>
                    <a:gd name="connsiteY2" fmla="*/ 24281 h 48562"/>
                    <a:gd name="connsiteX3" fmla="*/ 24247 w 48493"/>
                    <a:gd name="connsiteY3" fmla="*/ 0 h 48562"/>
                    <a:gd name="connsiteX4" fmla="*/ 48493 w 48493"/>
                    <a:gd name="connsiteY4" fmla="*/ 24281 h 485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8493" h="48562">
                      <a:moveTo>
                        <a:pt x="48493" y="24281"/>
                      </a:moveTo>
                      <a:cubicBezTo>
                        <a:pt x="48493" y="37691"/>
                        <a:pt x="37638" y="48562"/>
                        <a:pt x="24247" y="48562"/>
                      </a:cubicBezTo>
                      <a:cubicBezTo>
                        <a:pt x="10856" y="48562"/>
                        <a:pt x="0" y="37691"/>
                        <a:pt x="0" y="24281"/>
                      </a:cubicBezTo>
                      <a:cubicBezTo>
                        <a:pt x="0" y="10871"/>
                        <a:pt x="10856" y="0"/>
                        <a:pt x="24247" y="0"/>
                      </a:cubicBezTo>
                      <a:cubicBezTo>
                        <a:pt x="37638" y="0"/>
                        <a:pt x="48493" y="10871"/>
                        <a:pt x="48493" y="24281"/>
                      </a:cubicBezTo>
                      <a:close/>
                    </a:path>
                  </a:pathLst>
                </a:custGeom>
                <a:solidFill>
                  <a:srgbClr val="0071BC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5" name="Freeform 49">
                  <a:extLst>
                    <a:ext uri="{FF2B5EF4-FFF2-40B4-BE49-F238E27FC236}">
                      <a16:creationId xmlns:a16="http://schemas.microsoft.com/office/drawing/2014/main" id="{153A83A9-3A22-CB6C-8320-4EE31D52E44F}"/>
                    </a:ext>
                  </a:extLst>
                </p:cNvPr>
                <p:cNvSpPr/>
                <p:nvPr/>
              </p:nvSpPr>
              <p:spPr>
                <a:xfrm>
                  <a:off x="6209404" y="4384112"/>
                  <a:ext cx="48493" cy="48562"/>
                </a:xfrm>
                <a:custGeom>
                  <a:avLst/>
                  <a:gdLst>
                    <a:gd name="connsiteX0" fmla="*/ 48493 w 48493"/>
                    <a:gd name="connsiteY0" fmla="*/ 24281 h 48562"/>
                    <a:gd name="connsiteX1" fmla="*/ 24247 w 48493"/>
                    <a:gd name="connsiteY1" fmla="*/ 48562 h 48562"/>
                    <a:gd name="connsiteX2" fmla="*/ 0 w 48493"/>
                    <a:gd name="connsiteY2" fmla="*/ 24281 h 48562"/>
                    <a:gd name="connsiteX3" fmla="*/ 24247 w 48493"/>
                    <a:gd name="connsiteY3" fmla="*/ 0 h 48562"/>
                    <a:gd name="connsiteX4" fmla="*/ 48493 w 48493"/>
                    <a:gd name="connsiteY4" fmla="*/ 24281 h 485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8493" h="48562">
                      <a:moveTo>
                        <a:pt x="48493" y="24281"/>
                      </a:moveTo>
                      <a:cubicBezTo>
                        <a:pt x="48493" y="37691"/>
                        <a:pt x="37638" y="48562"/>
                        <a:pt x="24247" y="48562"/>
                      </a:cubicBezTo>
                      <a:cubicBezTo>
                        <a:pt x="10856" y="48562"/>
                        <a:pt x="0" y="37691"/>
                        <a:pt x="0" y="24281"/>
                      </a:cubicBezTo>
                      <a:cubicBezTo>
                        <a:pt x="0" y="10871"/>
                        <a:pt x="10856" y="0"/>
                        <a:pt x="24247" y="0"/>
                      </a:cubicBezTo>
                      <a:cubicBezTo>
                        <a:pt x="37638" y="0"/>
                        <a:pt x="48493" y="10871"/>
                        <a:pt x="48493" y="24281"/>
                      </a:cubicBezTo>
                      <a:close/>
                    </a:path>
                  </a:pathLst>
                </a:custGeom>
                <a:solidFill>
                  <a:srgbClr val="0071BC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6" name="Freeform 50">
                  <a:extLst>
                    <a:ext uri="{FF2B5EF4-FFF2-40B4-BE49-F238E27FC236}">
                      <a16:creationId xmlns:a16="http://schemas.microsoft.com/office/drawing/2014/main" id="{E17D5A82-9C92-91FF-5A47-93467D2110B8}"/>
                    </a:ext>
                  </a:extLst>
                </p:cNvPr>
                <p:cNvSpPr/>
                <p:nvPr/>
              </p:nvSpPr>
              <p:spPr>
                <a:xfrm>
                  <a:off x="6262284" y="4258805"/>
                  <a:ext cx="48493" cy="48562"/>
                </a:xfrm>
                <a:custGeom>
                  <a:avLst/>
                  <a:gdLst>
                    <a:gd name="connsiteX0" fmla="*/ 48493 w 48493"/>
                    <a:gd name="connsiteY0" fmla="*/ 24281 h 48562"/>
                    <a:gd name="connsiteX1" fmla="*/ 24247 w 48493"/>
                    <a:gd name="connsiteY1" fmla="*/ 48562 h 48562"/>
                    <a:gd name="connsiteX2" fmla="*/ 0 w 48493"/>
                    <a:gd name="connsiteY2" fmla="*/ 24281 h 48562"/>
                    <a:gd name="connsiteX3" fmla="*/ 24247 w 48493"/>
                    <a:gd name="connsiteY3" fmla="*/ 0 h 48562"/>
                    <a:gd name="connsiteX4" fmla="*/ 48493 w 48493"/>
                    <a:gd name="connsiteY4" fmla="*/ 24281 h 485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8493" h="48562">
                      <a:moveTo>
                        <a:pt x="48493" y="24281"/>
                      </a:moveTo>
                      <a:cubicBezTo>
                        <a:pt x="48493" y="37692"/>
                        <a:pt x="37638" y="48562"/>
                        <a:pt x="24247" y="48562"/>
                      </a:cubicBezTo>
                      <a:cubicBezTo>
                        <a:pt x="10856" y="48562"/>
                        <a:pt x="0" y="37691"/>
                        <a:pt x="0" y="24281"/>
                      </a:cubicBezTo>
                      <a:cubicBezTo>
                        <a:pt x="0" y="10871"/>
                        <a:pt x="10856" y="0"/>
                        <a:pt x="24247" y="0"/>
                      </a:cubicBezTo>
                      <a:cubicBezTo>
                        <a:pt x="37638" y="0"/>
                        <a:pt x="48493" y="10871"/>
                        <a:pt x="48493" y="24281"/>
                      </a:cubicBezTo>
                      <a:close/>
                    </a:path>
                  </a:pathLst>
                </a:custGeom>
                <a:solidFill>
                  <a:srgbClr val="0071BC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7" name="Freeform 51">
                  <a:extLst>
                    <a:ext uri="{FF2B5EF4-FFF2-40B4-BE49-F238E27FC236}">
                      <a16:creationId xmlns:a16="http://schemas.microsoft.com/office/drawing/2014/main" id="{81915C80-14DF-D652-CB9F-CBCC87826F24}"/>
                    </a:ext>
                  </a:extLst>
                </p:cNvPr>
                <p:cNvSpPr/>
                <p:nvPr/>
              </p:nvSpPr>
              <p:spPr>
                <a:xfrm>
                  <a:off x="6337178" y="3563805"/>
                  <a:ext cx="48493" cy="48562"/>
                </a:xfrm>
                <a:custGeom>
                  <a:avLst/>
                  <a:gdLst>
                    <a:gd name="connsiteX0" fmla="*/ 48493 w 48493"/>
                    <a:gd name="connsiteY0" fmla="*/ 24281 h 48562"/>
                    <a:gd name="connsiteX1" fmla="*/ 24247 w 48493"/>
                    <a:gd name="connsiteY1" fmla="*/ 48562 h 48562"/>
                    <a:gd name="connsiteX2" fmla="*/ 0 w 48493"/>
                    <a:gd name="connsiteY2" fmla="*/ 24281 h 48562"/>
                    <a:gd name="connsiteX3" fmla="*/ 24247 w 48493"/>
                    <a:gd name="connsiteY3" fmla="*/ 0 h 48562"/>
                    <a:gd name="connsiteX4" fmla="*/ 48493 w 48493"/>
                    <a:gd name="connsiteY4" fmla="*/ 24281 h 485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8493" h="48562">
                      <a:moveTo>
                        <a:pt x="48493" y="24281"/>
                      </a:moveTo>
                      <a:cubicBezTo>
                        <a:pt x="48493" y="37691"/>
                        <a:pt x="37638" y="48562"/>
                        <a:pt x="24247" y="48562"/>
                      </a:cubicBezTo>
                      <a:cubicBezTo>
                        <a:pt x="10856" y="48562"/>
                        <a:pt x="0" y="37691"/>
                        <a:pt x="0" y="24281"/>
                      </a:cubicBezTo>
                      <a:cubicBezTo>
                        <a:pt x="0" y="10871"/>
                        <a:pt x="10856" y="0"/>
                        <a:pt x="24247" y="0"/>
                      </a:cubicBezTo>
                      <a:cubicBezTo>
                        <a:pt x="37638" y="0"/>
                        <a:pt x="48493" y="10871"/>
                        <a:pt x="48493" y="24281"/>
                      </a:cubicBezTo>
                      <a:close/>
                    </a:path>
                  </a:pathLst>
                </a:custGeom>
                <a:solidFill>
                  <a:srgbClr val="0071BC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8" name="Freeform 52">
                  <a:extLst>
                    <a:ext uri="{FF2B5EF4-FFF2-40B4-BE49-F238E27FC236}">
                      <a16:creationId xmlns:a16="http://schemas.microsoft.com/office/drawing/2014/main" id="{05BD031B-8C53-1984-074D-461A5727B58F}"/>
                    </a:ext>
                  </a:extLst>
                </p:cNvPr>
                <p:cNvSpPr/>
                <p:nvPr/>
              </p:nvSpPr>
              <p:spPr>
                <a:xfrm>
                  <a:off x="6438551" y="3369794"/>
                  <a:ext cx="48493" cy="48562"/>
                </a:xfrm>
                <a:custGeom>
                  <a:avLst/>
                  <a:gdLst>
                    <a:gd name="connsiteX0" fmla="*/ 48493 w 48493"/>
                    <a:gd name="connsiteY0" fmla="*/ 24281 h 48562"/>
                    <a:gd name="connsiteX1" fmla="*/ 24247 w 48493"/>
                    <a:gd name="connsiteY1" fmla="*/ 48562 h 48562"/>
                    <a:gd name="connsiteX2" fmla="*/ 0 w 48493"/>
                    <a:gd name="connsiteY2" fmla="*/ 24281 h 48562"/>
                    <a:gd name="connsiteX3" fmla="*/ 24247 w 48493"/>
                    <a:gd name="connsiteY3" fmla="*/ 0 h 48562"/>
                    <a:gd name="connsiteX4" fmla="*/ 48493 w 48493"/>
                    <a:gd name="connsiteY4" fmla="*/ 24281 h 485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8493" h="48562">
                      <a:moveTo>
                        <a:pt x="48493" y="24281"/>
                      </a:moveTo>
                      <a:cubicBezTo>
                        <a:pt x="48493" y="37691"/>
                        <a:pt x="37638" y="48562"/>
                        <a:pt x="24247" y="48562"/>
                      </a:cubicBezTo>
                      <a:cubicBezTo>
                        <a:pt x="10856" y="48562"/>
                        <a:pt x="0" y="37691"/>
                        <a:pt x="0" y="24281"/>
                      </a:cubicBezTo>
                      <a:cubicBezTo>
                        <a:pt x="0" y="10871"/>
                        <a:pt x="10856" y="0"/>
                        <a:pt x="24247" y="0"/>
                      </a:cubicBezTo>
                      <a:cubicBezTo>
                        <a:pt x="37638" y="0"/>
                        <a:pt x="48493" y="10871"/>
                        <a:pt x="48493" y="24281"/>
                      </a:cubicBezTo>
                      <a:close/>
                    </a:path>
                  </a:pathLst>
                </a:custGeom>
                <a:solidFill>
                  <a:srgbClr val="0071BC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9" name="Freeform 53">
                  <a:extLst>
                    <a:ext uri="{FF2B5EF4-FFF2-40B4-BE49-F238E27FC236}">
                      <a16:creationId xmlns:a16="http://schemas.microsoft.com/office/drawing/2014/main" id="{82E7482B-FFAB-F500-FF15-F2A87C84E9B9}"/>
                    </a:ext>
                  </a:extLst>
                </p:cNvPr>
                <p:cNvSpPr/>
                <p:nvPr/>
              </p:nvSpPr>
              <p:spPr>
                <a:xfrm>
                  <a:off x="6539925" y="2989973"/>
                  <a:ext cx="48493" cy="48562"/>
                </a:xfrm>
                <a:custGeom>
                  <a:avLst/>
                  <a:gdLst>
                    <a:gd name="connsiteX0" fmla="*/ 48493 w 48493"/>
                    <a:gd name="connsiteY0" fmla="*/ 24281 h 48562"/>
                    <a:gd name="connsiteX1" fmla="*/ 24247 w 48493"/>
                    <a:gd name="connsiteY1" fmla="*/ 48562 h 48562"/>
                    <a:gd name="connsiteX2" fmla="*/ 0 w 48493"/>
                    <a:gd name="connsiteY2" fmla="*/ 24281 h 48562"/>
                    <a:gd name="connsiteX3" fmla="*/ 24247 w 48493"/>
                    <a:gd name="connsiteY3" fmla="*/ 0 h 48562"/>
                    <a:gd name="connsiteX4" fmla="*/ 48493 w 48493"/>
                    <a:gd name="connsiteY4" fmla="*/ 24281 h 485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8493" h="48562">
                      <a:moveTo>
                        <a:pt x="48493" y="24281"/>
                      </a:moveTo>
                      <a:cubicBezTo>
                        <a:pt x="48493" y="37691"/>
                        <a:pt x="37638" y="48562"/>
                        <a:pt x="24247" y="48562"/>
                      </a:cubicBezTo>
                      <a:cubicBezTo>
                        <a:pt x="10856" y="48562"/>
                        <a:pt x="0" y="37691"/>
                        <a:pt x="0" y="24281"/>
                      </a:cubicBezTo>
                      <a:cubicBezTo>
                        <a:pt x="0" y="10871"/>
                        <a:pt x="10856" y="0"/>
                        <a:pt x="24247" y="0"/>
                      </a:cubicBezTo>
                      <a:cubicBezTo>
                        <a:pt x="37638" y="0"/>
                        <a:pt x="48493" y="10871"/>
                        <a:pt x="48493" y="24281"/>
                      </a:cubicBezTo>
                      <a:close/>
                    </a:path>
                  </a:pathLst>
                </a:custGeom>
                <a:solidFill>
                  <a:srgbClr val="0071BC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0" name="Freeform 54">
                  <a:extLst>
                    <a:ext uri="{FF2B5EF4-FFF2-40B4-BE49-F238E27FC236}">
                      <a16:creationId xmlns:a16="http://schemas.microsoft.com/office/drawing/2014/main" id="{60913923-382D-CCC0-38FA-95191BA4219B}"/>
                    </a:ext>
                  </a:extLst>
                </p:cNvPr>
                <p:cNvSpPr/>
                <p:nvPr/>
              </p:nvSpPr>
              <p:spPr>
                <a:xfrm>
                  <a:off x="6694258" y="3070777"/>
                  <a:ext cx="48493" cy="48562"/>
                </a:xfrm>
                <a:custGeom>
                  <a:avLst/>
                  <a:gdLst>
                    <a:gd name="connsiteX0" fmla="*/ 48493 w 48493"/>
                    <a:gd name="connsiteY0" fmla="*/ 24281 h 48562"/>
                    <a:gd name="connsiteX1" fmla="*/ 24247 w 48493"/>
                    <a:gd name="connsiteY1" fmla="*/ 48562 h 48562"/>
                    <a:gd name="connsiteX2" fmla="*/ 0 w 48493"/>
                    <a:gd name="connsiteY2" fmla="*/ 24281 h 48562"/>
                    <a:gd name="connsiteX3" fmla="*/ 24247 w 48493"/>
                    <a:gd name="connsiteY3" fmla="*/ 0 h 48562"/>
                    <a:gd name="connsiteX4" fmla="*/ 48493 w 48493"/>
                    <a:gd name="connsiteY4" fmla="*/ 24281 h 485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8493" h="48562">
                      <a:moveTo>
                        <a:pt x="48493" y="24281"/>
                      </a:moveTo>
                      <a:cubicBezTo>
                        <a:pt x="48493" y="37691"/>
                        <a:pt x="37638" y="48562"/>
                        <a:pt x="24247" y="48562"/>
                      </a:cubicBezTo>
                      <a:cubicBezTo>
                        <a:pt x="10856" y="48562"/>
                        <a:pt x="0" y="37691"/>
                        <a:pt x="0" y="24281"/>
                      </a:cubicBezTo>
                      <a:cubicBezTo>
                        <a:pt x="0" y="10871"/>
                        <a:pt x="10856" y="0"/>
                        <a:pt x="24247" y="0"/>
                      </a:cubicBezTo>
                      <a:cubicBezTo>
                        <a:pt x="37638" y="0"/>
                        <a:pt x="48493" y="10871"/>
                        <a:pt x="48493" y="24281"/>
                      </a:cubicBezTo>
                      <a:close/>
                    </a:path>
                  </a:pathLst>
                </a:custGeom>
                <a:solidFill>
                  <a:srgbClr val="0071BC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1" name="Freeform 55">
                  <a:extLst>
                    <a:ext uri="{FF2B5EF4-FFF2-40B4-BE49-F238E27FC236}">
                      <a16:creationId xmlns:a16="http://schemas.microsoft.com/office/drawing/2014/main" id="{DDA24F30-3544-9AF8-FD5A-C9B95574C97C}"/>
                    </a:ext>
                  </a:extLst>
                </p:cNvPr>
                <p:cNvSpPr/>
                <p:nvPr/>
              </p:nvSpPr>
              <p:spPr>
                <a:xfrm>
                  <a:off x="6945419" y="3111219"/>
                  <a:ext cx="48493" cy="48562"/>
                </a:xfrm>
                <a:custGeom>
                  <a:avLst/>
                  <a:gdLst>
                    <a:gd name="connsiteX0" fmla="*/ 48493 w 48493"/>
                    <a:gd name="connsiteY0" fmla="*/ 24281 h 48562"/>
                    <a:gd name="connsiteX1" fmla="*/ 24247 w 48493"/>
                    <a:gd name="connsiteY1" fmla="*/ 48562 h 48562"/>
                    <a:gd name="connsiteX2" fmla="*/ 0 w 48493"/>
                    <a:gd name="connsiteY2" fmla="*/ 24281 h 48562"/>
                    <a:gd name="connsiteX3" fmla="*/ 24247 w 48493"/>
                    <a:gd name="connsiteY3" fmla="*/ 0 h 48562"/>
                    <a:gd name="connsiteX4" fmla="*/ 48493 w 48493"/>
                    <a:gd name="connsiteY4" fmla="*/ 24281 h 485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8493" h="48562">
                      <a:moveTo>
                        <a:pt x="48493" y="24281"/>
                      </a:moveTo>
                      <a:cubicBezTo>
                        <a:pt x="48493" y="37691"/>
                        <a:pt x="37638" y="48562"/>
                        <a:pt x="24247" y="48562"/>
                      </a:cubicBezTo>
                      <a:cubicBezTo>
                        <a:pt x="10856" y="48562"/>
                        <a:pt x="0" y="37691"/>
                        <a:pt x="0" y="24281"/>
                      </a:cubicBezTo>
                      <a:cubicBezTo>
                        <a:pt x="0" y="10871"/>
                        <a:pt x="10856" y="0"/>
                        <a:pt x="24247" y="0"/>
                      </a:cubicBezTo>
                      <a:cubicBezTo>
                        <a:pt x="37638" y="0"/>
                        <a:pt x="48493" y="10871"/>
                        <a:pt x="48493" y="24281"/>
                      </a:cubicBezTo>
                      <a:close/>
                    </a:path>
                  </a:pathLst>
                </a:custGeom>
                <a:solidFill>
                  <a:srgbClr val="0071BC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2" name="Freeform 56">
                  <a:extLst>
                    <a:ext uri="{FF2B5EF4-FFF2-40B4-BE49-F238E27FC236}">
                      <a16:creationId xmlns:a16="http://schemas.microsoft.com/office/drawing/2014/main" id="{A69C3CAB-1E64-5781-EEFA-ABDC85548173}"/>
                    </a:ext>
                  </a:extLst>
                </p:cNvPr>
                <p:cNvSpPr/>
                <p:nvPr/>
              </p:nvSpPr>
              <p:spPr>
                <a:xfrm>
                  <a:off x="7452366" y="3196084"/>
                  <a:ext cx="48493" cy="48562"/>
                </a:xfrm>
                <a:custGeom>
                  <a:avLst/>
                  <a:gdLst>
                    <a:gd name="connsiteX0" fmla="*/ 48493 w 48493"/>
                    <a:gd name="connsiteY0" fmla="*/ 24281 h 48562"/>
                    <a:gd name="connsiteX1" fmla="*/ 24247 w 48493"/>
                    <a:gd name="connsiteY1" fmla="*/ 48562 h 48562"/>
                    <a:gd name="connsiteX2" fmla="*/ 0 w 48493"/>
                    <a:gd name="connsiteY2" fmla="*/ 24281 h 48562"/>
                    <a:gd name="connsiteX3" fmla="*/ 24247 w 48493"/>
                    <a:gd name="connsiteY3" fmla="*/ 0 h 48562"/>
                    <a:gd name="connsiteX4" fmla="*/ 48493 w 48493"/>
                    <a:gd name="connsiteY4" fmla="*/ 24281 h 485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8493" h="48562">
                      <a:moveTo>
                        <a:pt x="48493" y="24281"/>
                      </a:moveTo>
                      <a:cubicBezTo>
                        <a:pt x="48493" y="37691"/>
                        <a:pt x="37638" y="48562"/>
                        <a:pt x="24247" y="48562"/>
                      </a:cubicBezTo>
                      <a:cubicBezTo>
                        <a:pt x="10856" y="48562"/>
                        <a:pt x="0" y="37691"/>
                        <a:pt x="0" y="24281"/>
                      </a:cubicBezTo>
                      <a:cubicBezTo>
                        <a:pt x="0" y="10871"/>
                        <a:pt x="10856" y="0"/>
                        <a:pt x="24247" y="0"/>
                      </a:cubicBezTo>
                      <a:cubicBezTo>
                        <a:pt x="37638" y="0"/>
                        <a:pt x="48493" y="10871"/>
                        <a:pt x="48493" y="24281"/>
                      </a:cubicBezTo>
                      <a:close/>
                    </a:path>
                  </a:pathLst>
                </a:custGeom>
                <a:solidFill>
                  <a:srgbClr val="0071BC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3" name="Freeform 57">
                  <a:extLst>
                    <a:ext uri="{FF2B5EF4-FFF2-40B4-BE49-F238E27FC236}">
                      <a16:creationId xmlns:a16="http://schemas.microsoft.com/office/drawing/2014/main" id="{FFA2D715-DA2F-D794-DC1E-37CC3EB38646}"/>
                    </a:ext>
                  </a:extLst>
                </p:cNvPr>
                <p:cNvSpPr/>
                <p:nvPr/>
              </p:nvSpPr>
              <p:spPr>
                <a:xfrm>
                  <a:off x="8717340" y="3353633"/>
                  <a:ext cx="48493" cy="48562"/>
                </a:xfrm>
                <a:custGeom>
                  <a:avLst/>
                  <a:gdLst>
                    <a:gd name="connsiteX0" fmla="*/ 48493 w 48493"/>
                    <a:gd name="connsiteY0" fmla="*/ 24281 h 48562"/>
                    <a:gd name="connsiteX1" fmla="*/ 24247 w 48493"/>
                    <a:gd name="connsiteY1" fmla="*/ 48562 h 48562"/>
                    <a:gd name="connsiteX2" fmla="*/ 0 w 48493"/>
                    <a:gd name="connsiteY2" fmla="*/ 24281 h 48562"/>
                    <a:gd name="connsiteX3" fmla="*/ 24247 w 48493"/>
                    <a:gd name="connsiteY3" fmla="*/ 0 h 48562"/>
                    <a:gd name="connsiteX4" fmla="*/ 48493 w 48493"/>
                    <a:gd name="connsiteY4" fmla="*/ 24281 h 485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8493" h="48562">
                      <a:moveTo>
                        <a:pt x="48493" y="24281"/>
                      </a:moveTo>
                      <a:cubicBezTo>
                        <a:pt x="48493" y="37691"/>
                        <a:pt x="37638" y="48562"/>
                        <a:pt x="24247" y="48562"/>
                      </a:cubicBezTo>
                      <a:cubicBezTo>
                        <a:pt x="10856" y="48562"/>
                        <a:pt x="0" y="37691"/>
                        <a:pt x="0" y="24281"/>
                      </a:cubicBezTo>
                      <a:cubicBezTo>
                        <a:pt x="0" y="10871"/>
                        <a:pt x="10856" y="0"/>
                        <a:pt x="24247" y="0"/>
                      </a:cubicBezTo>
                      <a:cubicBezTo>
                        <a:pt x="37638" y="0"/>
                        <a:pt x="48493" y="10871"/>
                        <a:pt x="48493" y="24281"/>
                      </a:cubicBezTo>
                      <a:close/>
                    </a:path>
                  </a:pathLst>
                </a:custGeom>
                <a:solidFill>
                  <a:srgbClr val="0071BC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4" name="Freeform 58">
                  <a:extLst>
                    <a:ext uri="{FF2B5EF4-FFF2-40B4-BE49-F238E27FC236}">
                      <a16:creationId xmlns:a16="http://schemas.microsoft.com/office/drawing/2014/main" id="{46BF94E1-EFB8-2655-C42A-EF950977791C}"/>
                    </a:ext>
                  </a:extLst>
                </p:cNvPr>
                <p:cNvSpPr/>
                <p:nvPr/>
              </p:nvSpPr>
              <p:spPr>
                <a:xfrm>
                  <a:off x="10744809" y="3830500"/>
                  <a:ext cx="48493" cy="48562"/>
                </a:xfrm>
                <a:custGeom>
                  <a:avLst/>
                  <a:gdLst>
                    <a:gd name="connsiteX0" fmla="*/ 48493 w 48493"/>
                    <a:gd name="connsiteY0" fmla="*/ 24281 h 48562"/>
                    <a:gd name="connsiteX1" fmla="*/ 24247 w 48493"/>
                    <a:gd name="connsiteY1" fmla="*/ 48562 h 48562"/>
                    <a:gd name="connsiteX2" fmla="*/ 0 w 48493"/>
                    <a:gd name="connsiteY2" fmla="*/ 24281 h 48562"/>
                    <a:gd name="connsiteX3" fmla="*/ 24247 w 48493"/>
                    <a:gd name="connsiteY3" fmla="*/ 0 h 48562"/>
                    <a:gd name="connsiteX4" fmla="*/ 48493 w 48493"/>
                    <a:gd name="connsiteY4" fmla="*/ 24281 h 485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8493" h="48562">
                      <a:moveTo>
                        <a:pt x="48493" y="24281"/>
                      </a:moveTo>
                      <a:cubicBezTo>
                        <a:pt x="48493" y="37691"/>
                        <a:pt x="37637" y="48562"/>
                        <a:pt x="24247" y="48562"/>
                      </a:cubicBezTo>
                      <a:cubicBezTo>
                        <a:pt x="10856" y="48562"/>
                        <a:pt x="0" y="37691"/>
                        <a:pt x="0" y="24281"/>
                      </a:cubicBezTo>
                      <a:cubicBezTo>
                        <a:pt x="0" y="10871"/>
                        <a:pt x="10856" y="0"/>
                        <a:pt x="24247" y="0"/>
                      </a:cubicBezTo>
                      <a:cubicBezTo>
                        <a:pt x="37638" y="0"/>
                        <a:pt x="48493" y="10871"/>
                        <a:pt x="48493" y="24281"/>
                      </a:cubicBezTo>
                      <a:close/>
                    </a:path>
                  </a:pathLst>
                </a:custGeom>
                <a:solidFill>
                  <a:srgbClr val="0071BC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id="{A6EC3DC1-3373-4781-6EE5-6A71B8E5E111}"/>
                    </a:ext>
                  </a:extLst>
                </p:cNvPr>
                <p:cNvSpPr txBox="1"/>
                <p:nvPr/>
              </p:nvSpPr>
              <p:spPr>
                <a:xfrm>
                  <a:off x="11232578" y="4711845"/>
                  <a:ext cx="364202" cy="25391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l"/>
                  <a:r>
                    <a:rPr lang="en-US" sz="1050">
                      <a:ln/>
                      <a:solidFill>
                        <a:srgbClr val="000000"/>
                      </a:solidFill>
                      <a:cs typeface="Arial"/>
                      <a:sym typeface="Arial"/>
                      <a:rtl val="0"/>
                    </a:rPr>
                    <a:t>-</a:t>
                  </a:r>
                  <a:r>
                    <a:rPr lang="en-US" sz="1050" spc="0" baseline="0">
                      <a:ln/>
                      <a:solidFill>
                        <a:srgbClr val="000000"/>
                      </a:solidFill>
                      <a:cs typeface="Arial"/>
                      <a:sym typeface="Arial"/>
                      <a:rtl val="0"/>
                    </a:rPr>
                    <a:t>10</a:t>
                  </a:r>
                </a:p>
              </p:txBody>
            </p:sp>
            <p:sp>
              <p:nvSpPr>
                <p:cNvPr id="36" name="TextBox 35">
                  <a:extLst>
                    <a:ext uri="{FF2B5EF4-FFF2-40B4-BE49-F238E27FC236}">
                      <a16:creationId xmlns:a16="http://schemas.microsoft.com/office/drawing/2014/main" id="{27B1B499-D6AE-E562-DA98-BB0DB70D71AB}"/>
                    </a:ext>
                  </a:extLst>
                </p:cNvPr>
                <p:cNvSpPr txBox="1"/>
                <p:nvPr/>
              </p:nvSpPr>
              <p:spPr>
                <a:xfrm>
                  <a:off x="11232578" y="3970114"/>
                  <a:ext cx="253596" cy="25391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l"/>
                  <a:r>
                    <a:rPr lang="en-US" sz="1050" spc="0" baseline="0">
                      <a:ln/>
                      <a:solidFill>
                        <a:srgbClr val="000000"/>
                      </a:solidFill>
                      <a:cs typeface="Arial"/>
                      <a:sym typeface="Arial"/>
                      <a:rtl val="0"/>
                    </a:rPr>
                    <a:t>0</a:t>
                  </a:r>
                </a:p>
              </p:txBody>
            </p:sp>
            <p:sp>
              <p:nvSpPr>
                <p:cNvPr id="37" name="TextBox 36">
                  <a:extLst>
                    <a:ext uri="{FF2B5EF4-FFF2-40B4-BE49-F238E27FC236}">
                      <a16:creationId xmlns:a16="http://schemas.microsoft.com/office/drawing/2014/main" id="{1A2F7613-ECFA-3E84-DBE1-6BCA250732ED}"/>
                    </a:ext>
                  </a:extLst>
                </p:cNvPr>
                <p:cNvSpPr txBox="1"/>
                <p:nvPr/>
              </p:nvSpPr>
              <p:spPr>
                <a:xfrm>
                  <a:off x="11232578" y="3196459"/>
                  <a:ext cx="322524" cy="25391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l"/>
                  <a:r>
                    <a:rPr lang="en-US" sz="1050" spc="0" baseline="0">
                      <a:ln/>
                      <a:solidFill>
                        <a:srgbClr val="000000"/>
                      </a:solidFill>
                      <a:cs typeface="Arial"/>
                      <a:sym typeface="Arial"/>
                      <a:rtl val="0"/>
                    </a:rPr>
                    <a:t>10</a:t>
                  </a:r>
                </a:p>
              </p:txBody>
            </p:sp>
            <p:sp>
              <p:nvSpPr>
                <p:cNvPr id="38" name="TextBox 37">
                  <a:extLst>
                    <a:ext uri="{FF2B5EF4-FFF2-40B4-BE49-F238E27FC236}">
                      <a16:creationId xmlns:a16="http://schemas.microsoft.com/office/drawing/2014/main" id="{DC909300-BEA9-DC9E-4E04-B73E0D612FB0}"/>
                    </a:ext>
                  </a:extLst>
                </p:cNvPr>
                <p:cNvSpPr txBox="1"/>
                <p:nvPr/>
              </p:nvSpPr>
              <p:spPr>
                <a:xfrm>
                  <a:off x="11232578" y="2436815"/>
                  <a:ext cx="322524" cy="25391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l"/>
                  <a:r>
                    <a:rPr lang="en-US" sz="1050" spc="0" baseline="0">
                      <a:ln/>
                      <a:solidFill>
                        <a:srgbClr val="000000"/>
                      </a:solidFill>
                      <a:cs typeface="Arial"/>
                      <a:sym typeface="Arial"/>
                      <a:rtl val="0"/>
                    </a:rPr>
                    <a:t>20</a:t>
                  </a:r>
                </a:p>
              </p:txBody>
            </p:sp>
            <p:sp>
              <p:nvSpPr>
                <p:cNvPr id="39" name="TextBox 38">
                  <a:extLst>
                    <a:ext uri="{FF2B5EF4-FFF2-40B4-BE49-F238E27FC236}">
                      <a16:creationId xmlns:a16="http://schemas.microsoft.com/office/drawing/2014/main" id="{18B470B9-7BF0-30DC-CE68-7A3856BDE95F}"/>
                    </a:ext>
                  </a:extLst>
                </p:cNvPr>
                <p:cNvSpPr txBox="1"/>
                <p:nvPr/>
              </p:nvSpPr>
              <p:spPr>
                <a:xfrm>
                  <a:off x="6107516" y="4833490"/>
                  <a:ext cx="253596" cy="25391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l"/>
                  <a:r>
                    <a:rPr lang="en-US" sz="1050" spc="0" baseline="0">
                      <a:ln/>
                      <a:solidFill>
                        <a:srgbClr val="000000"/>
                      </a:solidFill>
                      <a:cs typeface="Arial"/>
                      <a:sym typeface="Arial"/>
                      <a:rtl val="0"/>
                    </a:rPr>
                    <a:t>0</a:t>
                  </a:r>
                </a:p>
              </p:txBody>
            </p:sp>
            <p:sp>
              <p:nvSpPr>
                <p:cNvPr id="40" name="TextBox 39">
                  <a:extLst>
                    <a:ext uri="{FF2B5EF4-FFF2-40B4-BE49-F238E27FC236}">
                      <a16:creationId xmlns:a16="http://schemas.microsoft.com/office/drawing/2014/main" id="{7AD4D7E2-DA98-7DE5-658D-5ADD11BCB2CE}"/>
                    </a:ext>
                  </a:extLst>
                </p:cNvPr>
                <p:cNvSpPr txBox="1"/>
                <p:nvPr/>
              </p:nvSpPr>
              <p:spPr>
                <a:xfrm>
                  <a:off x="6560945" y="4833490"/>
                  <a:ext cx="322524" cy="25391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l"/>
                  <a:r>
                    <a:rPr lang="en-US" sz="1050" spc="0" baseline="0">
                      <a:ln/>
                      <a:solidFill>
                        <a:srgbClr val="000000"/>
                      </a:solidFill>
                      <a:cs typeface="Arial"/>
                      <a:sym typeface="Arial"/>
                      <a:rtl val="0"/>
                    </a:rPr>
                    <a:t>10</a:t>
                  </a:r>
                </a:p>
              </p:txBody>
            </p:sp>
            <p:sp>
              <p:nvSpPr>
                <p:cNvPr id="41" name="TextBox 40">
                  <a:extLst>
                    <a:ext uri="{FF2B5EF4-FFF2-40B4-BE49-F238E27FC236}">
                      <a16:creationId xmlns:a16="http://schemas.microsoft.com/office/drawing/2014/main" id="{A973F0E9-CECC-5533-DF01-0FA9DECE498A}"/>
                    </a:ext>
                  </a:extLst>
                </p:cNvPr>
                <p:cNvSpPr txBox="1"/>
                <p:nvPr/>
              </p:nvSpPr>
              <p:spPr>
                <a:xfrm>
                  <a:off x="7067493" y="4833490"/>
                  <a:ext cx="322524" cy="25391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l"/>
                  <a:r>
                    <a:rPr lang="en-US" sz="1050" spc="0" baseline="0">
                      <a:ln/>
                      <a:solidFill>
                        <a:srgbClr val="000000"/>
                      </a:solidFill>
                      <a:cs typeface="Arial"/>
                      <a:sym typeface="Arial"/>
                      <a:rtl val="0"/>
                    </a:rPr>
                    <a:t>20</a:t>
                  </a:r>
                </a:p>
              </p:txBody>
            </p:sp>
            <p:sp>
              <p:nvSpPr>
                <p:cNvPr id="42" name="TextBox 41">
                  <a:extLst>
                    <a:ext uri="{FF2B5EF4-FFF2-40B4-BE49-F238E27FC236}">
                      <a16:creationId xmlns:a16="http://schemas.microsoft.com/office/drawing/2014/main" id="{E2C62D97-4D9D-FE0B-AC29-91CA18B6F0B5}"/>
                    </a:ext>
                  </a:extLst>
                </p:cNvPr>
                <p:cNvSpPr txBox="1"/>
                <p:nvPr/>
              </p:nvSpPr>
              <p:spPr>
                <a:xfrm>
                  <a:off x="7574041" y="4833490"/>
                  <a:ext cx="322524" cy="25391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l"/>
                  <a:r>
                    <a:rPr lang="en-US" sz="1050" spc="0" baseline="0">
                      <a:ln/>
                      <a:solidFill>
                        <a:srgbClr val="000000"/>
                      </a:solidFill>
                      <a:cs typeface="Arial"/>
                      <a:sym typeface="Arial"/>
                      <a:rtl val="0"/>
                    </a:rPr>
                    <a:t>30</a:t>
                  </a:r>
                </a:p>
              </p:txBody>
            </p:sp>
            <p:sp>
              <p:nvSpPr>
                <p:cNvPr id="43" name="TextBox 42">
                  <a:extLst>
                    <a:ext uri="{FF2B5EF4-FFF2-40B4-BE49-F238E27FC236}">
                      <a16:creationId xmlns:a16="http://schemas.microsoft.com/office/drawing/2014/main" id="{EB6990FF-8473-CF51-7027-1655112C01BB}"/>
                    </a:ext>
                  </a:extLst>
                </p:cNvPr>
                <p:cNvSpPr txBox="1"/>
                <p:nvPr/>
              </p:nvSpPr>
              <p:spPr>
                <a:xfrm>
                  <a:off x="8080589" y="4833490"/>
                  <a:ext cx="322524" cy="25391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l"/>
                  <a:r>
                    <a:rPr lang="en-US" sz="1050" spc="0" baseline="0">
                      <a:ln/>
                      <a:solidFill>
                        <a:srgbClr val="000000"/>
                      </a:solidFill>
                      <a:cs typeface="Arial"/>
                      <a:sym typeface="Arial"/>
                      <a:rtl val="0"/>
                    </a:rPr>
                    <a:t>40</a:t>
                  </a:r>
                </a:p>
              </p:txBody>
            </p:sp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9AA181D0-F33A-3C59-DB1B-345BDA675850}"/>
                    </a:ext>
                  </a:extLst>
                </p:cNvPr>
                <p:cNvSpPr txBox="1"/>
                <p:nvPr/>
              </p:nvSpPr>
              <p:spPr>
                <a:xfrm>
                  <a:off x="8587138" y="4833490"/>
                  <a:ext cx="322524" cy="25391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l"/>
                  <a:r>
                    <a:rPr lang="en-US" sz="1050" spc="0" baseline="0">
                      <a:ln/>
                      <a:solidFill>
                        <a:srgbClr val="000000"/>
                      </a:solidFill>
                      <a:cs typeface="Arial"/>
                      <a:sym typeface="Arial"/>
                      <a:rtl val="0"/>
                    </a:rPr>
                    <a:t>50</a:t>
                  </a:r>
                </a:p>
              </p:txBody>
            </p:sp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F62A6AB8-886B-6DB4-CED3-0C023B64DFC0}"/>
                    </a:ext>
                  </a:extLst>
                </p:cNvPr>
                <p:cNvSpPr txBox="1"/>
                <p:nvPr/>
              </p:nvSpPr>
              <p:spPr>
                <a:xfrm>
                  <a:off x="9093606" y="4833490"/>
                  <a:ext cx="322524" cy="25391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l"/>
                  <a:r>
                    <a:rPr lang="en-US" sz="1050" spc="0" baseline="0">
                      <a:ln/>
                      <a:solidFill>
                        <a:srgbClr val="000000"/>
                      </a:solidFill>
                      <a:cs typeface="Arial"/>
                      <a:sym typeface="Arial"/>
                      <a:rtl val="0"/>
                    </a:rPr>
                    <a:t>60</a:t>
                  </a:r>
                </a:p>
              </p:txBody>
            </p:sp>
            <p:sp>
              <p:nvSpPr>
                <p:cNvPr id="46" name="TextBox 45">
                  <a:extLst>
                    <a:ext uri="{FF2B5EF4-FFF2-40B4-BE49-F238E27FC236}">
                      <a16:creationId xmlns:a16="http://schemas.microsoft.com/office/drawing/2014/main" id="{547743E0-A8EC-9655-C21F-4F4C0DD5E121}"/>
                    </a:ext>
                  </a:extLst>
                </p:cNvPr>
                <p:cNvSpPr txBox="1"/>
                <p:nvPr/>
              </p:nvSpPr>
              <p:spPr>
                <a:xfrm>
                  <a:off x="9600154" y="4833490"/>
                  <a:ext cx="322524" cy="25391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l"/>
                  <a:r>
                    <a:rPr lang="en-US" sz="1050" spc="0" baseline="0">
                      <a:ln/>
                      <a:solidFill>
                        <a:srgbClr val="000000"/>
                      </a:solidFill>
                      <a:cs typeface="Arial"/>
                      <a:sym typeface="Arial"/>
                      <a:rtl val="0"/>
                    </a:rPr>
                    <a:t>70</a:t>
                  </a:r>
                </a:p>
              </p:txBody>
            </p:sp>
            <p:sp>
              <p:nvSpPr>
                <p:cNvPr id="47" name="TextBox 46">
                  <a:extLst>
                    <a:ext uri="{FF2B5EF4-FFF2-40B4-BE49-F238E27FC236}">
                      <a16:creationId xmlns:a16="http://schemas.microsoft.com/office/drawing/2014/main" id="{FFCA9318-6F5F-499A-B93D-05E513EEAF16}"/>
                    </a:ext>
                  </a:extLst>
                </p:cNvPr>
                <p:cNvSpPr txBox="1"/>
                <p:nvPr/>
              </p:nvSpPr>
              <p:spPr>
                <a:xfrm>
                  <a:off x="10106702" y="4833490"/>
                  <a:ext cx="322524" cy="25391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l"/>
                  <a:r>
                    <a:rPr lang="en-US" sz="1050" spc="0" baseline="0">
                      <a:ln/>
                      <a:solidFill>
                        <a:srgbClr val="000000"/>
                      </a:solidFill>
                      <a:cs typeface="Arial"/>
                      <a:sym typeface="Arial"/>
                      <a:rtl val="0"/>
                    </a:rPr>
                    <a:t>80</a:t>
                  </a:r>
                </a:p>
              </p:txBody>
            </p:sp>
            <p:sp>
              <p:nvSpPr>
                <p:cNvPr id="48" name="TextBox 47">
                  <a:extLst>
                    <a:ext uri="{FF2B5EF4-FFF2-40B4-BE49-F238E27FC236}">
                      <a16:creationId xmlns:a16="http://schemas.microsoft.com/office/drawing/2014/main" id="{A135C424-C4E4-90BE-C8F0-515373EB5210}"/>
                    </a:ext>
                  </a:extLst>
                </p:cNvPr>
                <p:cNvSpPr txBox="1"/>
                <p:nvPr/>
              </p:nvSpPr>
              <p:spPr>
                <a:xfrm>
                  <a:off x="10613251" y="4833490"/>
                  <a:ext cx="322524" cy="25391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l"/>
                  <a:r>
                    <a:rPr lang="en-US" sz="1050" spc="0" baseline="0">
                      <a:ln/>
                      <a:solidFill>
                        <a:srgbClr val="000000"/>
                      </a:solidFill>
                      <a:cs typeface="Arial"/>
                      <a:sym typeface="Arial"/>
                      <a:rtl val="0"/>
                    </a:rPr>
                    <a:t>90</a:t>
                  </a:r>
                </a:p>
              </p:txBody>
            </p:sp>
            <p:sp>
              <p:nvSpPr>
                <p:cNvPr id="49" name="TextBox 48">
                  <a:extLst>
                    <a:ext uri="{FF2B5EF4-FFF2-40B4-BE49-F238E27FC236}">
                      <a16:creationId xmlns:a16="http://schemas.microsoft.com/office/drawing/2014/main" id="{674E6239-C109-D473-E173-DF2C3D81148D}"/>
                    </a:ext>
                  </a:extLst>
                </p:cNvPr>
                <p:cNvSpPr txBox="1"/>
                <p:nvPr/>
              </p:nvSpPr>
              <p:spPr>
                <a:xfrm>
                  <a:off x="11095393" y="4833490"/>
                  <a:ext cx="391454" cy="25391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l"/>
                  <a:r>
                    <a:rPr lang="en-US" sz="1050" spc="0" baseline="0">
                      <a:ln/>
                      <a:solidFill>
                        <a:srgbClr val="000000"/>
                      </a:solidFill>
                      <a:cs typeface="Arial"/>
                      <a:sym typeface="Arial"/>
                      <a:rtl val="0"/>
                    </a:rPr>
                    <a:t>100</a:t>
                  </a:r>
                </a:p>
              </p:txBody>
            </p:sp>
            <p:grpSp>
              <p:nvGrpSpPr>
                <p:cNvPr id="50" name="Graphic 7">
                  <a:extLst>
                    <a:ext uri="{FF2B5EF4-FFF2-40B4-BE49-F238E27FC236}">
                      <a16:creationId xmlns:a16="http://schemas.microsoft.com/office/drawing/2014/main" id="{60C19924-5379-52D4-C314-AF4BDE8DE491}"/>
                    </a:ext>
                  </a:extLst>
                </p:cNvPr>
                <p:cNvGrpSpPr/>
                <p:nvPr/>
              </p:nvGrpSpPr>
              <p:grpSpPr>
                <a:xfrm>
                  <a:off x="6437993" y="1761785"/>
                  <a:ext cx="5385880" cy="3318065"/>
                  <a:chOff x="6437993" y="1627828"/>
                  <a:chExt cx="5385880" cy="3318065"/>
                </a:xfrm>
              </p:grpSpPr>
              <p:sp>
                <p:nvSpPr>
                  <p:cNvPr id="95" name="TextBox 94">
                    <a:extLst>
                      <a:ext uri="{FF2B5EF4-FFF2-40B4-BE49-F238E27FC236}">
                        <a16:creationId xmlns:a16="http://schemas.microsoft.com/office/drawing/2014/main" id="{F888EBC2-5F9A-01F3-61A9-3F20ADD11282}"/>
                      </a:ext>
                    </a:extLst>
                  </p:cNvPr>
                  <p:cNvSpPr txBox="1"/>
                  <p:nvPr/>
                </p:nvSpPr>
                <p:spPr>
                  <a:xfrm rot="16200000">
                    <a:off x="10028093" y="3150113"/>
                    <a:ext cx="3318065" cy="27349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l"/>
                    <a:r>
                      <a:rPr lang="en-US" sz="1050" b="1" spc="0" baseline="0">
                        <a:ln/>
                        <a:solidFill>
                          <a:srgbClr val="2D56A6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  <a:sym typeface="Arial"/>
                        <a:rtl val="0"/>
                      </a:rPr>
                      <a:t>PR Interval – Mean Change From Baseline (%)</a:t>
                    </a:r>
                  </a:p>
                </p:txBody>
              </p:sp>
              <p:grpSp>
                <p:nvGrpSpPr>
                  <p:cNvPr id="96" name="Graphic 7">
                    <a:extLst>
                      <a:ext uri="{FF2B5EF4-FFF2-40B4-BE49-F238E27FC236}">
                        <a16:creationId xmlns:a16="http://schemas.microsoft.com/office/drawing/2014/main" id="{A0BAA221-0A31-C292-5ED3-BB1B075E85A0}"/>
                      </a:ext>
                    </a:extLst>
                  </p:cNvPr>
                  <p:cNvGrpSpPr/>
                  <p:nvPr/>
                </p:nvGrpSpPr>
                <p:grpSpPr>
                  <a:xfrm>
                    <a:off x="6437993" y="3178995"/>
                    <a:ext cx="4767502" cy="7961"/>
                    <a:chOff x="6437993" y="3178995"/>
                    <a:chExt cx="4767502" cy="7961"/>
                  </a:xfrm>
                </p:grpSpPr>
                <p:sp>
                  <p:nvSpPr>
                    <p:cNvPr id="99" name="Freeform 1038">
                      <a:extLst>
                        <a:ext uri="{FF2B5EF4-FFF2-40B4-BE49-F238E27FC236}">
                          <a16:creationId xmlns:a16="http://schemas.microsoft.com/office/drawing/2014/main" id="{6E1798D3-D5FB-F078-F5DD-F6338B2480C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437993" y="3178995"/>
                      <a:ext cx="7975" cy="7961"/>
                    </a:xfrm>
                    <a:custGeom>
                      <a:avLst/>
                      <a:gdLst>
                        <a:gd name="connsiteX0" fmla="*/ 0 w 7975"/>
                        <a:gd name="connsiteY0" fmla="*/ 0 h 7961"/>
                        <a:gd name="connsiteX1" fmla="*/ 7976 w 7975"/>
                        <a:gd name="connsiteY1" fmla="*/ 0 h 796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</a:cxnLst>
                      <a:rect l="l" t="t" r="r" b="b"/>
                      <a:pathLst>
                        <a:path w="7975" h="7961">
                          <a:moveTo>
                            <a:pt x="0" y="0"/>
                          </a:moveTo>
                          <a:lnTo>
                            <a:pt x="7976" y="0"/>
                          </a:lnTo>
                        </a:path>
                      </a:pathLst>
                    </a:custGeom>
                    <a:ln w="7965" cap="flat">
                      <a:solidFill>
                        <a:srgbClr val="0071BC"/>
                      </a:solidFill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0" name="Freeform 1039">
                      <a:extLst>
                        <a:ext uri="{FF2B5EF4-FFF2-40B4-BE49-F238E27FC236}">
                          <a16:creationId xmlns:a16="http://schemas.microsoft.com/office/drawing/2014/main" id="{48843BD3-B878-6B6F-3F59-FB78246DE35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461921" y="3178995"/>
                      <a:ext cx="4727623" cy="7961"/>
                    </a:xfrm>
                    <a:custGeom>
                      <a:avLst/>
                      <a:gdLst>
                        <a:gd name="connsiteX0" fmla="*/ 0 w 4727623"/>
                        <a:gd name="connsiteY0" fmla="*/ 0 h 7961"/>
                        <a:gd name="connsiteX1" fmla="*/ 4727624 w 4727623"/>
                        <a:gd name="connsiteY1" fmla="*/ 0 h 796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</a:cxnLst>
                      <a:rect l="l" t="t" r="r" b="b"/>
                      <a:pathLst>
                        <a:path w="4727623" h="7961">
                          <a:moveTo>
                            <a:pt x="0" y="0"/>
                          </a:moveTo>
                          <a:lnTo>
                            <a:pt x="4727624" y="0"/>
                          </a:lnTo>
                        </a:path>
                      </a:pathLst>
                    </a:custGeom>
                    <a:ln w="25400" cap="flat">
                      <a:solidFill>
                        <a:srgbClr val="0071BC"/>
                      </a:solidFill>
                      <a:custDash>
                        <a:ds d="0" sp="0"/>
                        <a:ds d="150750" sp="150750"/>
                      </a:custDash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1" name="Freeform 1040">
                      <a:extLst>
                        <a:ext uri="{FF2B5EF4-FFF2-40B4-BE49-F238E27FC236}">
                          <a16:creationId xmlns:a16="http://schemas.microsoft.com/office/drawing/2014/main" id="{AC44FE9C-0900-9B95-C302-6B8D5F848A8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1197520" y="3178995"/>
                      <a:ext cx="7975" cy="7961"/>
                    </a:xfrm>
                    <a:custGeom>
                      <a:avLst/>
                      <a:gdLst>
                        <a:gd name="connsiteX0" fmla="*/ 0 w 7975"/>
                        <a:gd name="connsiteY0" fmla="*/ 0 h 7961"/>
                        <a:gd name="connsiteX1" fmla="*/ 7976 w 7975"/>
                        <a:gd name="connsiteY1" fmla="*/ 0 h 796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</a:cxnLst>
                      <a:rect l="l" t="t" r="r" b="b"/>
                      <a:pathLst>
                        <a:path w="7975" h="7961">
                          <a:moveTo>
                            <a:pt x="0" y="0"/>
                          </a:moveTo>
                          <a:lnTo>
                            <a:pt x="7976" y="0"/>
                          </a:lnTo>
                        </a:path>
                      </a:pathLst>
                    </a:custGeom>
                    <a:ln w="7965" cap="flat">
                      <a:solidFill>
                        <a:srgbClr val="0071BC"/>
                      </a:solidFill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97" name="TextBox 96">
                    <a:extLst>
                      <a:ext uri="{FF2B5EF4-FFF2-40B4-BE49-F238E27FC236}">
                        <a16:creationId xmlns:a16="http://schemas.microsoft.com/office/drawing/2014/main" id="{22A7F334-B7D5-6526-60EA-A241EBE71DA6}"/>
                      </a:ext>
                    </a:extLst>
                  </p:cNvPr>
                  <p:cNvSpPr txBox="1"/>
                  <p:nvPr/>
                </p:nvSpPr>
                <p:spPr>
                  <a:xfrm>
                    <a:off x="9623444" y="2978274"/>
                    <a:ext cx="207236" cy="2308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 algn="l"/>
                    <a:r>
                      <a:rPr lang="en-US" sz="900" spc="-24" baseline="0">
                        <a:ln/>
                        <a:solidFill>
                          <a:srgbClr val="0071BC"/>
                        </a:solidFill>
                        <a:cs typeface="Arial"/>
                        <a:sym typeface="Arial"/>
                        <a:rtl val="0"/>
                      </a:rPr>
                      <a:t> </a:t>
                    </a:r>
                  </a:p>
                </p:txBody>
              </p:sp>
              <p:sp>
                <p:nvSpPr>
                  <p:cNvPr id="98" name="TextBox 97">
                    <a:extLst>
                      <a:ext uri="{FF2B5EF4-FFF2-40B4-BE49-F238E27FC236}">
                        <a16:creationId xmlns:a16="http://schemas.microsoft.com/office/drawing/2014/main" id="{F871FADE-655E-9A85-CF4D-65BAAE1DB59D}"/>
                      </a:ext>
                    </a:extLst>
                  </p:cNvPr>
                  <p:cNvSpPr txBox="1"/>
                  <p:nvPr/>
                </p:nvSpPr>
                <p:spPr>
                  <a:xfrm>
                    <a:off x="8967757" y="2947623"/>
                    <a:ext cx="2381337" cy="24745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900" b="1" spc="0" baseline="0">
                        <a:ln/>
                        <a:solidFill>
                          <a:srgbClr val="0071BC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  <a:sym typeface="Arial"/>
                        <a:rtl val="0"/>
                      </a:rPr>
                      <a:t>Target</a:t>
                    </a:r>
                    <a:r>
                      <a:rPr lang="en-US" sz="900" b="1">
                        <a:ln/>
                        <a:solidFill>
                          <a:srgbClr val="0071BC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  <a:sym typeface="Arial"/>
                        <a:rtl val="0"/>
                      </a:rPr>
                      <a:t> </a:t>
                    </a:r>
                    <a:r>
                      <a:rPr lang="en-US" sz="900" b="1" spc="0" baseline="0">
                        <a:ln/>
                        <a:solidFill>
                          <a:srgbClr val="0071BC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  <a:sym typeface="Arial"/>
                        <a:rtl val="0"/>
                      </a:rPr>
                      <a:t>threshold for PR prolongation</a:t>
                    </a:r>
                  </a:p>
                </p:txBody>
              </p:sp>
            </p:grpSp>
            <p:sp>
              <p:nvSpPr>
                <p:cNvPr id="51" name="TextBox 50">
                  <a:extLst>
                    <a:ext uri="{FF2B5EF4-FFF2-40B4-BE49-F238E27FC236}">
                      <a16:creationId xmlns:a16="http://schemas.microsoft.com/office/drawing/2014/main" id="{B87B72D7-40DA-62F8-2261-F90D8581D9EB}"/>
                    </a:ext>
                  </a:extLst>
                </p:cNvPr>
                <p:cNvSpPr txBox="1"/>
                <p:nvPr/>
              </p:nvSpPr>
              <p:spPr>
                <a:xfrm>
                  <a:off x="8367881" y="5003538"/>
                  <a:ext cx="1229690" cy="27220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l"/>
                  <a:r>
                    <a:rPr lang="en-US" sz="1050" b="1" spc="0" baseline="0">
                      <a:ln/>
                      <a:solidFill>
                        <a:srgbClr val="000000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  <a:sym typeface="Arial"/>
                      <a:rtl val="0"/>
                    </a:rPr>
                    <a:t>Time (minutes)</a:t>
                  </a:r>
                </a:p>
              </p:txBody>
            </p:sp>
            <p:sp>
              <p:nvSpPr>
                <p:cNvPr id="52" name="TextBox 51">
                  <a:extLst>
                    <a:ext uri="{FF2B5EF4-FFF2-40B4-BE49-F238E27FC236}">
                      <a16:creationId xmlns:a16="http://schemas.microsoft.com/office/drawing/2014/main" id="{AF8613E9-BDFC-DBEB-E911-257559D34093}"/>
                    </a:ext>
                  </a:extLst>
                </p:cNvPr>
                <p:cNvSpPr txBox="1"/>
                <p:nvPr/>
              </p:nvSpPr>
              <p:spPr>
                <a:xfrm>
                  <a:off x="7555567" y="2368842"/>
                  <a:ext cx="3116871" cy="27220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l"/>
                  <a:r>
                    <a:rPr lang="en-US" sz="1050" spc="0" baseline="0">
                      <a:ln/>
                      <a:solidFill>
                        <a:srgbClr val="000000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  <a:sym typeface="Arial"/>
                      <a:rtl val="0"/>
                    </a:rPr>
                    <a:t>Mean </a:t>
                  </a:r>
                  <a:r>
                    <a:rPr lang="en-US" sz="1050" spc="0" baseline="0" err="1">
                      <a:ln/>
                      <a:solidFill>
                        <a:srgbClr val="000000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  <a:sym typeface="Arial"/>
                      <a:rtl val="0"/>
                    </a:rPr>
                    <a:t>etripamil</a:t>
                  </a:r>
                  <a:r>
                    <a:rPr lang="en-US" sz="1050" spc="0" baseline="0">
                      <a:ln/>
                      <a:solidFill>
                        <a:srgbClr val="000000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  <a:sym typeface="Arial"/>
                      <a:rtl val="0"/>
                    </a:rPr>
                    <a:t> plasma concentration (ng/mL)</a:t>
                  </a:r>
                </a:p>
              </p:txBody>
            </p:sp>
            <p:sp>
              <p:nvSpPr>
                <p:cNvPr id="53" name="Freeform 1047">
                  <a:extLst>
                    <a:ext uri="{FF2B5EF4-FFF2-40B4-BE49-F238E27FC236}">
                      <a16:creationId xmlns:a16="http://schemas.microsoft.com/office/drawing/2014/main" id="{D6F173E8-FBA2-7340-A2D3-83A541DAECAA}"/>
                    </a:ext>
                  </a:extLst>
                </p:cNvPr>
                <p:cNvSpPr/>
                <p:nvPr/>
              </p:nvSpPr>
              <p:spPr>
                <a:xfrm>
                  <a:off x="6183562" y="2347993"/>
                  <a:ext cx="22172" cy="2490216"/>
                </a:xfrm>
                <a:custGeom>
                  <a:avLst/>
                  <a:gdLst>
                    <a:gd name="connsiteX0" fmla="*/ 0 w 22172"/>
                    <a:gd name="connsiteY0" fmla="*/ 0 h 2490216"/>
                    <a:gd name="connsiteX1" fmla="*/ 22173 w 22172"/>
                    <a:gd name="connsiteY1" fmla="*/ 0 h 2490216"/>
                    <a:gd name="connsiteX2" fmla="*/ 0 w 22172"/>
                    <a:gd name="connsiteY2" fmla="*/ 309605 h 2490216"/>
                    <a:gd name="connsiteX3" fmla="*/ 22173 w 22172"/>
                    <a:gd name="connsiteY3" fmla="*/ 309605 h 2490216"/>
                    <a:gd name="connsiteX4" fmla="*/ 0 w 22172"/>
                    <a:gd name="connsiteY4" fmla="*/ 623669 h 2490216"/>
                    <a:gd name="connsiteX5" fmla="*/ 22173 w 22172"/>
                    <a:gd name="connsiteY5" fmla="*/ 623669 h 2490216"/>
                    <a:gd name="connsiteX6" fmla="*/ 0 w 22172"/>
                    <a:gd name="connsiteY6" fmla="*/ 933274 h 2490216"/>
                    <a:gd name="connsiteX7" fmla="*/ 22173 w 22172"/>
                    <a:gd name="connsiteY7" fmla="*/ 933274 h 2490216"/>
                    <a:gd name="connsiteX8" fmla="*/ 0 w 22172"/>
                    <a:gd name="connsiteY8" fmla="*/ 1247337 h 2490216"/>
                    <a:gd name="connsiteX9" fmla="*/ 22173 w 22172"/>
                    <a:gd name="connsiteY9" fmla="*/ 1247337 h 2490216"/>
                    <a:gd name="connsiteX10" fmla="*/ 0 w 22172"/>
                    <a:gd name="connsiteY10" fmla="*/ 1556943 h 2490216"/>
                    <a:gd name="connsiteX11" fmla="*/ 22173 w 22172"/>
                    <a:gd name="connsiteY11" fmla="*/ 1556943 h 2490216"/>
                    <a:gd name="connsiteX12" fmla="*/ 0 w 22172"/>
                    <a:gd name="connsiteY12" fmla="*/ 1871006 h 2490216"/>
                    <a:gd name="connsiteX13" fmla="*/ 22173 w 22172"/>
                    <a:gd name="connsiteY13" fmla="*/ 1871006 h 2490216"/>
                    <a:gd name="connsiteX14" fmla="*/ 0 w 22172"/>
                    <a:gd name="connsiteY14" fmla="*/ 2180612 h 2490216"/>
                    <a:gd name="connsiteX15" fmla="*/ 22173 w 22172"/>
                    <a:gd name="connsiteY15" fmla="*/ 2180612 h 2490216"/>
                    <a:gd name="connsiteX16" fmla="*/ 0 w 22172"/>
                    <a:gd name="connsiteY16" fmla="*/ 2490217 h 2490216"/>
                    <a:gd name="connsiteX17" fmla="*/ 22173 w 22172"/>
                    <a:gd name="connsiteY17" fmla="*/ 2490217 h 24902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22172" h="2490216">
                      <a:moveTo>
                        <a:pt x="0" y="0"/>
                      </a:moveTo>
                      <a:lnTo>
                        <a:pt x="22173" y="0"/>
                      </a:lnTo>
                      <a:moveTo>
                        <a:pt x="0" y="309605"/>
                      </a:moveTo>
                      <a:lnTo>
                        <a:pt x="22173" y="309605"/>
                      </a:lnTo>
                      <a:moveTo>
                        <a:pt x="0" y="623669"/>
                      </a:moveTo>
                      <a:lnTo>
                        <a:pt x="22173" y="623669"/>
                      </a:lnTo>
                      <a:moveTo>
                        <a:pt x="0" y="933274"/>
                      </a:moveTo>
                      <a:lnTo>
                        <a:pt x="22173" y="933274"/>
                      </a:lnTo>
                      <a:moveTo>
                        <a:pt x="0" y="1247337"/>
                      </a:moveTo>
                      <a:lnTo>
                        <a:pt x="22173" y="1247337"/>
                      </a:lnTo>
                      <a:moveTo>
                        <a:pt x="0" y="1556943"/>
                      </a:moveTo>
                      <a:lnTo>
                        <a:pt x="22173" y="1556943"/>
                      </a:lnTo>
                      <a:moveTo>
                        <a:pt x="0" y="1871006"/>
                      </a:moveTo>
                      <a:lnTo>
                        <a:pt x="22173" y="1871006"/>
                      </a:lnTo>
                      <a:moveTo>
                        <a:pt x="0" y="2180612"/>
                      </a:moveTo>
                      <a:lnTo>
                        <a:pt x="22173" y="2180612"/>
                      </a:lnTo>
                      <a:moveTo>
                        <a:pt x="0" y="2490217"/>
                      </a:moveTo>
                      <a:lnTo>
                        <a:pt x="22173" y="2490217"/>
                      </a:lnTo>
                    </a:path>
                  </a:pathLst>
                </a:custGeom>
                <a:noFill/>
                <a:ln w="12700" cap="flat">
                  <a:solidFill>
                    <a:srgbClr val="000000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54" name="Freeform 1048">
                  <a:extLst>
                    <a:ext uri="{FF2B5EF4-FFF2-40B4-BE49-F238E27FC236}">
                      <a16:creationId xmlns:a16="http://schemas.microsoft.com/office/drawing/2014/main" id="{311CDF4F-F7C5-DF1A-CE1A-A0963235AA6B}"/>
                    </a:ext>
                  </a:extLst>
                </p:cNvPr>
                <p:cNvSpPr/>
                <p:nvPr/>
              </p:nvSpPr>
              <p:spPr>
                <a:xfrm>
                  <a:off x="6205735" y="4838369"/>
                  <a:ext cx="5074255" cy="7961"/>
                </a:xfrm>
                <a:custGeom>
                  <a:avLst/>
                  <a:gdLst>
                    <a:gd name="connsiteX0" fmla="*/ 0 w 5074255"/>
                    <a:gd name="connsiteY0" fmla="*/ 0 h 7961"/>
                    <a:gd name="connsiteX1" fmla="*/ 5074256 w 5074255"/>
                    <a:gd name="connsiteY1" fmla="*/ 0 h 796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5074255" h="7961">
                      <a:moveTo>
                        <a:pt x="0" y="0"/>
                      </a:moveTo>
                      <a:lnTo>
                        <a:pt x="5074256" y="0"/>
                      </a:lnTo>
                    </a:path>
                  </a:pathLst>
                </a:custGeom>
                <a:ln w="25400" cap="flat">
                  <a:solidFill>
                    <a:srgbClr val="000000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55" name="Freeform 1049">
                  <a:extLst>
                    <a:ext uri="{FF2B5EF4-FFF2-40B4-BE49-F238E27FC236}">
                      <a16:creationId xmlns:a16="http://schemas.microsoft.com/office/drawing/2014/main" id="{7E2ED81F-F24F-ACBF-FAA4-0772C44B2B91}"/>
                    </a:ext>
                  </a:extLst>
                </p:cNvPr>
                <p:cNvSpPr/>
                <p:nvPr/>
              </p:nvSpPr>
              <p:spPr>
                <a:xfrm>
                  <a:off x="6205735" y="4838369"/>
                  <a:ext cx="5074255" cy="22131"/>
                </a:xfrm>
                <a:custGeom>
                  <a:avLst/>
                  <a:gdLst>
                    <a:gd name="connsiteX0" fmla="*/ 5074256 w 5074255"/>
                    <a:gd name="connsiteY0" fmla="*/ 0 h 22131"/>
                    <a:gd name="connsiteX1" fmla="*/ 5074256 w 5074255"/>
                    <a:gd name="connsiteY1" fmla="*/ 22132 h 22131"/>
                    <a:gd name="connsiteX2" fmla="*/ 4564597 w 5074255"/>
                    <a:gd name="connsiteY2" fmla="*/ 0 h 22131"/>
                    <a:gd name="connsiteX3" fmla="*/ 4564597 w 5074255"/>
                    <a:gd name="connsiteY3" fmla="*/ 22132 h 22131"/>
                    <a:gd name="connsiteX4" fmla="*/ 4059405 w 5074255"/>
                    <a:gd name="connsiteY4" fmla="*/ 0 h 22131"/>
                    <a:gd name="connsiteX5" fmla="*/ 4059405 w 5074255"/>
                    <a:gd name="connsiteY5" fmla="*/ 22132 h 22131"/>
                    <a:gd name="connsiteX6" fmla="*/ 3549746 w 5074255"/>
                    <a:gd name="connsiteY6" fmla="*/ 0 h 22131"/>
                    <a:gd name="connsiteX7" fmla="*/ 3549746 w 5074255"/>
                    <a:gd name="connsiteY7" fmla="*/ 22132 h 22131"/>
                    <a:gd name="connsiteX8" fmla="*/ 3044553 w 5074255"/>
                    <a:gd name="connsiteY8" fmla="*/ 0 h 22131"/>
                    <a:gd name="connsiteX9" fmla="*/ 3044553 w 5074255"/>
                    <a:gd name="connsiteY9" fmla="*/ 22132 h 22131"/>
                    <a:gd name="connsiteX10" fmla="*/ 2534895 w 5074255"/>
                    <a:gd name="connsiteY10" fmla="*/ 0 h 22131"/>
                    <a:gd name="connsiteX11" fmla="*/ 2534895 w 5074255"/>
                    <a:gd name="connsiteY11" fmla="*/ 22132 h 22131"/>
                    <a:gd name="connsiteX12" fmla="*/ 2029702 w 5074255"/>
                    <a:gd name="connsiteY12" fmla="*/ 0 h 22131"/>
                    <a:gd name="connsiteX13" fmla="*/ 2029702 w 5074255"/>
                    <a:gd name="connsiteY13" fmla="*/ 22132 h 22131"/>
                    <a:gd name="connsiteX14" fmla="*/ 1520043 w 5074255"/>
                    <a:gd name="connsiteY14" fmla="*/ 0 h 22131"/>
                    <a:gd name="connsiteX15" fmla="*/ 1520043 w 5074255"/>
                    <a:gd name="connsiteY15" fmla="*/ 22132 h 22131"/>
                    <a:gd name="connsiteX16" fmla="*/ 1014851 w 5074255"/>
                    <a:gd name="connsiteY16" fmla="*/ 0 h 22131"/>
                    <a:gd name="connsiteX17" fmla="*/ 1014851 w 5074255"/>
                    <a:gd name="connsiteY17" fmla="*/ 22132 h 22131"/>
                    <a:gd name="connsiteX18" fmla="*/ 505192 w 5074255"/>
                    <a:gd name="connsiteY18" fmla="*/ 0 h 22131"/>
                    <a:gd name="connsiteX19" fmla="*/ 505192 w 5074255"/>
                    <a:gd name="connsiteY19" fmla="*/ 22132 h 22131"/>
                    <a:gd name="connsiteX20" fmla="*/ 0 w 5074255"/>
                    <a:gd name="connsiteY20" fmla="*/ 0 h 22131"/>
                    <a:gd name="connsiteX21" fmla="*/ 0 w 5074255"/>
                    <a:gd name="connsiteY21" fmla="*/ 22132 h 2213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5074255" h="22131">
                      <a:moveTo>
                        <a:pt x="5074256" y="0"/>
                      </a:moveTo>
                      <a:lnTo>
                        <a:pt x="5074256" y="22132"/>
                      </a:lnTo>
                      <a:moveTo>
                        <a:pt x="4564597" y="0"/>
                      </a:moveTo>
                      <a:lnTo>
                        <a:pt x="4564597" y="22132"/>
                      </a:lnTo>
                      <a:moveTo>
                        <a:pt x="4059405" y="0"/>
                      </a:moveTo>
                      <a:lnTo>
                        <a:pt x="4059405" y="22132"/>
                      </a:lnTo>
                      <a:moveTo>
                        <a:pt x="3549746" y="0"/>
                      </a:moveTo>
                      <a:lnTo>
                        <a:pt x="3549746" y="22132"/>
                      </a:lnTo>
                      <a:moveTo>
                        <a:pt x="3044553" y="0"/>
                      </a:moveTo>
                      <a:lnTo>
                        <a:pt x="3044553" y="22132"/>
                      </a:lnTo>
                      <a:moveTo>
                        <a:pt x="2534895" y="0"/>
                      </a:moveTo>
                      <a:lnTo>
                        <a:pt x="2534895" y="22132"/>
                      </a:lnTo>
                      <a:moveTo>
                        <a:pt x="2029702" y="0"/>
                      </a:moveTo>
                      <a:lnTo>
                        <a:pt x="2029702" y="22132"/>
                      </a:lnTo>
                      <a:moveTo>
                        <a:pt x="1520043" y="0"/>
                      </a:moveTo>
                      <a:lnTo>
                        <a:pt x="1520043" y="22132"/>
                      </a:lnTo>
                      <a:moveTo>
                        <a:pt x="1014851" y="0"/>
                      </a:moveTo>
                      <a:lnTo>
                        <a:pt x="1014851" y="22132"/>
                      </a:lnTo>
                      <a:moveTo>
                        <a:pt x="505192" y="0"/>
                      </a:moveTo>
                      <a:lnTo>
                        <a:pt x="505192" y="22132"/>
                      </a:lnTo>
                      <a:moveTo>
                        <a:pt x="0" y="0"/>
                      </a:moveTo>
                      <a:lnTo>
                        <a:pt x="0" y="22132"/>
                      </a:lnTo>
                    </a:path>
                  </a:pathLst>
                </a:custGeom>
                <a:noFill/>
                <a:ln w="12700" cap="flat">
                  <a:solidFill>
                    <a:srgbClr val="000000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56" name="Freeform 1050">
                  <a:extLst>
                    <a:ext uri="{FF2B5EF4-FFF2-40B4-BE49-F238E27FC236}">
                      <a16:creationId xmlns:a16="http://schemas.microsoft.com/office/drawing/2014/main" id="{7673A0CF-C60C-4851-6607-DEE0C9FDD343}"/>
                    </a:ext>
                  </a:extLst>
                </p:cNvPr>
                <p:cNvSpPr/>
                <p:nvPr/>
              </p:nvSpPr>
              <p:spPr>
                <a:xfrm>
                  <a:off x="6183562" y="4838369"/>
                  <a:ext cx="39879" cy="7961"/>
                </a:xfrm>
                <a:custGeom>
                  <a:avLst/>
                  <a:gdLst>
                    <a:gd name="connsiteX0" fmla="*/ 0 w 39879"/>
                    <a:gd name="connsiteY0" fmla="*/ 0 h 7961"/>
                    <a:gd name="connsiteX1" fmla="*/ 39879 w 39879"/>
                    <a:gd name="connsiteY1" fmla="*/ 0 h 7961"/>
                    <a:gd name="connsiteX2" fmla="*/ 0 w 39879"/>
                    <a:gd name="connsiteY2" fmla="*/ 0 h 7961"/>
                    <a:gd name="connsiteX3" fmla="*/ 39879 w 39879"/>
                    <a:gd name="connsiteY3" fmla="*/ 0 h 796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9879" h="7961">
                      <a:moveTo>
                        <a:pt x="0" y="0"/>
                      </a:moveTo>
                      <a:lnTo>
                        <a:pt x="39879" y="0"/>
                      </a:lnTo>
                      <a:moveTo>
                        <a:pt x="0" y="0"/>
                      </a:moveTo>
                      <a:lnTo>
                        <a:pt x="39879" y="0"/>
                      </a:lnTo>
                    </a:path>
                  </a:pathLst>
                </a:custGeom>
                <a:noFill/>
                <a:ln w="7965" cap="flat">
                  <a:solidFill>
                    <a:srgbClr val="C21920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57" name="Freeform 1051">
                  <a:extLst>
                    <a:ext uri="{FF2B5EF4-FFF2-40B4-BE49-F238E27FC236}">
                      <a16:creationId xmlns:a16="http://schemas.microsoft.com/office/drawing/2014/main" id="{D34F3A2E-8E37-0B37-D2CC-153A0CB0DB74}"/>
                    </a:ext>
                  </a:extLst>
                </p:cNvPr>
                <p:cNvSpPr/>
                <p:nvPr/>
              </p:nvSpPr>
              <p:spPr>
                <a:xfrm>
                  <a:off x="6210202" y="4833911"/>
                  <a:ext cx="39879" cy="4458"/>
                </a:xfrm>
                <a:custGeom>
                  <a:avLst/>
                  <a:gdLst>
                    <a:gd name="connsiteX0" fmla="*/ 0 w 39879"/>
                    <a:gd name="connsiteY0" fmla="*/ 0 h 4458"/>
                    <a:gd name="connsiteX1" fmla="*/ 39879 w 39879"/>
                    <a:gd name="connsiteY1" fmla="*/ 0 h 4458"/>
                    <a:gd name="connsiteX2" fmla="*/ 0 w 39879"/>
                    <a:gd name="connsiteY2" fmla="*/ 4458 h 4458"/>
                    <a:gd name="connsiteX3" fmla="*/ 39879 w 39879"/>
                    <a:gd name="connsiteY3" fmla="*/ 4458 h 4458"/>
                    <a:gd name="connsiteX4" fmla="*/ 17706 w 39879"/>
                    <a:gd name="connsiteY4" fmla="*/ 0 h 4458"/>
                    <a:gd name="connsiteX5" fmla="*/ 17706 w 39879"/>
                    <a:gd name="connsiteY5" fmla="*/ 0 h 4458"/>
                    <a:gd name="connsiteX6" fmla="*/ 17706 w 39879"/>
                    <a:gd name="connsiteY6" fmla="*/ 0 h 4458"/>
                    <a:gd name="connsiteX7" fmla="*/ 17706 w 39879"/>
                    <a:gd name="connsiteY7" fmla="*/ 4458 h 445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9879" h="4458">
                      <a:moveTo>
                        <a:pt x="0" y="0"/>
                      </a:moveTo>
                      <a:lnTo>
                        <a:pt x="39879" y="0"/>
                      </a:lnTo>
                      <a:moveTo>
                        <a:pt x="0" y="4458"/>
                      </a:moveTo>
                      <a:lnTo>
                        <a:pt x="39879" y="4458"/>
                      </a:lnTo>
                      <a:moveTo>
                        <a:pt x="17706" y="0"/>
                      </a:moveTo>
                      <a:lnTo>
                        <a:pt x="17706" y="0"/>
                      </a:lnTo>
                      <a:moveTo>
                        <a:pt x="17706" y="0"/>
                      </a:moveTo>
                      <a:lnTo>
                        <a:pt x="17706" y="4458"/>
                      </a:lnTo>
                    </a:path>
                  </a:pathLst>
                </a:custGeom>
                <a:noFill/>
                <a:ln w="7965" cap="flat">
                  <a:solidFill>
                    <a:srgbClr val="C21920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58" name="Freeform 1052">
                  <a:extLst>
                    <a:ext uri="{FF2B5EF4-FFF2-40B4-BE49-F238E27FC236}">
                      <a16:creationId xmlns:a16="http://schemas.microsoft.com/office/drawing/2014/main" id="{2F8AD23B-67CE-465A-4A50-916CF3412C6F}"/>
                    </a:ext>
                  </a:extLst>
                </p:cNvPr>
                <p:cNvSpPr/>
                <p:nvPr/>
              </p:nvSpPr>
              <p:spPr>
                <a:xfrm>
                  <a:off x="6258935" y="4638547"/>
                  <a:ext cx="39879" cy="102299"/>
                </a:xfrm>
                <a:custGeom>
                  <a:avLst/>
                  <a:gdLst>
                    <a:gd name="connsiteX0" fmla="*/ 0 w 39879"/>
                    <a:gd name="connsiteY0" fmla="*/ 0 h 102299"/>
                    <a:gd name="connsiteX1" fmla="*/ 39879 w 39879"/>
                    <a:gd name="connsiteY1" fmla="*/ 0 h 102299"/>
                    <a:gd name="connsiteX2" fmla="*/ 0 w 39879"/>
                    <a:gd name="connsiteY2" fmla="*/ 102300 h 102299"/>
                    <a:gd name="connsiteX3" fmla="*/ 39879 w 39879"/>
                    <a:gd name="connsiteY3" fmla="*/ 102300 h 102299"/>
                    <a:gd name="connsiteX4" fmla="*/ 22173 w 39879"/>
                    <a:gd name="connsiteY4" fmla="*/ 40920 h 102299"/>
                    <a:gd name="connsiteX5" fmla="*/ 22173 w 39879"/>
                    <a:gd name="connsiteY5" fmla="*/ 0 h 102299"/>
                    <a:gd name="connsiteX6" fmla="*/ 22173 w 39879"/>
                    <a:gd name="connsiteY6" fmla="*/ 40920 h 102299"/>
                    <a:gd name="connsiteX7" fmla="*/ 22173 w 39879"/>
                    <a:gd name="connsiteY7" fmla="*/ 102300 h 10229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9879" h="102299">
                      <a:moveTo>
                        <a:pt x="0" y="0"/>
                      </a:moveTo>
                      <a:lnTo>
                        <a:pt x="39879" y="0"/>
                      </a:lnTo>
                      <a:moveTo>
                        <a:pt x="0" y="102300"/>
                      </a:moveTo>
                      <a:lnTo>
                        <a:pt x="39879" y="102300"/>
                      </a:lnTo>
                      <a:moveTo>
                        <a:pt x="22173" y="40920"/>
                      </a:moveTo>
                      <a:lnTo>
                        <a:pt x="22173" y="0"/>
                      </a:lnTo>
                      <a:moveTo>
                        <a:pt x="22173" y="40920"/>
                      </a:moveTo>
                      <a:lnTo>
                        <a:pt x="22173" y="102300"/>
                      </a:lnTo>
                    </a:path>
                  </a:pathLst>
                </a:custGeom>
                <a:noFill/>
                <a:ln w="7965" cap="flat">
                  <a:solidFill>
                    <a:srgbClr val="C21920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59" name="Freeform 1053">
                  <a:extLst>
                    <a:ext uri="{FF2B5EF4-FFF2-40B4-BE49-F238E27FC236}">
                      <a16:creationId xmlns:a16="http://schemas.microsoft.com/office/drawing/2014/main" id="{C3FB893E-F9D1-EA56-BC78-AD6860CC6863}"/>
                    </a:ext>
                  </a:extLst>
                </p:cNvPr>
                <p:cNvSpPr/>
                <p:nvPr/>
              </p:nvSpPr>
              <p:spPr>
                <a:xfrm>
                  <a:off x="6334307" y="3317411"/>
                  <a:ext cx="39879" cy="587605"/>
                </a:xfrm>
                <a:custGeom>
                  <a:avLst/>
                  <a:gdLst>
                    <a:gd name="connsiteX0" fmla="*/ 0 w 39879"/>
                    <a:gd name="connsiteY0" fmla="*/ 0 h 587605"/>
                    <a:gd name="connsiteX1" fmla="*/ 39879 w 39879"/>
                    <a:gd name="connsiteY1" fmla="*/ 0 h 587605"/>
                    <a:gd name="connsiteX2" fmla="*/ 0 w 39879"/>
                    <a:gd name="connsiteY2" fmla="*/ 587605 h 587605"/>
                    <a:gd name="connsiteX3" fmla="*/ 39879 w 39879"/>
                    <a:gd name="connsiteY3" fmla="*/ 587605 h 587605"/>
                    <a:gd name="connsiteX4" fmla="*/ 22173 w 39879"/>
                    <a:gd name="connsiteY4" fmla="*/ 293842 h 587605"/>
                    <a:gd name="connsiteX5" fmla="*/ 22173 w 39879"/>
                    <a:gd name="connsiteY5" fmla="*/ 80 h 587605"/>
                    <a:gd name="connsiteX6" fmla="*/ 22173 w 39879"/>
                    <a:gd name="connsiteY6" fmla="*/ 293842 h 587605"/>
                    <a:gd name="connsiteX7" fmla="*/ 22173 w 39879"/>
                    <a:gd name="connsiteY7" fmla="*/ 587605 h 58760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9879" h="587605">
                      <a:moveTo>
                        <a:pt x="0" y="0"/>
                      </a:moveTo>
                      <a:lnTo>
                        <a:pt x="39879" y="0"/>
                      </a:lnTo>
                      <a:moveTo>
                        <a:pt x="0" y="587605"/>
                      </a:moveTo>
                      <a:lnTo>
                        <a:pt x="39879" y="587605"/>
                      </a:lnTo>
                      <a:moveTo>
                        <a:pt x="22173" y="293842"/>
                      </a:moveTo>
                      <a:lnTo>
                        <a:pt x="22173" y="80"/>
                      </a:lnTo>
                      <a:moveTo>
                        <a:pt x="22173" y="293842"/>
                      </a:moveTo>
                      <a:lnTo>
                        <a:pt x="22173" y="587605"/>
                      </a:lnTo>
                    </a:path>
                  </a:pathLst>
                </a:custGeom>
                <a:noFill/>
                <a:ln w="7965" cap="flat">
                  <a:solidFill>
                    <a:srgbClr val="C21920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0" name="Freeform 1054">
                  <a:extLst>
                    <a:ext uri="{FF2B5EF4-FFF2-40B4-BE49-F238E27FC236}">
                      <a16:creationId xmlns:a16="http://schemas.microsoft.com/office/drawing/2014/main" id="{CDC0A880-7469-475F-403D-04338D4A30DD}"/>
                    </a:ext>
                  </a:extLst>
                </p:cNvPr>
                <p:cNvSpPr/>
                <p:nvPr/>
              </p:nvSpPr>
              <p:spPr>
                <a:xfrm>
                  <a:off x="6436238" y="2310736"/>
                  <a:ext cx="39879" cy="701607"/>
                </a:xfrm>
                <a:custGeom>
                  <a:avLst/>
                  <a:gdLst>
                    <a:gd name="connsiteX0" fmla="*/ 0 w 39879"/>
                    <a:gd name="connsiteY0" fmla="*/ 0 h 701607"/>
                    <a:gd name="connsiteX1" fmla="*/ 39879 w 39879"/>
                    <a:gd name="connsiteY1" fmla="*/ 0 h 701607"/>
                    <a:gd name="connsiteX2" fmla="*/ 0 w 39879"/>
                    <a:gd name="connsiteY2" fmla="*/ 701607 h 701607"/>
                    <a:gd name="connsiteX3" fmla="*/ 39879 w 39879"/>
                    <a:gd name="connsiteY3" fmla="*/ 701607 h 701607"/>
                    <a:gd name="connsiteX4" fmla="*/ 22173 w 39879"/>
                    <a:gd name="connsiteY4" fmla="*/ 355222 h 701607"/>
                    <a:gd name="connsiteX5" fmla="*/ 22173 w 39879"/>
                    <a:gd name="connsiteY5" fmla="*/ 0 h 701607"/>
                    <a:gd name="connsiteX6" fmla="*/ 22173 w 39879"/>
                    <a:gd name="connsiteY6" fmla="*/ 355222 h 701607"/>
                    <a:gd name="connsiteX7" fmla="*/ 22173 w 39879"/>
                    <a:gd name="connsiteY7" fmla="*/ 701607 h 70160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9879" h="701607">
                      <a:moveTo>
                        <a:pt x="0" y="0"/>
                      </a:moveTo>
                      <a:lnTo>
                        <a:pt x="39879" y="0"/>
                      </a:lnTo>
                      <a:moveTo>
                        <a:pt x="0" y="701607"/>
                      </a:moveTo>
                      <a:lnTo>
                        <a:pt x="39879" y="701607"/>
                      </a:lnTo>
                      <a:moveTo>
                        <a:pt x="22173" y="355222"/>
                      </a:moveTo>
                      <a:lnTo>
                        <a:pt x="22173" y="0"/>
                      </a:lnTo>
                      <a:moveTo>
                        <a:pt x="22173" y="355222"/>
                      </a:moveTo>
                      <a:lnTo>
                        <a:pt x="22173" y="701607"/>
                      </a:lnTo>
                    </a:path>
                  </a:pathLst>
                </a:custGeom>
                <a:noFill/>
                <a:ln w="7965" cap="flat">
                  <a:solidFill>
                    <a:srgbClr val="C21920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1" name="Freeform 1055">
                  <a:extLst>
                    <a:ext uri="{FF2B5EF4-FFF2-40B4-BE49-F238E27FC236}">
                      <a16:creationId xmlns:a16="http://schemas.microsoft.com/office/drawing/2014/main" id="{DC4A16F8-94A3-DCB0-CBB3-8CA5E3A167B0}"/>
                    </a:ext>
                  </a:extLst>
                </p:cNvPr>
                <p:cNvSpPr/>
                <p:nvPr/>
              </p:nvSpPr>
              <p:spPr>
                <a:xfrm>
                  <a:off x="6538090" y="2423146"/>
                  <a:ext cx="39879" cy="473364"/>
                </a:xfrm>
                <a:custGeom>
                  <a:avLst/>
                  <a:gdLst>
                    <a:gd name="connsiteX0" fmla="*/ 0 w 39879"/>
                    <a:gd name="connsiteY0" fmla="*/ 0 h 473364"/>
                    <a:gd name="connsiteX1" fmla="*/ 39879 w 39879"/>
                    <a:gd name="connsiteY1" fmla="*/ 0 h 473364"/>
                    <a:gd name="connsiteX2" fmla="*/ 0 w 39879"/>
                    <a:gd name="connsiteY2" fmla="*/ 473364 h 473364"/>
                    <a:gd name="connsiteX3" fmla="*/ 39879 w 39879"/>
                    <a:gd name="connsiteY3" fmla="*/ 473364 h 473364"/>
                    <a:gd name="connsiteX4" fmla="*/ 22173 w 39879"/>
                    <a:gd name="connsiteY4" fmla="*/ 236682 h 473364"/>
                    <a:gd name="connsiteX5" fmla="*/ 22173 w 39879"/>
                    <a:gd name="connsiteY5" fmla="*/ 0 h 473364"/>
                    <a:gd name="connsiteX6" fmla="*/ 22173 w 39879"/>
                    <a:gd name="connsiteY6" fmla="*/ 236682 h 473364"/>
                    <a:gd name="connsiteX7" fmla="*/ 22173 w 39879"/>
                    <a:gd name="connsiteY7" fmla="*/ 473364 h 4733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9879" h="473364">
                      <a:moveTo>
                        <a:pt x="0" y="0"/>
                      </a:moveTo>
                      <a:lnTo>
                        <a:pt x="39879" y="0"/>
                      </a:lnTo>
                      <a:moveTo>
                        <a:pt x="0" y="473364"/>
                      </a:moveTo>
                      <a:lnTo>
                        <a:pt x="39879" y="473364"/>
                      </a:lnTo>
                      <a:moveTo>
                        <a:pt x="22173" y="236682"/>
                      </a:moveTo>
                      <a:lnTo>
                        <a:pt x="22173" y="0"/>
                      </a:lnTo>
                      <a:moveTo>
                        <a:pt x="22173" y="236682"/>
                      </a:moveTo>
                      <a:lnTo>
                        <a:pt x="22173" y="473364"/>
                      </a:lnTo>
                    </a:path>
                  </a:pathLst>
                </a:custGeom>
                <a:noFill/>
                <a:ln w="7965" cap="flat">
                  <a:solidFill>
                    <a:srgbClr val="C21920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2" name="Freeform 1056">
                  <a:extLst>
                    <a:ext uri="{FF2B5EF4-FFF2-40B4-BE49-F238E27FC236}">
                      <a16:creationId xmlns:a16="http://schemas.microsoft.com/office/drawing/2014/main" id="{7419AA12-3546-D168-F19A-84FBE26E5477}"/>
                    </a:ext>
                  </a:extLst>
                </p:cNvPr>
                <p:cNvSpPr/>
                <p:nvPr/>
              </p:nvSpPr>
              <p:spPr>
                <a:xfrm>
                  <a:off x="6693221" y="2980021"/>
                  <a:ext cx="39879" cy="432125"/>
                </a:xfrm>
                <a:custGeom>
                  <a:avLst/>
                  <a:gdLst>
                    <a:gd name="connsiteX0" fmla="*/ 0 w 39879"/>
                    <a:gd name="connsiteY0" fmla="*/ 0 h 432125"/>
                    <a:gd name="connsiteX1" fmla="*/ 39879 w 39879"/>
                    <a:gd name="connsiteY1" fmla="*/ 0 h 432125"/>
                    <a:gd name="connsiteX2" fmla="*/ 0 w 39879"/>
                    <a:gd name="connsiteY2" fmla="*/ 432126 h 432125"/>
                    <a:gd name="connsiteX3" fmla="*/ 39879 w 39879"/>
                    <a:gd name="connsiteY3" fmla="*/ 432126 h 432125"/>
                    <a:gd name="connsiteX4" fmla="*/ 17706 w 39879"/>
                    <a:gd name="connsiteY4" fmla="*/ 219725 h 432125"/>
                    <a:gd name="connsiteX5" fmla="*/ 17706 w 39879"/>
                    <a:gd name="connsiteY5" fmla="*/ 0 h 432125"/>
                    <a:gd name="connsiteX6" fmla="*/ 17706 w 39879"/>
                    <a:gd name="connsiteY6" fmla="*/ 219725 h 432125"/>
                    <a:gd name="connsiteX7" fmla="*/ 17706 w 39879"/>
                    <a:gd name="connsiteY7" fmla="*/ 432126 h 432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9879" h="432125">
                      <a:moveTo>
                        <a:pt x="0" y="0"/>
                      </a:moveTo>
                      <a:lnTo>
                        <a:pt x="39879" y="0"/>
                      </a:lnTo>
                      <a:moveTo>
                        <a:pt x="0" y="432126"/>
                      </a:moveTo>
                      <a:lnTo>
                        <a:pt x="39879" y="432126"/>
                      </a:lnTo>
                      <a:moveTo>
                        <a:pt x="17706" y="219725"/>
                      </a:moveTo>
                      <a:lnTo>
                        <a:pt x="17706" y="0"/>
                      </a:lnTo>
                      <a:moveTo>
                        <a:pt x="17706" y="219725"/>
                      </a:moveTo>
                      <a:lnTo>
                        <a:pt x="17706" y="432126"/>
                      </a:lnTo>
                    </a:path>
                  </a:pathLst>
                </a:custGeom>
                <a:noFill/>
                <a:ln w="7965" cap="flat">
                  <a:solidFill>
                    <a:srgbClr val="C21920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3" name="Freeform 1057">
                  <a:extLst>
                    <a:ext uri="{FF2B5EF4-FFF2-40B4-BE49-F238E27FC236}">
                      <a16:creationId xmlns:a16="http://schemas.microsoft.com/office/drawing/2014/main" id="{5DAD4F63-F601-95EC-D9E8-2B43A1182E00}"/>
                    </a:ext>
                  </a:extLst>
                </p:cNvPr>
                <p:cNvSpPr/>
                <p:nvPr/>
              </p:nvSpPr>
              <p:spPr>
                <a:xfrm>
                  <a:off x="6945817" y="3412147"/>
                  <a:ext cx="39879" cy="272984"/>
                </a:xfrm>
                <a:custGeom>
                  <a:avLst/>
                  <a:gdLst>
                    <a:gd name="connsiteX0" fmla="*/ 0 w 39879"/>
                    <a:gd name="connsiteY0" fmla="*/ 0 h 272984"/>
                    <a:gd name="connsiteX1" fmla="*/ 39879 w 39879"/>
                    <a:gd name="connsiteY1" fmla="*/ 0 h 272984"/>
                    <a:gd name="connsiteX2" fmla="*/ 0 w 39879"/>
                    <a:gd name="connsiteY2" fmla="*/ 272984 h 272984"/>
                    <a:gd name="connsiteX3" fmla="*/ 39879 w 39879"/>
                    <a:gd name="connsiteY3" fmla="*/ 272984 h 272984"/>
                    <a:gd name="connsiteX4" fmla="*/ 17706 w 39879"/>
                    <a:gd name="connsiteY4" fmla="*/ 136532 h 272984"/>
                    <a:gd name="connsiteX5" fmla="*/ 17706 w 39879"/>
                    <a:gd name="connsiteY5" fmla="*/ 80 h 272984"/>
                    <a:gd name="connsiteX6" fmla="*/ 17706 w 39879"/>
                    <a:gd name="connsiteY6" fmla="*/ 136532 h 272984"/>
                    <a:gd name="connsiteX7" fmla="*/ 17706 w 39879"/>
                    <a:gd name="connsiteY7" fmla="*/ 272984 h 272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9879" h="272984">
                      <a:moveTo>
                        <a:pt x="0" y="0"/>
                      </a:moveTo>
                      <a:lnTo>
                        <a:pt x="39879" y="0"/>
                      </a:lnTo>
                      <a:moveTo>
                        <a:pt x="0" y="272984"/>
                      </a:moveTo>
                      <a:lnTo>
                        <a:pt x="39879" y="272984"/>
                      </a:lnTo>
                      <a:moveTo>
                        <a:pt x="17706" y="136532"/>
                      </a:moveTo>
                      <a:lnTo>
                        <a:pt x="17706" y="80"/>
                      </a:lnTo>
                      <a:moveTo>
                        <a:pt x="17706" y="136532"/>
                      </a:moveTo>
                      <a:lnTo>
                        <a:pt x="17706" y="272984"/>
                      </a:lnTo>
                    </a:path>
                  </a:pathLst>
                </a:custGeom>
                <a:noFill/>
                <a:ln w="7965" cap="flat">
                  <a:solidFill>
                    <a:srgbClr val="C21920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4" name="Freeform 1058">
                  <a:extLst>
                    <a:ext uri="{FF2B5EF4-FFF2-40B4-BE49-F238E27FC236}">
                      <a16:creationId xmlns:a16="http://schemas.microsoft.com/office/drawing/2014/main" id="{3D1B7147-FB9A-6067-CFA2-D6AC46752089}"/>
                    </a:ext>
                  </a:extLst>
                </p:cNvPr>
                <p:cNvSpPr/>
                <p:nvPr/>
              </p:nvSpPr>
              <p:spPr>
                <a:xfrm>
                  <a:off x="7451010" y="3953658"/>
                  <a:ext cx="39879" cy="122918"/>
                </a:xfrm>
                <a:custGeom>
                  <a:avLst/>
                  <a:gdLst>
                    <a:gd name="connsiteX0" fmla="*/ 0 w 39879"/>
                    <a:gd name="connsiteY0" fmla="*/ 0 h 122918"/>
                    <a:gd name="connsiteX1" fmla="*/ 39879 w 39879"/>
                    <a:gd name="connsiteY1" fmla="*/ 0 h 122918"/>
                    <a:gd name="connsiteX2" fmla="*/ 0 w 39879"/>
                    <a:gd name="connsiteY2" fmla="*/ 122919 h 122918"/>
                    <a:gd name="connsiteX3" fmla="*/ 39879 w 39879"/>
                    <a:gd name="connsiteY3" fmla="*/ 122919 h 122918"/>
                    <a:gd name="connsiteX4" fmla="*/ 22173 w 39879"/>
                    <a:gd name="connsiteY4" fmla="*/ 61459 h 122918"/>
                    <a:gd name="connsiteX5" fmla="*/ 22173 w 39879"/>
                    <a:gd name="connsiteY5" fmla="*/ 0 h 122918"/>
                    <a:gd name="connsiteX6" fmla="*/ 22173 w 39879"/>
                    <a:gd name="connsiteY6" fmla="*/ 61459 h 122918"/>
                    <a:gd name="connsiteX7" fmla="*/ 22173 w 39879"/>
                    <a:gd name="connsiteY7" fmla="*/ 122919 h 12291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9879" h="122918">
                      <a:moveTo>
                        <a:pt x="0" y="0"/>
                      </a:moveTo>
                      <a:lnTo>
                        <a:pt x="39879" y="0"/>
                      </a:lnTo>
                      <a:moveTo>
                        <a:pt x="0" y="122919"/>
                      </a:moveTo>
                      <a:lnTo>
                        <a:pt x="39879" y="122919"/>
                      </a:lnTo>
                      <a:moveTo>
                        <a:pt x="22173" y="61459"/>
                      </a:moveTo>
                      <a:lnTo>
                        <a:pt x="22173" y="0"/>
                      </a:lnTo>
                      <a:moveTo>
                        <a:pt x="22173" y="61459"/>
                      </a:moveTo>
                      <a:lnTo>
                        <a:pt x="22173" y="122919"/>
                      </a:lnTo>
                    </a:path>
                  </a:pathLst>
                </a:custGeom>
                <a:noFill/>
                <a:ln w="7965" cap="flat">
                  <a:solidFill>
                    <a:srgbClr val="C21920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5" name="Freeform 1059">
                  <a:extLst>
                    <a:ext uri="{FF2B5EF4-FFF2-40B4-BE49-F238E27FC236}">
                      <a16:creationId xmlns:a16="http://schemas.microsoft.com/office/drawing/2014/main" id="{93A694F5-C46B-7417-1597-649668FC0D7D}"/>
                    </a:ext>
                  </a:extLst>
                </p:cNvPr>
                <p:cNvSpPr/>
                <p:nvPr/>
              </p:nvSpPr>
              <p:spPr>
                <a:xfrm>
                  <a:off x="8722923" y="4351710"/>
                  <a:ext cx="39879" cy="70853"/>
                </a:xfrm>
                <a:custGeom>
                  <a:avLst/>
                  <a:gdLst>
                    <a:gd name="connsiteX0" fmla="*/ 0 w 39879"/>
                    <a:gd name="connsiteY0" fmla="*/ 79 h 70853"/>
                    <a:gd name="connsiteX1" fmla="*/ 39879 w 39879"/>
                    <a:gd name="connsiteY1" fmla="*/ 79 h 70853"/>
                    <a:gd name="connsiteX2" fmla="*/ 0 w 39879"/>
                    <a:gd name="connsiteY2" fmla="*/ 70853 h 70853"/>
                    <a:gd name="connsiteX3" fmla="*/ 39879 w 39879"/>
                    <a:gd name="connsiteY3" fmla="*/ 70853 h 70853"/>
                    <a:gd name="connsiteX4" fmla="*/ 17706 w 39879"/>
                    <a:gd name="connsiteY4" fmla="*/ 35427 h 70853"/>
                    <a:gd name="connsiteX5" fmla="*/ 17706 w 39879"/>
                    <a:gd name="connsiteY5" fmla="*/ 0 h 70853"/>
                    <a:gd name="connsiteX6" fmla="*/ 17706 w 39879"/>
                    <a:gd name="connsiteY6" fmla="*/ 35427 h 70853"/>
                    <a:gd name="connsiteX7" fmla="*/ 17706 w 39879"/>
                    <a:gd name="connsiteY7" fmla="*/ 70853 h 70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9879" h="70853">
                      <a:moveTo>
                        <a:pt x="0" y="79"/>
                      </a:moveTo>
                      <a:lnTo>
                        <a:pt x="39879" y="79"/>
                      </a:lnTo>
                      <a:moveTo>
                        <a:pt x="0" y="70853"/>
                      </a:moveTo>
                      <a:lnTo>
                        <a:pt x="39879" y="70853"/>
                      </a:lnTo>
                      <a:moveTo>
                        <a:pt x="17706" y="35427"/>
                      </a:moveTo>
                      <a:lnTo>
                        <a:pt x="17706" y="0"/>
                      </a:lnTo>
                      <a:moveTo>
                        <a:pt x="17706" y="35427"/>
                      </a:moveTo>
                      <a:lnTo>
                        <a:pt x="17706" y="70853"/>
                      </a:lnTo>
                    </a:path>
                  </a:pathLst>
                </a:custGeom>
                <a:noFill/>
                <a:ln w="7965" cap="flat">
                  <a:solidFill>
                    <a:srgbClr val="C21920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6" name="Freeform 1060">
                  <a:extLst>
                    <a:ext uri="{FF2B5EF4-FFF2-40B4-BE49-F238E27FC236}">
                      <a16:creationId xmlns:a16="http://schemas.microsoft.com/office/drawing/2014/main" id="{F06CA9E9-0871-5642-96BB-79FAAD8189A0}"/>
                    </a:ext>
                  </a:extLst>
                </p:cNvPr>
                <p:cNvSpPr/>
                <p:nvPr/>
              </p:nvSpPr>
              <p:spPr>
                <a:xfrm>
                  <a:off x="10752626" y="4568490"/>
                  <a:ext cx="39879" cy="39805"/>
                </a:xfrm>
                <a:custGeom>
                  <a:avLst/>
                  <a:gdLst>
                    <a:gd name="connsiteX0" fmla="*/ 0 w 39879"/>
                    <a:gd name="connsiteY0" fmla="*/ 0 h 39805"/>
                    <a:gd name="connsiteX1" fmla="*/ 39879 w 39879"/>
                    <a:gd name="connsiteY1" fmla="*/ 0 h 39805"/>
                    <a:gd name="connsiteX2" fmla="*/ 0 w 39879"/>
                    <a:gd name="connsiteY2" fmla="*/ 39805 h 39805"/>
                    <a:gd name="connsiteX3" fmla="*/ 39879 w 39879"/>
                    <a:gd name="connsiteY3" fmla="*/ 39805 h 39805"/>
                    <a:gd name="connsiteX4" fmla="*/ 17706 w 39879"/>
                    <a:gd name="connsiteY4" fmla="*/ 22132 h 39805"/>
                    <a:gd name="connsiteX5" fmla="*/ 17706 w 39879"/>
                    <a:gd name="connsiteY5" fmla="*/ 0 h 39805"/>
                    <a:gd name="connsiteX6" fmla="*/ 17706 w 39879"/>
                    <a:gd name="connsiteY6" fmla="*/ 22132 h 39805"/>
                    <a:gd name="connsiteX7" fmla="*/ 17706 w 39879"/>
                    <a:gd name="connsiteY7" fmla="*/ 39805 h 3980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9879" h="39805">
                      <a:moveTo>
                        <a:pt x="0" y="0"/>
                      </a:moveTo>
                      <a:lnTo>
                        <a:pt x="39879" y="0"/>
                      </a:lnTo>
                      <a:moveTo>
                        <a:pt x="0" y="39805"/>
                      </a:moveTo>
                      <a:lnTo>
                        <a:pt x="39879" y="39805"/>
                      </a:lnTo>
                      <a:moveTo>
                        <a:pt x="17706" y="22132"/>
                      </a:moveTo>
                      <a:lnTo>
                        <a:pt x="17706" y="0"/>
                      </a:lnTo>
                      <a:moveTo>
                        <a:pt x="17706" y="22132"/>
                      </a:moveTo>
                      <a:lnTo>
                        <a:pt x="17706" y="39805"/>
                      </a:lnTo>
                    </a:path>
                  </a:pathLst>
                </a:custGeom>
                <a:noFill/>
                <a:ln w="7965" cap="flat">
                  <a:solidFill>
                    <a:srgbClr val="C21920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7" name="Freeform 1061">
                  <a:extLst>
                    <a:ext uri="{FF2B5EF4-FFF2-40B4-BE49-F238E27FC236}">
                      <a16:creationId xmlns:a16="http://schemas.microsoft.com/office/drawing/2014/main" id="{62F3CA55-903C-3FF8-7C03-EC673BCD5205}"/>
                    </a:ext>
                  </a:extLst>
                </p:cNvPr>
                <p:cNvSpPr/>
                <p:nvPr/>
              </p:nvSpPr>
              <p:spPr>
                <a:xfrm>
                  <a:off x="6203502" y="2659828"/>
                  <a:ext cx="4569063" cy="2180691"/>
                </a:xfrm>
                <a:custGeom>
                  <a:avLst/>
                  <a:gdLst>
                    <a:gd name="connsiteX0" fmla="*/ 0 w 4569063"/>
                    <a:gd name="connsiteY0" fmla="*/ 2180691 h 2180691"/>
                    <a:gd name="connsiteX1" fmla="*/ 26639 w 4569063"/>
                    <a:gd name="connsiteY1" fmla="*/ 2176313 h 2180691"/>
                    <a:gd name="connsiteX2" fmla="*/ 75372 w 4569063"/>
                    <a:gd name="connsiteY2" fmla="*/ 2034765 h 2180691"/>
                    <a:gd name="connsiteX3" fmla="*/ 150744 w 4569063"/>
                    <a:gd name="connsiteY3" fmla="*/ 951027 h 2180691"/>
                    <a:gd name="connsiteX4" fmla="*/ 252676 w 4569063"/>
                    <a:gd name="connsiteY4" fmla="*/ 0 h 2180691"/>
                    <a:gd name="connsiteX5" fmla="*/ 354528 w 4569063"/>
                    <a:gd name="connsiteY5" fmla="*/ 70774 h 2180691"/>
                    <a:gd name="connsiteX6" fmla="*/ 509659 w 4569063"/>
                    <a:gd name="connsiteY6" fmla="*/ 539680 h 2180691"/>
                    <a:gd name="connsiteX7" fmla="*/ 762255 w 4569063"/>
                    <a:gd name="connsiteY7" fmla="*/ 893548 h 2180691"/>
                    <a:gd name="connsiteX8" fmla="*/ 1267447 w 4569063"/>
                    <a:gd name="connsiteY8" fmla="*/ 1357996 h 2180691"/>
                    <a:gd name="connsiteX9" fmla="*/ 2539361 w 4569063"/>
                    <a:gd name="connsiteY9" fmla="*/ 1725080 h 2180691"/>
                    <a:gd name="connsiteX10" fmla="*/ 4569064 w 4569063"/>
                    <a:gd name="connsiteY10" fmla="*/ 1928564 h 21806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4569063" h="2180691">
                      <a:moveTo>
                        <a:pt x="0" y="2180691"/>
                      </a:moveTo>
                      <a:lnTo>
                        <a:pt x="26639" y="2176313"/>
                      </a:lnTo>
                      <a:lnTo>
                        <a:pt x="75372" y="2034765"/>
                      </a:lnTo>
                      <a:lnTo>
                        <a:pt x="150744" y="951027"/>
                      </a:lnTo>
                      <a:lnTo>
                        <a:pt x="252676" y="0"/>
                      </a:lnTo>
                      <a:lnTo>
                        <a:pt x="354528" y="70774"/>
                      </a:lnTo>
                      <a:lnTo>
                        <a:pt x="509659" y="539680"/>
                      </a:lnTo>
                      <a:lnTo>
                        <a:pt x="762255" y="893548"/>
                      </a:lnTo>
                      <a:lnTo>
                        <a:pt x="1267447" y="1357996"/>
                      </a:lnTo>
                      <a:lnTo>
                        <a:pt x="2539361" y="1725080"/>
                      </a:lnTo>
                      <a:lnTo>
                        <a:pt x="4569064" y="1928564"/>
                      </a:lnTo>
                    </a:path>
                  </a:pathLst>
                </a:custGeom>
                <a:noFill/>
                <a:ln w="25400" cap="flat">
                  <a:solidFill>
                    <a:srgbClr val="C21920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8" name="Freeform 1062">
                  <a:extLst>
                    <a:ext uri="{FF2B5EF4-FFF2-40B4-BE49-F238E27FC236}">
                      <a16:creationId xmlns:a16="http://schemas.microsoft.com/office/drawing/2014/main" id="{A4F2EB00-9221-1965-424D-F0D2B1978D54}"/>
                    </a:ext>
                  </a:extLst>
                </p:cNvPr>
                <p:cNvSpPr/>
                <p:nvPr/>
              </p:nvSpPr>
              <p:spPr>
                <a:xfrm>
                  <a:off x="6182446" y="4813849"/>
                  <a:ext cx="46579" cy="48721"/>
                </a:xfrm>
                <a:custGeom>
                  <a:avLst/>
                  <a:gdLst>
                    <a:gd name="connsiteX0" fmla="*/ 46579 w 46579"/>
                    <a:gd name="connsiteY0" fmla="*/ 24361 h 48721"/>
                    <a:gd name="connsiteX1" fmla="*/ 23290 w 46579"/>
                    <a:gd name="connsiteY1" fmla="*/ 48722 h 48721"/>
                    <a:gd name="connsiteX2" fmla="*/ 0 w 46579"/>
                    <a:gd name="connsiteY2" fmla="*/ 24361 h 48721"/>
                    <a:gd name="connsiteX3" fmla="*/ 23290 w 46579"/>
                    <a:gd name="connsiteY3" fmla="*/ 0 h 48721"/>
                    <a:gd name="connsiteX4" fmla="*/ 46579 w 46579"/>
                    <a:gd name="connsiteY4" fmla="*/ 24361 h 4872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6579" h="48721">
                      <a:moveTo>
                        <a:pt x="46579" y="24361"/>
                      </a:moveTo>
                      <a:cubicBezTo>
                        <a:pt x="46579" y="37815"/>
                        <a:pt x="36152" y="48722"/>
                        <a:pt x="23290" y="48722"/>
                      </a:cubicBezTo>
                      <a:cubicBezTo>
                        <a:pt x="10427" y="48722"/>
                        <a:pt x="0" y="37815"/>
                        <a:pt x="0" y="24361"/>
                      </a:cubicBezTo>
                      <a:cubicBezTo>
                        <a:pt x="0" y="10907"/>
                        <a:pt x="10427" y="0"/>
                        <a:pt x="23290" y="0"/>
                      </a:cubicBezTo>
                      <a:cubicBezTo>
                        <a:pt x="36152" y="0"/>
                        <a:pt x="46579" y="10907"/>
                        <a:pt x="46579" y="24361"/>
                      </a:cubicBezTo>
                      <a:close/>
                    </a:path>
                  </a:pathLst>
                </a:custGeom>
                <a:solidFill>
                  <a:srgbClr val="C21920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9" name="Freeform 1063">
                  <a:extLst>
                    <a:ext uri="{FF2B5EF4-FFF2-40B4-BE49-F238E27FC236}">
                      <a16:creationId xmlns:a16="http://schemas.microsoft.com/office/drawing/2014/main" id="{6F668C34-46B7-1279-1A05-2D3CB6568275}"/>
                    </a:ext>
                  </a:extLst>
                </p:cNvPr>
                <p:cNvSpPr/>
                <p:nvPr/>
              </p:nvSpPr>
              <p:spPr>
                <a:xfrm>
                  <a:off x="6204619" y="4809391"/>
                  <a:ext cx="46579" cy="48721"/>
                </a:xfrm>
                <a:custGeom>
                  <a:avLst/>
                  <a:gdLst>
                    <a:gd name="connsiteX0" fmla="*/ 46579 w 46579"/>
                    <a:gd name="connsiteY0" fmla="*/ 24361 h 48721"/>
                    <a:gd name="connsiteX1" fmla="*/ 23290 w 46579"/>
                    <a:gd name="connsiteY1" fmla="*/ 48722 h 48721"/>
                    <a:gd name="connsiteX2" fmla="*/ 0 w 46579"/>
                    <a:gd name="connsiteY2" fmla="*/ 24361 h 48721"/>
                    <a:gd name="connsiteX3" fmla="*/ 23290 w 46579"/>
                    <a:gd name="connsiteY3" fmla="*/ 0 h 48721"/>
                    <a:gd name="connsiteX4" fmla="*/ 46579 w 46579"/>
                    <a:gd name="connsiteY4" fmla="*/ 24361 h 4872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6579" h="48721">
                      <a:moveTo>
                        <a:pt x="46579" y="24361"/>
                      </a:moveTo>
                      <a:cubicBezTo>
                        <a:pt x="46579" y="37815"/>
                        <a:pt x="36152" y="48722"/>
                        <a:pt x="23290" y="48722"/>
                      </a:cubicBezTo>
                      <a:cubicBezTo>
                        <a:pt x="10427" y="48722"/>
                        <a:pt x="0" y="37815"/>
                        <a:pt x="0" y="24361"/>
                      </a:cubicBezTo>
                      <a:cubicBezTo>
                        <a:pt x="0" y="10907"/>
                        <a:pt x="10427" y="0"/>
                        <a:pt x="23290" y="0"/>
                      </a:cubicBezTo>
                      <a:cubicBezTo>
                        <a:pt x="36152" y="0"/>
                        <a:pt x="46579" y="10907"/>
                        <a:pt x="46579" y="24361"/>
                      </a:cubicBezTo>
                      <a:close/>
                    </a:path>
                  </a:pathLst>
                </a:custGeom>
                <a:solidFill>
                  <a:srgbClr val="C21920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70" name="Freeform 1064">
                  <a:extLst>
                    <a:ext uri="{FF2B5EF4-FFF2-40B4-BE49-F238E27FC236}">
                      <a16:creationId xmlns:a16="http://schemas.microsoft.com/office/drawing/2014/main" id="{F1BB6BB6-3C62-A5AD-E007-65AE0F272EE0}"/>
                    </a:ext>
                  </a:extLst>
                </p:cNvPr>
                <p:cNvSpPr/>
                <p:nvPr/>
              </p:nvSpPr>
              <p:spPr>
                <a:xfrm>
                  <a:off x="6257818" y="4667844"/>
                  <a:ext cx="46579" cy="48721"/>
                </a:xfrm>
                <a:custGeom>
                  <a:avLst/>
                  <a:gdLst>
                    <a:gd name="connsiteX0" fmla="*/ 46579 w 46579"/>
                    <a:gd name="connsiteY0" fmla="*/ 24361 h 48721"/>
                    <a:gd name="connsiteX1" fmla="*/ 23290 w 46579"/>
                    <a:gd name="connsiteY1" fmla="*/ 48722 h 48721"/>
                    <a:gd name="connsiteX2" fmla="*/ 0 w 46579"/>
                    <a:gd name="connsiteY2" fmla="*/ 24361 h 48721"/>
                    <a:gd name="connsiteX3" fmla="*/ 23290 w 46579"/>
                    <a:gd name="connsiteY3" fmla="*/ 0 h 48721"/>
                    <a:gd name="connsiteX4" fmla="*/ 46579 w 46579"/>
                    <a:gd name="connsiteY4" fmla="*/ 24361 h 4872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6579" h="48721">
                      <a:moveTo>
                        <a:pt x="46579" y="24361"/>
                      </a:moveTo>
                      <a:cubicBezTo>
                        <a:pt x="46579" y="37815"/>
                        <a:pt x="36152" y="48722"/>
                        <a:pt x="23290" y="48722"/>
                      </a:cubicBezTo>
                      <a:cubicBezTo>
                        <a:pt x="10427" y="48722"/>
                        <a:pt x="0" y="37815"/>
                        <a:pt x="0" y="24361"/>
                      </a:cubicBezTo>
                      <a:cubicBezTo>
                        <a:pt x="0" y="10907"/>
                        <a:pt x="10427" y="0"/>
                        <a:pt x="23290" y="0"/>
                      </a:cubicBezTo>
                      <a:cubicBezTo>
                        <a:pt x="36152" y="0"/>
                        <a:pt x="46579" y="10907"/>
                        <a:pt x="46579" y="24361"/>
                      </a:cubicBezTo>
                      <a:close/>
                    </a:path>
                  </a:pathLst>
                </a:custGeom>
                <a:solidFill>
                  <a:srgbClr val="C21920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71" name="Freeform 1065">
                  <a:extLst>
                    <a:ext uri="{FF2B5EF4-FFF2-40B4-BE49-F238E27FC236}">
                      <a16:creationId xmlns:a16="http://schemas.microsoft.com/office/drawing/2014/main" id="{DC75A77D-CC48-FA27-5A2B-512042689F05}"/>
                    </a:ext>
                  </a:extLst>
                </p:cNvPr>
                <p:cNvSpPr/>
                <p:nvPr/>
              </p:nvSpPr>
              <p:spPr>
                <a:xfrm>
                  <a:off x="6333110" y="3588564"/>
                  <a:ext cx="46579" cy="48721"/>
                </a:xfrm>
                <a:custGeom>
                  <a:avLst/>
                  <a:gdLst>
                    <a:gd name="connsiteX0" fmla="*/ 46579 w 46579"/>
                    <a:gd name="connsiteY0" fmla="*/ 24361 h 48721"/>
                    <a:gd name="connsiteX1" fmla="*/ 23290 w 46579"/>
                    <a:gd name="connsiteY1" fmla="*/ 48722 h 48721"/>
                    <a:gd name="connsiteX2" fmla="*/ 0 w 46579"/>
                    <a:gd name="connsiteY2" fmla="*/ 24361 h 48721"/>
                    <a:gd name="connsiteX3" fmla="*/ 23290 w 46579"/>
                    <a:gd name="connsiteY3" fmla="*/ 0 h 48721"/>
                    <a:gd name="connsiteX4" fmla="*/ 46579 w 46579"/>
                    <a:gd name="connsiteY4" fmla="*/ 24361 h 4872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6579" h="48721">
                      <a:moveTo>
                        <a:pt x="46579" y="24361"/>
                      </a:moveTo>
                      <a:cubicBezTo>
                        <a:pt x="46579" y="37815"/>
                        <a:pt x="36152" y="48722"/>
                        <a:pt x="23290" y="48722"/>
                      </a:cubicBezTo>
                      <a:cubicBezTo>
                        <a:pt x="10427" y="48722"/>
                        <a:pt x="0" y="37815"/>
                        <a:pt x="0" y="24361"/>
                      </a:cubicBezTo>
                      <a:cubicBezTo>
                        <a:pt x="0" y="10907"/>
                        <a:pt x="10427" y="0"/>
                        <a:pt x="23290" y="0"/>
                      </a:cubicBezTo>
                      <a:cubicBezTo>
                        <a:pt x="36152" y="0"/>
                        <a:pt x="46579" y="10907"/>
                        <a:pt x="46579" y="24361"/>
                      </a:cubicBezTo>
                      <a:close/>
                    </a:path>
                  </a:pathLst>
                </a:custGeom>
                <a:solidFill>
                  <a:srgbClr val="C21920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72" name="Freeform 1066">
                  <a:extLst>
                    <a:ext uri="{FF2B5EF4-FFF2-40B4-BE49-F238E27FC236}">
                      <a16:creationId xmlns:a16="http://schemas.microsoft.com/office/drawing/2014/main" id="{AB5EA9AF-69BD-DC13-3F91-5F09F32CA102}"/>
                    </a:ext>
                  </a:extLst>
                </p:cNvPr>
                <p:cNvSpPr/>
                <p:nvPr/>
              </p:nvSpPr>
              <p:spPr>
                <a:xfrm>
                  <a:off x="6435042" y="2637537"/>
                  <a:ext cx="46579" cy="48721"/>
                </a:xfrm>
                <a:custGeom>
                  <a:avLst/>
                  <a:gdLst>
                    <a:gd name="connsiteX0" fmla="*/ 46579 w 46579"/>
                    <a:gd name="connsiteY0" fmla="*/ 24361 h 48721"/>
                    <a:gd name="connsiteX1" fmla="*/ 23290 w 46579"/>
                    <a:gd name="connsiteY1" fmla="*/ 48722 h 48721"/>
                    <a:gd name="connsiteX2" fmla="*/ 0 w 46579"/>
                    <a:gd name="connsiteY2" fmla="*/ 24361 h 48721"/>
                    <a:gd name="connsiteX3" fmla="*/ 23290 w 46579"/>
                    <a:gd name="connsiteY3" fmla="*/ 0 h 48721"/>
                    <a:gd name="connsiteX4" fmla="*/ 46579 w 46579"/>
                    <a:gd name="connsiteY4" fmla="*/ 24361 h 4872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6579" h="48721">
                      <a:moveTo>
                        <a:pt x="46579" y="24361"/>
                      </a:moveTo>
                      <a:cubicBezTo>
                        <a:pt x="46579" y="37815"/>
                        <a:pt x="36152" y="48722"/>
                        <a:pt x="23290" y="48722"/>
                      </a:cubicBezTo>
                      <a:cubicBezTo>
                        <a:pt x="10427" y="48722"/>
                        <a:pt x="0" y="37815"/>
                        <a:pt x="0" y="24361"/>
                      </a:cubicBezTo>
                      <a:cubicBezTo>
                        <a:pt x="0" y="10907"/>
                        <a:pt x="10427" y="0"/>
                        <a:pt x="23290" y="0"/>
                      </a:cubicBezTo>
                      <a:cubicBezTo>
                        <a:pt x="36152" y="0"/>
                        <a:pt x="46579" y="10907"/>
                        <a:pt x="46579" y="24361"/>
                      </a:cubicBezTo>
                      <a:close/>
                    </a:path>
                  </a:pathLst>
                </a:custGeom>
                <a:solidFill>
                  <a:srgbClr val="C21920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73" name="Freeform 1067">
                  <a:extLst>
                    <a:ext uri="{FF2B5EF4-FFF2-40B4-BE49-F238E27FC236}">
                      <a16:creationId xmlns:a16="http://schemas.microsoft.com/office/drawing/2014/main" id="{05E9893D-1A00-35B1-280F-36B272B01E70}"/>
                    </a:ext>
                  </a:extLst>
                </p:cNvPr>
                <p:cNvSpPr/>
                <p:nvPr/>
              </p:nvSpPr>
              <p:spPr>
                <a:xfrm>
                  <a:off x="6536974" y="2703932"/>
                  <a:ext cx="46579" cy="48721"/>
                </a:xfrm>
                <a:custGeom>
                  <a:avLst/>
                  <a:gdLst>
                    <a:gd name="connsiteX0" fmla="*/ 46579 w 46579"/>
                    <a:gd name="connsiteY0" fmla="*/ 24361 h 48721"/>
                    <a:gd name="connsiteX1" fmla="*/ 23290 w 46579"/>
                    <a:gd name="connsiteY1" fmla="*/ 48722 h 48721"/>
                    <a:gd name="connsiteX2" fmla="*/ 0 w 46579"/>
                    <a:gd name="connsiteY2" fmla="*/ 24361 h 48721"/>
                    <a:gd name="connsiteX3" fmla="*/ 23290 w 46579"/>
                    <a:gd name="connsiteY3" fmla="*/ 0 h 48721"/>
                    <a:gd name="connsiteX4" fmla="*/ 46579 w 46579"/>
                    <a:gd name="connsiteY4" fmla="*/ 24361 h 4872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6579" h="48721">
                      <a:moveTo>
                        <a:pt x="46579" y="24361"/>
                      </a:moveTo>
                      <a:cubicBezTo>
                        <a:pt x="46579" y="37815"/>
                        <a:pt x="36152" y="48722"/>
                        <a:pt x="23290" y="48722"/>
                      </a:cubicBezTo>
                      <a:cubicBezTo>
                        <a:pt x="10427" y="48722"/>
                        <a:pt x="0" y="37815"/>
                        <a:pt x="0" y="24361"/>
                      </a:cubicBezTo>
                      <a:cubicBezTo>
                        <a:pt x="0" y="10907"/>
                        <a:pt x="10427" y="0"/>
                        <a:pt x="23290" y="0"/>
                      </a:cubicBezTo>
                      <a:cubicBezTo>
                        <a:pt x="36152" y="0"/>
                        <a:pt x="46579" y="10907"/>
                        <a:pt x="46579" y="24361"/>
                      </a:cubicBezTo>
                      <a:close/>
                    </a:path>
                  </a:pathLst>
                </a:custGeom>
                <a:solidFill>
                  <a:srgbClr val="C21920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74" name="Freeform 1068">
                  <a:extLst>
                    <a:ext uri="{FF2B5EF4-FFF2-40B4-BE49-F238E27FC236}">
                      <a16:creationId xmlns:a16="http://schemas.microsoft.com/office/drawing/2014/main" id="{9B523117-BEC1-FBAB-7EF6-ED9E9184DBD5}"/>
                    </a:ext>
                  </a:extLst>
                </p:cNvPr>
                <p:cNvSpPr/>
                <p:nvPr/>
              </p:nvSpPr>
              <p:spPr>
                <a:xfrm>
                  <a:off x="6687638" y="3177216"/>
                  <a:ext cx="46579" cy="48721"/>
                </a:xfrm>
                <a:custGeom>
                  <a:avLst/>
                  <a:gdLst>
                    <a:gd name="connsiteX0" fmla="*/ 46579 w 46579"/>
                    <a:gd name="connsiteY0" fmla="*/ 24361 h 48721"/>
                    <a:gd name="connsiteX1" fmla="*/ 23290 w 46579"/>
                    <a:gd name="connsiteY1" fmla="*/ 48722 h 48721"/>
                    <a:gd name="connsiteX2" fmla="*/ 0 w 46579"/>
                    <a:gd name="connsiteY2" fmla="*/ 24361 h 48721"/>
                    <a:gd name="connsiteX3" fmla="*/ 23290 w 46579"/>
                    <a:gd name="connsiteY3" fmla="*/ 0 h 48721"/>
                    <a:gd name="connsiteX4" fmla="*/ 46579 w 46579"/>
                    <a:gd name="connsiteY4" fmla="*/ 24361 h 4872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6579" h="48721">
                      <a:moveTo>
                        <a:pt x="46579" y="24361"/>
                      </a:moveTo>
                      <a:cubicBezTo>
                        <a:pt x="46579" y="37815"/>
                        <a:pt x="36152" y="48722"/>
                        <a:pt x="23290" y="48722"/>
                      </a:cubicBezTo>
                      <a:cubicBezTo>
                        <a:pt x="10427" y="48722"/>
                        <a:pt x="0" y="37815"/>
                        <a:pt x="0" y="24361"/>
                      </a:cubicBezTo>
                      <a:cubicBezTo>
                        <a:pt x="0" y="10907"/>
                        <a:pt x="10427" y="0"/>
                        <a:pt x="23290" y="0"/>
                      </a:cubicBezTo>
                      <a:cubicBezTo>
                        <a:pt x="36152" y="0"/>
                        <a:pt x="46579" y="10907"/>
                        <a:pt x="46579" y="24361"/>
                      </a:cubicBezTo>
                      <a:close/>
                    </a:path>
                  </a:pathLst>
                </a:custGeom>
                <a:solidFill>
                  <a:srgbClr val="C21920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75" name="Freeform 1069">
                  <a:extLst>
                    <a:ext uri="{FF2B5EF4-FFF2-40B4-BE49-F238E27FC236}">
                      <a16:creationId xmlns:a16="http://schemas.microsoft.com/office/drawing/2014/main" id="{0EF31A49-8E70-5FA1-38D4-5302FA55806E}"/>
                    </a:ext>
                  </a:extLst>
                </p:cNvPr>
                <p:cNvSpPr/>
                <p:nvPr/>
              </p:nvSpPr>
              <p:spPr>
                <a:xfrm>
                  <a:off x="6940234" y="3526627"/>
                  <a:ext cx="46579" cy="48721"/>
                </a:xfrm>
                <a:custGeom>
                  <a:avLst/>
                  <a:gdLst>
                    <a:gd name="connsiteX0" fmla="*/ 46579 w 46579"/>
                    <a:gd name="connsiteY0" fmla="*/ 24361 h 48721"/>
                    <a:gd name="connsiteX1" fmla="*/ 23290 w 46579"/>
                    <a:gd name="connsiteY1" fmla="*/ 48722 h 48721"/>
                    <a:gd name="connsiteX2" fmla="*/ 0 w 46579"/>
                    <a:gd name="connsiteY2" fmla="*/ 24361 h 48721"/>
                    <a:gd name="connsiteX3" fmla="*/ 23290 w 46579"/>
                    <a:gd name="connsiteY3" fmla="*/ 0 h 48721"/>
                    <a:gd name="connsiteX4" fmla="*/ 46579 w 46579"/>
                    <a:gd name="connsiteY4" fmla="*/ 24361 h 4872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6579" h="48721">
                      <a:moveTo>
                        <a:pt x="46579" y="24361"/>
                      </a:moveTo>
                      <a:cubicBezTo>
                        <a:pt x="46579" y="37815"/>
                        <a:pt x="36152" y="48722"/>
                        <a:pt x="23290" y="48722"/>
                      </a:cubicBezTo>
                      <a:cubicBezTo>
                        <a:pt x="10427" y="48722"/>
                        <a:pt x="0" y="37815"/>
                        <a:pt x="0" y="24361"/>
                      </a:cubicBezTo>
                      <a:cubicBezTo>
                        <a:pt x="0" y="10907"/>
                        <a:pt x="10427" y="0"/>
                        <a:pt x="23290" y="0"/>
                      </a:cubicBezTo>
                      <a:cubicBezTo>
                        <a:pt x="36152" y="0"/>
                        <a:pt x="46579" y="10907"/>
                        <a:pt x="46579" y="24361"/>
                      </a:cubicBezTo>
                      <a:close/>
                    </a:path>
                  </a:pathLst>
                </a:custGeom>
                <a:solidFill>
                  <a:srgbClr val="C21920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76" name="Freeform 1070">
                  <a:extLst>
                    <a:ext uri="{FF2B5EF4-FFF2-40B4-BE49-F238E27FC236}">
                      <a16:creationId xmlns:a16="http://schemas.microsoft.com/office/drawing/2014/main" id="{DEAD9782-E5A4-2293-D457-3A0E0DD98C8D}"/>
                    </a:ext>
                  </a:extLst>
                </p:cNvPr>
                <p:cNvSpPr/>
                <p:nvPr/>
              </p:nvSpPr>
              <p:spPr>
                <a:xfrm>
                  <a:off x="7449893" y="3995533"/>
                  <a:ext cx="46579" cy="48721"/>
                </a:xfrm>
                <a:custGeom>
                  <a:avLst/>
                  <a:gdLst>
                    <a:gd name="connsiteX0" fmla="*/ 46579 w 46579"/>
                    <a:gd name="connsiteY0" fmla="*/ 24361 h 48721"/>
                    <a:gd name="connsiteX1" fmla="*/ 23290 w 46579"/>
                    <a:gd name="connsiteY1" fmla="*/ 48722 h 48721"/>
                    <a:gd name="connsiteX2" fmla="*/ 0 w 46579"/>
                    <a:gd name="connsiteY2" fmla="*/ 24361 h 48721"/>
                    <a:gd name="connsiteX3" fmla="*/ 23290 w 46579"/>
                    <a:gd name="connsiteY3" fmla="*/ 0 h 48721"/>
                    <a:gd name="connsiteX4" fmla="*/ 46579 w 46579"/>
                    <a:gd name="connsiteY4" fmla="*/ 24361 h 4872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6579" h="48721">
                      <a:moveTo>
                        <a:pt x="46579" y="24361"/>
                      </a:moveTo>
                      <a:cubicBezTo>
                        <a:pt x="46579" y="37815"/>
                        <a:pt x="36152" y="48722"/>
                        <a:pt x="23290" y="48722"/>
                      </a:cubicBezTo>
                      <a:cubicBezTo>
                        <a:pt x="10427" y="48722"/>
                        <a:pt x="0" y="37815"/>
                        <a:pt x="0" y="24361"/>
                      </a:cubicBezTo>
                      <a:cubicBezTo>
                        <a:pt x="0" y="10907"/>
                        <a:pt x="10427" y="0"/>
                        <a:pt x="23290" y="0"/>
                      </a:cubicBezTo>
                      <a:cubicBezTo>
                        <a:pt x="36152" y="0"/>
                        <a:pt x="46579" y="10907"/>
                        <a:pt x="46579" y="24361"/>
                      </a:cubicBezTo>
                      <a:close/>
                    </a:path>
                  </a:pathLst>
                </a:custGeom>
                <a:solidFill>
                  <a:srgbClr val="C21920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77" name="Freeform 1071">
                  <a:extLst>
                    <a:ext uri="{FF2B5EF4-FFF2-40B4-BE49-F238E27FC236}">
                      <a16:creationId xmlns:a16="http://schemas.microsoft.com/office/drawing/2014/main" id="{93ED0ADE-AA02-4844-E8B6-DC05550796C9}"/>
                    </a:ext>
                  </a:extLst>
                </p:cNvPr>
                <p:cNvSpPr/>
                <p:nvPr/>
              </p:nvSpPr>
              <p:spPr>
                <a:xfrm>
                  <a:off x="8717340" y="4362697"/>
                  <a:ext cx="46579" cy="48721"/>
                </a:xfrm>
                <a:custGeom>
                  <a:avLst/>
                  <a:gdLst>
                    <a:gd name="connsiteX0" fmla="*/ 46579 w 46579"/>
                    <a:gd name="connsiteY0" fmla="*/ 24361 h 48721"/>
                    <a:gd name="connsiteX1" fmla="*/ 23289 w 46579"/>
                    <a:gd name="connsiteY1" fmla="*/ 48722 h 48721"/>
                    <a:gd name="connsiteX2" fmla="*/ 0 w 46579"/>
                    <a:gd name="connsiteY2" fmla="*/ 24361 h 48721"/>
                    <a:gd name="connsiteX3" fmla="*/ 23289 w 46579"/>
                    <a:gd name="connsiteY3" fmla="*/ 0 h 48721"/>
                    <a:gd name="connsiteX4" fmla="*/ 46579 w 46579"/>
                    <a:gd name="connsiteY4" fmla="*/ 24361 h 4872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6579" h="48721">
                      <a:moveTo>
                        <a:pt x="46579" y="24361"/>
                      </a:moveTo>
                      <a:cubicBezTo>
                        <a:pt x="46579" y="37815"/>
                        <a:pt x="36152" y="48722"/>
                        <a:pt x="23289" y="48722"/>
                      </a:cubicBezTo>
                      <a:cubicBezTo>
                        <a:pt x="10427" y="48722"/>
                        <a:pt x="0" y="37815"/>
                        <a:pt x="0" y="24361"/>
                      </a:cubicBezTo>
                      <a:cubicBezTo>
                        <a:pt x="0" y="10907"/>
                        <a:pt x="10427" y="0"/>
                        <a:pt x="23289" y="0"/>
                      </a:cubicBezTo>
                      <a:cubicBezTo>
                        <a:pt x="36152" y="0"/>
                        <a:pt x="46579" y="10907"/>
                        <a:pt x="46579" y="24361"/>
                      </a:cubicBezTo>
                      <a:close/>
                    </a:path>
                  </a:pathLst>
                </a:custGeom>
                <a:solidFill>
                  <a:srgbClr val="C21920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78" name="Freeform 1072">
                  <a:extLst>
                    <a:ext uri="{FF2B5EF4-FFF2-40B4-BE49-F238E27FC236}">
                      <a16:creationId xmlns:a16="http://schemas.microsoft.com/office/drawing/2014/main" id="{AA686AA4-2BA1-A160-6C75-E8049968429A}"/>
                    </a:ext>
                  </a:extLst>
                </p:cNvPr>
                <p:cNvSpPr/>
                <p:nvPr/>
              </p:nvSpPr>
              <p:spPr>
                <a:xfrm>
                  <a:off x="10747043" y="4566101"/>
                  <a:ext cx="46579" cy="48721"/>
                </a:xfrm>
                <a:custGeom>
                  <a:avLst/>
                  <a:gdLst>
                    <a:gd name="connsiteX0" fmla="*/ 46579 w 46579"/>
                    <a:gd name="connsiteY0" fmla="*/ 24361 h 48721"/>
                    <a:gd name="connsiteX1" fmla="*/ 23289 w 46579"/>
                    <a:gd name="connsiteY1" fmla="*/ 48722 h 48721"/>
                    <a:gd name="connsiteX2" fmla="*/ 0 w 46579"/>
                    <a:gd name="connsiteY2" fmla="*/ 24361 h 48721"/>
                    <a:gd name="connsiteX3" fmla="*/ 23289 w 46579"/>
                    <a:gd name="connsiteY3" fmla="*/ 0 h 48721"/>
                    <a:gd name="connsiteX4" fmla="*/ 46579 w 46579"/>
                    <a:gd name="connsiteY4" fmla="*/ 24361 h 4872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6579" h="48721">
                      <a:moveTo>
                        <a:pt x="46579" y="24361"/>
                      </a:moveTo>
                      <a:cubicBezTo>
                        <a:pt x="46579" y="37815"/>
                        <a:pt x="36152" y="48722"/>
                        <a:pt x="23289" y="48722"/>
                      </a:cubicBezTo>
                      <a:cubicBezTo>
                        <a:pt x="10427" y="48722"/>
                        <a:pt x="0" y="37815"/>
                        <a:pt x="0" y="24361"/>
                      </a:cubicBezTo>
                      <a:cubicBezTo>
                        <a:pt x="0" y="10907"/>
                        <a:pt x="10427" y="0"/>
                        <a:pt x="23289" y="0"/>
                      </a:cubicBezTo>
                      <a:cubicBezTo>
                        <a:pt x="36152" y="0"/>
                        <a:pt x="46579" y="10907"/>
                        <a:pt x="46579" y="24361"/>
                      </a:cubicBezTo>
                      <a:close/>
                    </a:path>
                  </a:pathLst>
                </a:custGeom>
                <a:solidFill>
                  <a:srgbClr val="C21920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79" name="TextBox 78">
                  <a:extLst>
                    <a:ext uri="{FF2B5EF4-FFF2-40B4-BE49-F238E27FC236}">
                      <a16:creationId xmlns:a16="http://schemas.microsoft.com/office/drawing/2014/main" id="{D03F7A58-7196-516C-9339-7A647C3D8DA6}"/>
                    </a:ext>
                  </a:extLst>
                </p:cNvPr>
                <p:cNvSpPr txBox="1"/>
                <p:nvPr/>
              </p:nvSpPr>
              <p:spPr>
                <a:xfrm>
                  <a:off x="5997477" y="4719383"/>
                  <a:ext cx="253596" cy="25391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r"/>
                  <a:r>
                    <a:rPr lang="en-US" sz="1050" spc="0" baseline="0">
                      <a:ln/>
                      <a:solidFill>
                        <a:srgbClr val="000000"/>
                      </a:solidFill>
                      <a:cs typeface="Arial"/>
                      <a:sym typeface="Arial"/>
                      <a:rtl val="0"/>
                    </a:rPr>
                    <a:t>0</a:t>
                  </a:r>
                </a:p>
              </p:txBody>
            </p:sp>
            <p:sp>
              <p:nvSpPr>
                <p:cNvPr id="80" name="TextBox 79">
                  <a:extLst>
                    <a:ext uri="{FF2B5EF4-FFF2-40B4-BE49-F238E27FC236}">
                      <a16:creationId xmlns:a16="http://schemas.microsoft.com/office/drawing/2014/main" id="{C3BCCBCB-950A-8982-7E8F-FC8E7220F562}"/>
                    </a:ext>
                  </a:extLst>
                </p:cNvPr>
                <p:cNvSpPr txBox="1"/>
                <p:nvPr/>
              </p:nvSpPr>
              <p:spPr>
                <a:xfrm>
                  <a:off x="5928549" y="4409698"/>
                  <a:ext cx="322524" cy="25391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r"/>
                  <a:r>
                    <a:rPr lang="en-US" sz="1050" spc="0" baseline="0">
                      <a:ln/>
                      <a:solidFill>
                        <a:srgbClr val="000000"/>
                      </a:solidFill>
                      <a:cs typeface="Arial"/>
                      <a:sym typeface="Arial"/>
                      <a:rtl val="0"/>
                    </a:rPr>
                    <a:t>20</a:t>
                  </a:r>
                </a:p>
              </p:txBody>
            </p:sp>
            <p:sp>
              <p:nvSpPr>
                <p:cNvPr id="81" name="TextBox 80">
                  <a:extLst>
                    <a:ext uri="{FF2B5EF4-FFF2-40B4-BE49-F238E27FC236}">
                      <a16:creationId xmlns:a16="http://schemas.microsoft.com/office/drawing/2014/main" id="{C6E9EEC5-76F3-74E6-884B-5337C7FA41A5}"/>
                    </a:ext>
                  </a:extLst>
                </p:cNvPr>
                <p:cNvSpPr txBox="1"/>
                <p:nvPr/>
              </p:nvSpPr>
              <p:spPr>
                <a:xfrm>
                  <a:off x="5928549" y="4095714"/>
                  <a:ext cx="322524" cy="25391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r"/>
                  <a:r>
                    <a:rPr lang="en-US" sz="1050" spc="0" baseline="0">
                      <a:ln/>
                      <a:solidFill>
                        <a:srgbClr val="000000"/>
                      </a:solidFill>
                      <a:cs typeface="Arial"/>
                      <a:sym typeface="Arial"/>
                      <a:rtl val="0"/>
                    </a:rPr>
                    <a:t>40</a:t>
                  </a:r>
                </a:p>
              </p:txBody>
            </p:sp>
            <p:sp>
              <p:nvSpPr>
                <p:cNvPr id="82" name="TextBox 81">
                  <a:extLst>
                    <a:ext uri="{FF2B5EF4-FFF2-40B4-BE49-F238E27FC236}">
                      <a16:creationId xmlns:a16="http://schemas.microsoft.com/office/drawing/2014/main" id="{500FAD84-F157-F2B4-2678-D2BAAC0768AE}"/>
                    </a:ext>
                  </a:extLst>
                </p:cNvPr>
                <p:cNvSpPr txBox="1"/>
                <p:nvPr/>
              </p:nvSpPr>
              <p:spPr>
                <a:xfrm>
                  <a:off x="5928549" y="3786029"/>
                  <a:ext cx="322524" cy="25391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r"/>
                  <a:r>
                    <a:rPr lang="en-US" sz="1050" spc="0" baseline="0">
                      <a:ln/>
                      <a:solidFill>
                        <a:srgbClr val="000000"/>
                      </a:solidFill>
                      <a:cs typeface="Arial"/>
                      <a:sym typeface="Arial"/>
                      <a:rtl val="0"/>
                    </a:rPr>
                    <a:t>60</a:t>
                  </a:r>
                </a:p>
              </p:txBody>
            </p:sp>
            <p:sp>
              <p:nvSpPr>
                <p:cNvPr id="83" name="TextBox 82">
                  <a:extLst>
                    <a:ext uri="{FF2B5EF4-FFF2-40B4-BE49-F238E27FC236}">
                      <a16:creationId xmlns:a16="http://schemas.microsoft.com/office/drawing/2014/main" id="{32730B97-7608-A426-1EF5-9873F6F91FA7}"/>
                    </a:ext>
                  </a:extLst>
                </p:cNvPr>
                <p:cNvSpPr txBox="1"/>
                <p:nvPr/>
              </p:nvSpPr>
              <p:spPr>
                <a:xfrm>
                  <a:off x="5928549" y="3471966"/>
                  <a:ext cx="322524" cy="25391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r"/>
                  <a:r>
                    <a:rPr lang="en-US" sz="1050" spc="0" baseline="0">
                      <a:ln/>
                      <a:solidFill>
                        <a:srgbClr val="000000"/>
                      </a:solidFill>
                      <a:cs typeface="Arial"/>
                      <a:sym typeface="Arial"/>
                      <a:rtl val="0"/>
                    </a:rPr>
                    <a:t>80</a:t>
                  </a:r>
                </a:p>
              </p:txBody>
            </p:sp>
            <p:sp>
              <p:nvSpPr>
                <p:cNvPr id="84" name="TextBox 83">
                  <a:extLst>
                    <a:ext uri="{FF2B5EF4-FFF2-40B4-BE49-F238E27FC236}">
                      <a16:creationId xmlns:a16="http://schemas.microsoft.com/office/drawing/2014/main" id="{5AB67173-DA2C-9F0E-798E-0C12C611D21B}"/>
                    </a:ext>
                  </a:extLst>
                </p:cNvPr>
                <p:cNvSpPr txBox="1"/>
                <p:nvPr/>
              </p:nvSpPr>
              <p:spPr>
                <a:xfrm>
                  <a:off x="5859619" y="3162361"/>
                  <a:ext cx="391454" cy="25391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r"/>
                  <a:r>
                    <a:rPr lang="en-US" sz="1050" spc="0" baseline="0">
                      <a:ln/>
                      <a:solidFill>
                        <a:srgbClr val="000000"/>
                      </a:solidFill>
                      <a:cs typeface="Arial"/>
                      <a:sym typeface="Arial"/>
                      <a:rtl val="0"/>
                    </a:rPr>
                    <a:t>100</a:t>
                  </a:r>
                </a:p>
              </p:txBody>
            </p:sp>
            <p:sp>
              <p:nvSpPr>
                <p:cNvPr id="85" name="TextBox 84">
                  <a:extLst>
                    <a:ext uri="{FF2B5EF4-FFF2-40B4-BE49-F238E27FC236}">
                      <a16:creationId xmlns:a16="http://schemas.microsoft.com/office/drawing/2014/main" id="{09B542E7-5876-9CB5-95AE-361EA3647C7E}"/>
                    </a:ext>
                  </a:extLst>
                </p:cNvPr>
                <p:cNvSpPr txBox="1"/>
                <p:nvPr/>
              </p:nvSpPr>
              <p:spPr>
                <a:xfrm>
                  <a:off x="5859619" y="2852676"/>
                  <a:ext cx="391454" cy="25391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r"/>
                  <a:r>
                    <a:rPr lang="en-US" sz="1050" spc="0" baseline="0">
                      <a:ln/>
                      <a:solidFill>
                        <a:srgbClr val="000000"/>
                      </a:solidFill>
                      <a:cs typeface="Arial"/>
                      <a:sym typeface="Arial"/>
                      <a:rtl val="0"/>
                    </a:rPr>
                    <a:t>120</a:t>
                  </a:r>
                </a:p>
              </p:txBody>
            </p:sp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55BEE6A9-5B1B-BAAA-0540-D8A5C08E941A}"/>
                    </a:ext>
                  </a:extLst>
                </p:cNvPr>
                <p:cNvSpPr txBox="1"/>
                <p:nvPr/>
              </p:nvSpPr>
              <p:spPr>
                <a:xfrm>
                  <a:off x="5859619" y="2538612"/>
                  <a:ext cx="391454" cy="25391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r"/>
                  <a:r>
                    <a:rPr lang="en-US" sz="1050" spc="0" baseline="0">
                      <a:ln/>
                      <a:solidFill>
                        <a:srgbClr val="000000"/>
                      </a:solidFill>
                      <a:cs typeface="Arial"/>
                      <a:sym typeface="Arial"/>
                      <a:rtl val="0"/>
                    </a:rPr>
                    <a:t>140</a:t>
                  </a:r>
                </a:p>
              </p:txBody>
            </p:sp>
            <p:sp>
              <p:nvSpPr>
                <p:cNvPr id="87" name="TextBox 86">
                  <a:extLst>
                    <a:ext uri="{FF2B5EF4-FFF2-40B4-BE49-F238E27FC236}">
                      <a16:creationId xmlns:a16="http://schemas.microsoft.com/office/drawing/2014/main" id="{66A13212-F1CF-2A94-3DF4-4A27734CCCEE}"/>
                    </a:ext>
                  </a:extLst>
                </p:cNvPr>
                <p:cNvSpPr txBox="1"/>
                <p:nvPr/>
              </p:nvSpPr>
              <p:spPr>
                <a:xfrm>
                  <a:off x="5859619" y="2229007"/>
                  <a:ext cx="391454" cy="25391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r"/>
                  <a:r>
                    <a:rPr lang="en-US" sz="1050" spc="0" baseline="0">
                      <a:ln/>
                      <a:solidFill>
                        <a:srgbClr val="000000"/>
                      </a:solidFill>
                      <a:cs typeface="Arial"/>
                      <a:sym typeface="Arial"/>
                      <a:rtl val="0"/>
                    </a:rPr>
                    <a:t>160</a:t>
                  </a:r>
                </a:p>
              </p:txBody>
            </p:sp>
            <p:sp>
              <p:nvSpPr>
                <p:cNvPr id="88" name="TextBox 87">
                  <a:extLst>
                    <a:ext uri="{FF2B5EF4-FFF2-40B4-BE49-F238E27FC236}">
                      <a16:creationId xmlns:a16="http://schemas.microsoft.com/office/drawing/2014/main" id="{602DE1D3-2115-6E64-EAAF-8B84BF38F78D}"/>
                    </a:ext>
                  </a:extLst>
                </p:cNvPr>
                <p:cNvSpPr txBox="1"/>
                <p:nvPr/>
              </p:nvSpPr>
              <p:spPr>
                <a:xfrm rot="16200000">
                  <a:off x="4516861" y="3253282"/>
                  <a:ext cx="2446166" cy="44753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050" b="1" spc="0" baseline="0">
                      <a:ln/>
                      <a:solidFill>
                        <a:srgbClr val="C21920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  <a:sym typeface="Arial"/>
                      <a:rtl val="0"/>
                    </a:rPr>
                    <a:t>Etripamil Plasma Concentration (ng/mL), mean (SEM)</a:t>
                  </a:r>
                </a:p>
              </p:txBody>
            </p:sp>
            <p:sp>
              <p:nvSpPr>
                <p:cNvPr id="89" name="Freeform 1083">
                  <a:extLst>
                    <a:ext uri="{FF2B5EF4-FFF2-40B4-BE49-F238E27FC236}">
                      <a16:creationId xmlns:a16="http://schemas.microsoft.com/office/drawing/2014/main" id="{84BCCC4F-B11B-3B8E-FCE1-D512A7ADDA04}"/>
                    </a:ext>
                  </a:extLst>
                </p:cNvPr>
                <p:cNvSpPr/>
                <p:nvPr/>
              </p:nvSpPr>
              <p:spPr>
                <a:xfrm>
                  <a:off x="7460133" y="2641955"/>
                  <a:ext cx="168370" cy="7961"/>
                </a:xfrm>
                <a:custGeom>
                  <a:avLst/>
                  <a:gdLst>
                    <a:gd name="connsiteX0" fmla="*/ 0 w 168370"/>
                    <a:gd name="connsiteY0" fmla="*/ 0 h 7961"/>
                    <a:gd name="connsiteX1" fmla="*/ 168371 w 168370"/>
                    <a:gd name="connsiteY1" fmla="*/ 0 h 796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68370" h="7961">
                      <a:moveTo>
                        <a:pt x="0" y="0"/>
                      </a:moveTo>
                      <a:lnTo>
                        <a:pt x="168371" y="0"/>
                      </a:lnTo>
                    </a:path>
                  </a:pathLst>
                </a:custGeom>
                <a:ln w="7965" cap="flat">
                  <a:solidFill>
                    <a:srgbClr val="C21920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90" name="Freeform 1084">
                  <a:extLst>
                    <a:ext uri="{FF2B5EF4-FFF2-40B4-BE49-F238E27FC236}">
                      <a16:creationId xmlns:a16="http://schemas.microsoft.com/office/drawing/2014/main" id="{34F43E8F-0F3F-2948-80AE-200A835819B0}"/>
                    </a:ext>
                  </a:extLst>
                </p:cNvPr>
                <p:cNvSpPr/>
                <p:nvPr/>
              </p:nvSpPr>
              <p:spPr>
                <a:xfrm>
                  <a:off x="7528515" y="2626120"/>
                  <a:ext cx="44345" cy="44264"/>
                </a:xfrm>
                <a:custGeom>
                  <a:avLst/>
                  <a:gdLst>
                    <a:gd name="connsiteX0" fmla="*/ 44346 w 44345"/>
                    <a:gd name="connsiteY0" fmla="*/ 22132 h 44263"/>
                    <a:gd name="connsiteX1" fmla="*/ 22173 w 44345"/>
                    <a:gd name="connsiteY1" fmla="*/ 44263 h 44263"/>
                    <a:gd name="connsiteX2" fmla="*/ 0 w 44345"/>
                    <a:gd name="connsiteY2" fmla="*/ 22132 h 44263"/>
                    <a:gd name="connsiteX3" fmla="*/ 22173 w 44345"/>
                    <a:gd name="connsiteY3" fmla="*/ 0 h 44263"/>
                    <a:gd name="connsiteX4" fmla="*/ 44346 w 44345"/>
                    <a:gd name="connsiteY4" fmla="*/ 22132 h 442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4345" h="44263">
                      <a:moveTo>
                        <a:pt x="44346" y="22132"/>
                      </a:moveTo>
                      <a:cubicBezTo>
                        <a:pt x="44346" y="34355"/>
                        <a:pt x="34419" y="44263"/>
                        <a:pt x="22173" y="44263"/>
                      </a:cubicBezTo>
                      <a:cubicBezTo>
                        <a:pt x="9927" y="44263"/>
                        <a:pt x="0" y="34355"/>
                        <a:pt x="0" y="22132"/>
                      </a:cubicBezTo>
                      <a:cubicBezTo>
                        <a:pt x="0" y="9909"/>
                        <a:pt x="9927" y="0"/>
                        <a:pt x="22173" y="0"/>
                      </a:cubicBezTo>
                      <a:cubicBezTo>
                        <a:pt x="34419" y="0"/>
                        <a:pt x="44346" y="9909"/>
                        <a:pt x="44346" y="22132"/>
                      </a:cubicBezTo>
                      <a:close/>
                    </a:path>
                  </a:pathLst>
                </a:custGeom>
                <a:solidFill>
                  <a:srgbClr val="C21920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91" name="Freeform 1085">
                  <a:extLst>
                    <a:ext uri="{FF2B5EF4-FFF2-40B4-BE49-F238E27FC236}">
                      <a16:creationId xmlns:a16="http://schemas.microsoft.com/office/drawing/2014/main" id="{9B006841-7C69-E885-319D-4B31190DB527}"/>
                    </a:ext>
                  </a:extLst>
                </p:cNvPr>
                <p:cNvSpPr/>
                <p:nvPr/>
              </p:nvSpPr>
              <p:spPr>
                <a:xfrm>
                  <a:off x="7468695" y="2503929"/>
                  <a:ext cx="168370" cy="7961"/>
                </a:xfrm>
                <a:custGeom>
                  <a:avLst/>
                  <a:gdLst>
                    <a:gd name="connsiteX0" fmla="*/ 0 w 168370"/>
                    <a:gd name="connsiteY0" fmla="*/ 0 h 7961"/>
                    <a:gd name="connsiteX1" fmla="*/ 168371 w 168370"/>
                    <a:gd name="connsiteY1" fmla="*/ 0 h 796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68370" h="7961">
                      <a:moveTo>
                        <a:pt x="0" y="0"/>
                      </a:moveTo>
                      <a:lnTo>
                        <a:pt x="168371" y="0"/>
                      </a:lnTo>
                    </a:path>
                  </a:pathLst>
                </a:custGeom>
                <a:ln w="7965" cap="flat">
                  <a:solidFill>
                    <a:srgbClr val="0071BC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92" name="Freeform 1086">
                  <a:extLst>
                    <a:ext uri="{FF2B5EF4-FFF2-40B4-BE49-F238E27FC236}">
                      <a16:creationId xmlns:a16="http://schemas.microsoft.com/office/drawing/2014/main" id="{19E7F5CC-0CF5-FE1C-576D-1D7658508F6A}"/>
                    </a:ext>
                  </a:extLst>
                </p:cNvPr>
                <p:cNvSpPr/>
                <p:nvPr/>
              </p:nvSpPr>
              <p:spPr>
                <a:xfrm>
                  <a:off x="7519951" y="2488170"/>
                  <a:ext cx="44345" cy="44264"/>
                </a:xfrm>
                <a:custGeom>
                  <a:avLst/>
                  <a:gdLst>
                    <a:gd name="connsiteX0" fmla="*/ 44346 w 44345"/>
                    <a:gd name="connsiteY0" fmla="*/ 22132 h 44263"/>
                    <a:gd name="connsiteX1" fmla="*/ 22173 w 44345"/>
                    <a:gd name="connsiteY1" fmla="*/ 44263 h 44263"/>
                    <a:gd name="connsiteX2" fmla="*/ 0 w 44345"/>
                    <a:gd name="connsiteY2" fmla="*/ 22132 h 44263"/>
                    <a:gd name="connsiteX3" fmla="*/ 22173 w 44345"/>
                    <a:gd name="connsiteY3" fmla="*/ 0 h 44263"/>
                    <a:gd name="connsiteX4" fmla="*/ 44346 w 44345"/>
                    <a:gd name="connsiteY4" fmla="*/ 22132 h 442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4345" h="44263">
                      <a:moveTo>
                        <a:pt x="44346" y="22132"/>
                      </a:moveTo>
                      <a:cubicBezTo>
                        <a:pt x="44346" y="34355"/>
                        <a:pt x="34419" y="44263"/>
                        <a:pt x="22173" y="44263"/>
                      </a:cubicBezTo>
                      <a:cubicBezTo>
                        <a:pt x="9927" y="44263"/>
                        <a:pt x="0" y="34355"/>
                        <a:pt x="0" y="22132"/>
                      </a:cubicBezTo>
                      <a:cubicBezTo>
                        <a:pt x="0" y="9909"/>
                        <a:pt x="9927" y="0"/>
                        <a:pt x="22173" y="0"/>
                      </a:cubicBezTo>
                      <a:cubicBezTo>
                        <a:pt x="34419" y="0"/>
                        <a:pt x="44346" y="9909"/>
                        <a:pt x="44346" y="22132"/>
                      </a:cubicBezTo>
                      <a:close/>
                    </a:path>
                  </a:pathLst>
                </a:custGeom>
                <a:solidFill>
                  <a:srgbClr val="0071BC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93" name="TextBox 92">
                  <a:extLst>
                    <a:ext uri="{FF2B5EF4-FFF2-40B4-BE49-F238E27FC236}">
                      <a16:creationId xmlns:a16="http://schemas.microsoft.com/office/drawing/2014/main" id="{FA7BA811-51E8-C88B-F1A5-55F8E16475F1}"/>
                    </a:ext>
                  </a:extLst>
                </p:cNvPr>
                <p:cNvSpPr txBox="1"/>
                <p:nvPr/>
              </p:nvSpPr>
              <p:spPr>
                <a:xfrm>
                  <a:off x="7550926" y="2501749"/>
                  <a:ext cx="3513991" cy="27220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l"/>
                  <a:r>
                    <a:rPr lang="en-US" sz="1050" spc="0" baseline="0">
                      <a:ln/>
                      <a:solidFill>
                        <a:srgbClr val="000000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  <a:sym typeface="Arial"/>
                      <a:rtl val="0"/>
                    </a:rPr>
                    <a:t>Mean percentage change from baseline PR interval</a:t>
                  </a:r>
                </a:p>
              </p:txBody>
            </p:sp>
          </p:grpSp>
          <p:sp>
            <p:nvSpPr>
              <p:cNvPr id="104" name="TextBox 103">
                <a:extLst>
                  <a:ext uri="{FF2B5EF4-FFF2-40B4-BE49-F238E27FC236}">
                    <a16:creationId xmlns:a16="http://schemas.microsoft.com/office/drawing/2014/main" id="{CF0B20A0-DA10-8EB8-9749-700F82D43E74}"/>
                  </a:ext>
                </a:extLst>
              </p:cNvPr>
              <p:cNvSpPr txBox="1"/>
              <p:nvPr/>
            </p:nvSpPr>
            <p:spPr>
              <a:xfrm>
                <a:off x="5630356" y="5169730"/>
                <a:ext cx="531249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spc="0" baseline="0">
                    <a:ln/>
                    <a:solidFill>
                      <a:srgbClr val="000000"/>
                    </a:solidFill>
                    <a:latin typeface="Helvetica" panose="020B0604020202020204" pitchFamily="34" charset="0"/>
                    <a:cs typeface="Helvetica" panose="020B0604020202020204" pitchFamily="34" charset="0"/>
                    <a:sym typeface="Arial"/>
                    <a:rtl val="0"/>
                  </a:rPr>
                  <a:t>Anticipated therapeutic effect within 45 minutes; peak within 10 minutes PR interval prolongation is a marker of AV conduction time.</a:t>
                </a:r>
              </a:p>
            </p:txBody>
          </p:sp>
        </p:grp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BE2A0F31-0995-C63D-2952-F7B070CB0574}"/>
              </a:ext>
            </a:extLst>
          </p:cNvPr>
          <p:cNvSpPr txBox="1"/>
          <p:nvPr/>
        </p:nvSpPr>
        <p:spPr>
          <a:xfrm>
            <a:off x="132245" y="6570750"/>
            <a:ext cx="11927506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1. Stambler BS, et al. </a:t>
            </a:r>
            <a:r>
              <a:rPr lang="en-US" sz="900" i="1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Heart Rhythm. </a:t>
            </a:r>
            <a:r>
              <a:rPr lang="en-US" sz="9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2022;19:S211. 2. Ip JE, et al. </a:t>
            </a:r>
            <a:r>
              <a:rPr lang="fr-FR" sz="900" i="1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Clin </a:t>
            </a:r>
            <a:r>
              <a:rPr lang="fr-FR" sz="900" i="1" err="1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Pharmacol</a:t>
            </a:r>
            <a:r>
              <a:rPr lang="fr-FR" sz="900" i="1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Drug Dev. </a:t>
            </a:r>
            <a:r>
              <a:rPr lang="fr-FR" sz="9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2024 Apr;13(4):367-37</a:t>
            </a:r>
            <a:r>
              <a:rPr lang="en-US" sz="9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42764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F2A107-DF2D-198F-E4F0-50C8FF5830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CA0F59-FECA-3F42-1C39-9E3A22615E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570" y="161993"/>
            <a:ext cx="10515600" cy="1325563"/>
          </a:xfrm>
        </p:spPr>
        <p:txBody>
          <a:bodyPr>
            <a:normAutofit/>
          </a:bodyPr>
          <a:lstStyle/>
          <a:p>
            <a:r>
              <a:rPr lang="en-GB" sz="3600"/>
              <a:t>Phase 3 Randomized Studies of </a:t>
            </a:r>
            <a:r>
              <a:rPr lang="en-GB" sz="3600" err="1"/>
              <a:t>Etripamil</a:t>
            </a:r>
            <a:endParaRPr lang="en-US" sz="36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C3221A-D0B6-4920-225C-2BC484422F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5735" y="1388515"/>
            <a:ext cx="10468066" cy="2934310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spcAft>
                <a:spcPts val="600"/>
              </a:spcAft>
            </a:pPr>
            <a:r>
              <a:rPr lang="en-US" sz="1800" b="1">
                <a:latin typeface="Helvetica"/>
                <a:cs typeface="Helvetica"/>
              </a:rPr>
              <a:t>Study Objective: </a:t>
            </a:r>
            <a:r>
              <a:rPr lang="en-US" sz="1800">
                <a:latin typeface="Helvetica"/>
                <a:cs typeface="Helvetica"/>
              </a:rPr>
              <a:t>To assess </a:t>
            </a:r>
            <a:r>
              <a:rPr lang="en-US" sz="1800" b="1">
                <a:latin typeface="Helvetica"/>
                <a:cs typeface="Helvetica"/>
              </a:rPr>
              <a:t>treatment satisfaction for patients with specific symptoms </a:t>
            </a:r>
            <a:r>
              <a:rPr lang="en-US" sz="1800">
                <a:latin typeface="Helvetica"/>
                <a:cs typeface="Helvetica"/>
              </a:rPr>
              <a:t>in two Phase 3 trials using </a:t>
            </a:r>
            <a:r>
              <a:rPr lang="en-US" sz="1800" err="1">
                <a:latin typeface="Helvetica"/>
                <a:cs typeface="Helvetica"/>
              </a:rPr>
              <a:t>etripamil</a:t>
            </a:r>
            <a:r>
              <a:rPr lang="en-US" sz="1800">
                <a:latin typeface="Helvetica"/>
                <a:cs typeface="Helvetica"/>
              </a:rPr>
              <a:t> nasal spray to treat episodes of PSVT.</a:t>
            </a:r>
            <a:endParaRPr lang="en-US" sz="1800" b="1">
              <a:latin typeface="Helvetica"/>
              <a:cs typeface="Helvetica"/>
            </a:endParaRPr>
          </a:p>
          <a:p>
            <a:pPr>
              <a:spcAft>
                <a:spcPts val="600"/>
              </a:spcAft>
            </a:pPr>
            <a:r>
              <a:rPr lang="en-US" sz="1800" b="1">
                <a:latin typeface="Helvetica"/>
                <a:cs typeface="Helvetica"/>
              </a:rPr>
              <a:t>NODE-301</a:t>
            </a:r>
            <a:r>
              <a:rPr lang="en-US" sz="1800">
                <a:latin typeface="Helvetica"/>
                <a:cs typeface="Helvetica"/>
              </a:rPr>
              <a:t> part 1 and </a:t>
            </a:r>
            <a:r>
              <a:rPr lang="en-US" sz="1800" b="1">
                <a:latin typeface="Helvetica"/>
                <a:cs typeface="Helvetica"/>
              </a:rPr>
              <a:t>RAPID</a:t>
            </a:r>
            <a:r>
              <a:rPr lang="en-US" sz="1800">
                <a:latin typeface="Helvetica"/>
                <a:cs typeface="Helvetica"/>
              </a:rPr>
              <a:t> (NODE-301 part 2) (NCT03464019) </a:t>
            </a:r>
            <a:r>
              <a:rPr lang="en-GB" sz="1800">
                <a:latin typeface="Helvetica"/>
                <a:cs typeface="Helvetica"/>
              </a:rPr>
              <a:t>were event-driven, randomized, double-blind, placebo-controlled studies to evaluate efficacy and safety of </a:t>
            </a:r>
            <a:r>
              <a:rPr lang="en-GB" sz="1800" err="1">
                <a:latin typeface="Helvetica"/>
                <a:cs typeface="Helvetica"/>
              </a:rPr>
              <a:t>etripamil</a:t>
            </a:r>
            <a:r>
              <a:rPr lang="en-GB" sz="1800">
                <a:latin typeface="Helvetica"/>
                <a:cs typeface="Helvetica"/>
              </a:rPr>
              <a:t> in patients experiencing a PSVT episode in a medically unsupervised setting.</a:t>
            </a:r>
          </a:p>
          <a:p>
            <a:pPr>
              <a:spcAft>
                <a:spcPts val="600"/>
              </a:spcAft>
            </a:pPr>
            <a:endParaRPr lang="en-GB" sz="1800"/>
          </a:p>
          <a:p>
            <a:pPr>
              <a:spcAft>
                <a:spcPts val="600"/>
              </a:spcAft>
            </a:pPr>
            <a:endParaRPr lang="en-GB" sz="1800"/>
          </a:p>
          <a:p>
            <a:pPr>
              <a:spcAft>
                <a:spcPts val="600"/>
              </a:spcAft>
            </a:pPr>
            <a:endParaRPr lang="en-GB" sz="1800"/>
          </a:p>
          <a:p>
            <a:endParaRPr lang="en-US" sz="400"/>
          </a:p>
        </p:txBody>
      </p:sp>
      <p:graphicFrame>
        <p:nvGraphicFramePr>
          <p:cNvPr id="35" name="Table 10">
            <a:extLst>
              <a:ext uri="{FF2B5EF4-FFF2-40B4-BE49-F238E27FC236}">
                <a16:creationId xmlns:a16="http://schemas.microsoft.com/office/drawing/2014/main" id="{F984457D-5484-E2A1-6E9B-06FB4B00FA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8010380"/>
              </p:ext>
            </p:extLst>
          </p:nvPr>
        </p:nvGraphicFramePr>
        <p:xfrm>
          <a:off x="885735" y="3358976"/>
          <a:ext cx="4955331" cy="2260902"/>
        </p:xfrm>
        <a:graphic>
          <a:graphicData uri="http://schemas.openxmlformats.org/drawingml/2006/table">
            <a:tbl>
              <a:tblPr firstRow="1" bandRow="1"/>
              <a:tblGrid>
                <a:gridCol w="4955331">
                  <a:extLst>
                    <a:ext uri="{9D8B030D-6E8A-4147-A177-3AD203B41FA5}">
                      <a16:colId xmlns:a16="http://schemas.microsoft.com/office/drawing/2014/main" val="940815743"/>
                    </a:ext>
                  </a:extLst>
                </a:gridCol>
              </a:tblGrid>
              <a:tr h="5781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egoe U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egoe U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egoe U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egoe U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egoe U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egoe U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egoe U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egoe U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egoe U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NODE-301 Part 1</a:t>
                      </a:r>
                      <a:r>
                        <a:rPr lang="en-US" sz="1800" baseline="3000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D5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7900560"/>
                  </a:ext>
                </a:extLst>
              </a:tr>
              <a:tr h="168273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"/>
                        </a:defRPr>
                      </a:lvl9pPr>
                    </a:lstStyle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N = 419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Randomized 2:1 to </a:t>
                      </a:r>
                      <a:r>
                        <a:rPr lang="en-GB" sz="1600" err="1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etripamil</a:t>
                      </a:r>
                      <a:r>
                        <a:rPr lang="en-GB" sz="160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70 mg or placebo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Patients performed VM, and if unsuccessful, self-administered </a:t>
                      </a:r>
                      <a:r>
                        <a:rPr lang="en-GB" sz="1600" err="1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etripamil</a:t>
                      </a:r>
                      <a:r>
                        <a:rPr lang="en-GB" sz="160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or placebo</a:t>
                      </a:r>
                    </a:p>
                  </a:txBody>
                  <a:tcPr marT="9000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D5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8170120"/>
                  </a:ext>
                </a:extLst>
              </a:tr>
            </a:tbl>
          </a:graphicData>
        </a:graphic>
      </p:graphicFrame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738BCF7A-E5B5-77EB-5720-BDB9A01931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3688307"/>
              </p:ext>
            </p:extLst>
          </p:nvPr>
        </p:nvGraphicFramePr>
        <p:xfrm>
          <a:off x="6120064" y="3381038"/>
          <a:ext cx="5233736" cy="2173370"/>
        </p:xfrm>
        <a:graphic>
          <a:graphicData uri="http://schemas.openxmlformats.org/drawingml/2006/table">
            <a:tbl>
              <a:tblPr firstRow="1" bandRow="1"/>
              <a:tblGrid>
                <a:gridCol w="5233736">
                  <a:extLst>
                    <a:ext uri="{9D8B030D-6E8A-4147-A177-3AD203B41FA5}">
                      <a16:colId xmlns:a16="http://schemas.microsoft.com/office/drawing/2014/main" val="940815743"/>
                    </a:ext>
                  </a:extLst>
                </a:gridCol>
              </a:tblGrid>
              <a:tr h="57461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egoe U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egoe U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egoe U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egoe U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egoe U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egoe U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egoe U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egoe U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egoe U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RAPID (NODE-301 Part 2)</a:t>
                      </a:r>
                      <a:r>
                        <a:rPr lang="en-US" sz="1800" b="1" baseline="3000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3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7900560"/>
                  </a:ext>
                </a:extLst>
              </a:tr>
              <a:tr h="15514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goe UI"/>
                        </a:defRPr>
                      </a:lvl9pPr>
                    </a:lstStyle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N = 692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Randomized 1:1 to etripamil 70 mg or placebo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Patients performed VM, and if unsuccessful, </a:t>
                      </a:r>
                      <a:br>
                        <a:rPr lang="en-GB" sz="160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</a:br>
                      <a:r>
                        <a:rPr lang="en-GB" sz="160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self-administered etripamil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Dose repeated in 10 min if symptoms persisted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Included an open-label period</a:t>
                      </a:r>
                    </a:p>
                  </a:txBody>
                  <a:tcPr marT="9000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3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8170120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990040E-F049-2028-886B-CEF935B892D4}"/>
              </a:ext>
            </a:extLst>
          </p:cNvPr>
          <p:cNvSpPr txBox="1"/>
          <p:nvPr/>
        </p:nvSpPr>
        <p:spPr>
          <a:xfrm>
            <a:off x="148570" y="6202273"/>
            <a:ext cx="3747179" cy="230832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ctr"/>
            <a:r>
              <a:rPr lang="en-US" sz="900">
                <a:latin typeface="Helvetica" panose="020B0604020202020204" pitchFamily="34" charset="0"/>
                <a:cs typeface="Helvetica" panose="020B0604020202020204" pitchFamily="34" charset="0"/>
              </a:rPr>
              <a:t>PSVT = paroxysmal supraventricular tachycardia; VM= vagal maneuver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A1B6FC0A-273B-16A1-B1DF-7BCB6081FA3C}"/>
              </a:ext>
            </a:extLst>
          </p:cNvPr>
          <p:cNvGrpSpPr/>
          <p:nvPr/>
        </p:nvGrpSpPr>
        <p:grpSpPr>
          <a:xfrm>
            <a:off x="2848721" y="5766603"/>
            <a:ext cx="7233542" cy="435670"/>
            <a:chOff x="2313101" y="5766603"/>
            <a:chExt cx="7233542" cy="435670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16385D1D-9109-3F30-F9B0-210671913C09}"/>
                </a:ext>
              </a:extLst>
            </p:cNvPr>
            <p:cNvSpPr txBox="1"/>
            <p:nvPr/>
          </p:nvSpPr>
          <p:spPr>
            <a:xfrm>
              <a:off x="2693485" y="5788580"/>
              <a:ext cx="68531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b="1">
                  <a:solidFill>
                    <a:srgbClr val="0F1A3E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Pooled data were </a:t>
              </a:r>
              <a:r>
                <a:rPr lang="en-GB" b="1" err="1">
                  <a:solidFill>
                    <a:srgbClr val="0F1A3E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analyzed</a:t>
              </a:r>
              <a:r>
                <a:rPr lang="en-GB" b="1">
                  <a:solidFill>
                    <a:srgbClr val="0F1A3E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 from NODE-301 Part 1 and RAPID</a:t>
              </a:r>
              <a:endParaRPr lang="en-US" b="1">
                <a:solidFill>
                  <a:srgbClr val="0F1A3E"/>
                </a:solidFill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pic>
          <p:nvPicPr>
            <p:cNvPr id="11" name="Graphic 10">
              <a:extLst>
                <a:ext uri="{FF2B5EF4-FFF2-40B4-BE49-F238E27FC236}">
                  <a16:creationId xmlns:a16="http://schemas.microsoft.com/office/drawing/2014/main" id="{F269DA9D-F201-005F-685D-80D4C74E411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313101" y="5766603"/>
              <a:ext cx="435670" cy="435670"/>
            </a:xfrm>
            <a:prstGeom prst="rect">
              <a:avLst/>
            </a:prstGeom>
          </p:spPr>
        </p:pic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C61D97BC-3D49-205A-0F44-733C1736E029}"/>
              </a:ext>
            </a:extLst>
          </p:cNvPr>
          <p:cNvSpPr txBox="1"/>
          <p:nvPr/>
        </p:nvSpPr>
        <p:spPr>
          <a:xfrm>
            <a:off x="148570" y="6561020"/>
            <a:ext cx="11942987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1. Stambler BS, et al. </a:t>
            </a:r>
            <a:r>
              <a:rPr lang="en-US" sz="900" i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Circ </a:t>
            </a:r>
            <a:r>
              <a:rPr lang="en-US" sz="900" i="1" dirty="0" err="1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Arrhythm</a:t>
            </a:r>
            <a:r>
              <a:rPr lang="en-US" sz="900" i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900" i="1" dirty="0" err="1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Electrophysiol</a:t>
            </a:r>
            <a:r>
              <a:rPr lang="en-US" sz="900" i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. </a:t>
            </a:r>
            <a:r>
              <a:rPr lang="en-US" sz="9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2022;15:e010915. 2. Stambler BS, et al. </a:t>
            </a:r>
            <a:r>
              <a:rPr lang="en-US" sz="900" i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Lancet. </a:t>
            </a:r>
            <a:r>
              <a:rPr lang="en-US" sz="9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2023;402:118-128.</a:t>
            </a:r>
          </a:p>
        </p:txBody>
      </p:sp>
    </p:spTree>
    <p:extLst>
      <p:ext uri="{BB962C8B-B14F-4D97-AF65-F5344CB8AC3E}">
        <p14:creationId xmlns:p14="http://schemas.microsoft.com/office/powerpoint/2010/main" val="26785044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EA9AD-598F-DCB7-EE22-E3ACBC9683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" y="33639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/>
              <a:t>Pooled Analysis of RCTs: Study Endpoints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19B724-A251-10D8-0EAE-B65DF2A972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907" y="1417484"/>
            <a:ext cx="11452767" cy="1695319"/>
          </a:xfrm>
        </p:spPr>
        <p:txBody>
          <a:bodyPr>
            <a:noAutofit/>
          </a:bodyPr>
          <a:lstStyle/>
          <a:p>
            <a:r>
              <a:rPr lang="en-US" sz="2000" b="1" dirty="0"/>
              <a:t>Primary Endpoint: </a:t>
            </a:r>
            <a:r>
              <a:rPr lang="en-US" sz="2000" dirty="0"/>
              <a:t>Conversion to sinus rhythm (SR) within 30 minutes of treatment</a:t>
            </a:r>
            <a:endParaRPr lang="en-US" sz="2000" b="1" dirty="0"/>
          </a:p>
          <a:p>
            <a:r>
              <a:rPr lang="en-US" sz="2000" b="1" dirty="0"/>
              <a:t>Secondary Endpoint: </a:t>
            </a:r>
            <a:r>
              <a:rPr lang="en-US" sz="2000" dirty="0"/>
              <a:t>Treatment satisfaction</a:t>
            </a:r>
          </a:p>
          <a:p>
            <a:pPr lvl="1"/>
            <a:r>
              <a:rPr lang="en-US" sz="1800" dirty="0"/>
              <a:t>If the patient confirmed a specific symptom, they were instructed to answer </a:t>
            </a:r>
            <a:r>
              <a:rPr lang="en-US" sz="1800" b="1" dirty="0"/>
              <a:t>TSQM-9</a:t>
            </a:r>
            <a:r>
              <a:rPr lang="en-US" sz="1800" dirty="0"/>
              <a:t> question #2</a:t>
            </a:r>
          </a:p>
          <a:p>
            <a:pPr lvl="1"/>
            <a:r>
              <a:rPr lang="en-US" sz="1800" dirty="0"/>
              <a:t>Symptoms assessed: “rapid pulse,” “palpitations,” “shortness of breath,” “chest tightness/pain/pressure,” “feeling dizzy/lightheaded,” and “anxiety.”</a:t>
            </a:r>
          </a:p>
          <a:p>
            <a:pPr lvl="1"/>
            <a:r>
              <a:rPr lang="en-US" sz="1800" dirty="0"/>
              <a:t>Relief of that symptom was analyzed by comparing the average score between treatment arms.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F86A8DC-857F-F21B-79E3-BF224E2839A2}"/>
              </a:ext>
            </a:extLst>
          </p:cNvPr>
          <p:cNvGrpSpPr/>
          <p:nvPr/>
        </p:nvGrpSpPr>
        <p:grpSpPr>
          <a:xfrm>
            <a:off x="1055649" y="3466522"/>
            <a:ext cx="10080702" cy="2407323"/>
            <a:chOff x="947854" y="3466522"/>
            <a:chExt cx="10080702" cy="2407323"/>
          </a:xfrm>
        </p:grpSpPr>
        <p:graphicFrame>
          <p:nvGraphicFramePr>
            <p:cNvPr id="4" name="Diagram 3">
              <a:extLst>
                <a:ext uri="{FF2B5EF4-FFF2-40B4-BE49-F238E27FC236}">
                  <a16:creationId xmlns:a16="http://schemas.microsoft.com/office/drawing/2014/main" id="{18E98E36-9B21-1386-EF45-2381977A0BD4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246691286"/>
                </p:ext>
              </p:extLst>
            </p:nvPr>
          </p:nvGraphicFramePr>
          <p:xfrm>
            <a:off x="1920488" y="4412513"/>
            <a:ext cx="8128000" cy="1209494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6507D289-FB7F-C506-4BC1-ACE8FB40756A}"/>
                </a:ext>
              </a:extLst>
            </p:cNvPr>
            <p:cNvSpPr txBox="1"/>
            <p:nvPr/>
          </p:nvSpPr>
          <p:spPr>
            <a:xfrm>
              <a:off x="1371599" y="5504513"/>
              <a:ext cx="27948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>
                  <a:solidFill>
                    <a:srgbClr val="0093AC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Extremely dissatisfied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51292385-02CB-B281-8086-9EF24B32D1C6}"/>
                </a:ext>
              </a:extLst>
            </p:cNvPr>
            <p:cNvCxnSpPr>
              <a:cxnSpLocks/>
            </p:cNvCxnSpPr>
            <p:nvPr/>
          </p:nvCxnSpPr>
          <p:spPr>
            <a:xfrm>
              <a:off x="2598234" y="5315232"/>
              <a:ext cx="0" cy="227381"/>
            </a:xfrm>
            <a:prstGeom prst="line">
              <a:avLst/>
            </a:prstGeom>
            <a:ln>
              <a:solidFill>
                <a:srgbClr val="0093AC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0FDFAF80-A375-9856-C6AA-830D3F82EC6A}"/>
                </a:ext>
              </a:extLst>
            </p:cNvPr>
            <p:cNvSpPr txBox="1"/>
            <p:nvPr/>
          </p:nvSpPr>
          <p:spPr>
            <a:xfrm>
              <a:off x="8247876" y="5496088"/>
              <a:ext cx="24532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>
                  <a:solidFill>
                    <a:srgbClr val="0093AC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Extremely satisfied</a:t>
              </a: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6E58DB50-4D9D-32A0-BBA6-3A9C7E964FA2}"/>
                </a:ext>
              </a:extLst>
            </p:cNvPr>
            <p:cNvCxnSpPr>
              <a:cxnSpLocks/>
            </p:cNvCxnSpPr>
            <p:nvPr/>
          </p:nvCxnSpPr>
          <p:spPr>
            <a:xfrm>
              <a:off x="9448800" y="5315232"/>
              <a:ext cx="0" cy="227381"/>
            </a:xfrm>
            <a:prstGeom prst="line">
              <a:avLst/>
            </a:prstGeom>
            <a:ln>
              <a:solidFill>
                <a:srgbClr val="0093AC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836711E5-B189-9A25-DB40-E19FB599E2E9}"/>
                </a:ext>
              </a:extLst>
            </p:cNvPr>
            <p:cNvSpPr txBox="1"/>
            <p:nvPr/>
          </p:nvSpPr>
          <p:spPr>
            <a:xfrm>
              <a:off x="947854" y="3466522"/>
              <a:ext cx="10080702" cy="954107"/>
            </a:xfrm>
            <a:prstGeom prst="rect">
              <a:avLst/>
            </a:prstGeom>
            <a:solidFill>
              <a:srgbClr val="2D56A6"/>
            </a:solidFill>
            <a:effectLst>
              <a:softEdge rad="25400"/>
            </a:effectLst>
          </p:spPr>
          <p:txBody>
            <a:bodyPr wrap="square">
              <a:spAutoFit/>
            </a:bodyPr>
            <a:lstStyle/>
            <a:p>
              <a:pPr marL="0" indent="0" algn="ctr">
                <a:buNone/>
              </a:pPr>
              <a:r>
                <a:rPr lang="en-US" sz="2800">
                  <a:solidFill>
                    <a:schemeClr val="bg1"/>
                  </a:solidFill>
                </a:rPr>
                <a:t>How satisfied or dissatisfied are you </a:t>
              </a:r>
            </a:p>
            <a:p>
              <a:pPr marL="0" indent="0" algn="ctr">
                <a:buNone/>
              </a:pPr>
              <a:r>
                <a:rPr lang="en-US" sz="2800">
                  <a:solidFill>
                    <a:schemeClr val="bg1"/>
                  </a:solidFill>
                </a:rPr>
                <a:t>with the way the medication relieves your symptoms?</a:t>
              </a: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183CF4DD-2DD0-0E7D-133C-C061101CC6E2}"/>
              </a:ext>
            </a:extLst>
          </p:cNvPr>
          <p:cNvSpPr txBox="1"/>
          <p:nvPr/>
        </p:nvSpPr>
        <p:spPr>
          <a:xfrm>
            <a:off x="20320" y="6221403"/>
            <a:ext cx="739471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latin typeface="Helvetica" panose="020B0604020202020204" pitchFamily="34" charset="0"/>
                <a:cs typeface="Helvetica" panose="020B0604020202020204" pitchFamily="34" charset="0"/>
              </a:rPr>
              <a:t>TSQM-9 = </a:t>
            </a:r>
            <a:r>
              <a:rPr lang="fr-FR" sz="900" err="1">
                <a:latin typeface="Helvetica" panose="020B0604020202020204" pitchFamily="34" charset="0"/>
                <a:cs typeface="Helvetica" panose="020B0604020202020204" pitchFamily="34" charset="0"/>
              </a:rPr>
              <a:t>Treatment</a:t>
            </a:r>
            <a:r>
              <a:rPr lang="fr-FR" sz="900">
                <a:latin typeface="Helvetica" panose="020B0604020202020204" pitchFamily="34" charset="0"/>
                <a:cs typeface="Helvetica" panose="020B0604020202020204" pitchFamily="34" charset="0"/>
              </a:rPr>
              <a:t> Satisfaction Questionnaire for </a:t>
            </a:r>
            <a:r>
              <a:rPr lang="fr-FR" sz="900" err="1">
                <a:latin typeface="Helvetica" panose="020B0604020202020204" pitchFamily="34" charset="0"/>
                <a:cs typeface="Helvetica" panose="020B0604020202020204" pitchFamily="34" charset="0"/>
              </a:rPr>
              <a:t>Medication</a:t>
            </a:r>
            <a:r>
              <a:rPr lang="fr-FR" sz="900">
                <a:latin typeface="Helvetica" panose="020B0604020202020204" pitchFamily="34" charset="0"/>
                <a:cs typeface="Helvetica" panose="020B0604020202020204" pitchFamily="34" charset="0"/>
              </a:rPr>
              <a:t> version 9</a:t>
            </a:r>
            <a:r>
              <a:rPr lang="en-US" sz="90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688811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E459C5-7FB5-A3C9-6547-B6670FD81F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E61B2-BBAA-D93B-8E11-9DCBE64EF7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336" y="231517"/>
            <a:ext cx="8847851" cy="1325563"/>
          </a:xfrm>
        </p:spPr>
        <p:txBody>
          <a:bodyPr>
            <a:normAutofit/>
          </a:bodyPr>
          <a:lstStyle/>
          <a:p>
            <a:r>
              <a:rPr lang="en-US" sz="3600"/>
              <a:t>Pooled Analysis of RCTs: </a:t>
            </a:r>
            <a:r>
              <a:rPr lang="en-US" sz="3600" err="1"/>
              <a:t>Etripamil</a:t>
            </a:r>
            <a:r>
              <a:rPr lang="en-US" sz="3600"/>
              <a:t> Effectively Terminated PSVT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D85C6E-6E1D-184C-0D0B-7A3C68A300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607" y="1939560"/>
            <a:ext cx="3775397" cy="3316446"/>
          </a:xfrm>
        </p:spPr>
        <p:txBody>
          <a:bodyPr>
            <a:normAutofit lnSpcReduction="10000"/>
          </a:bodyPr>
          <a:lstStyle/>
          <a:p>
            <a:r>
              <a:rPr lang="en-US" sz="2000"/>
              <a:t>A total of </a:t>
            </a:r>
            <a:r>
              <a:rPr lang="en-US" sz="2000" b="1"/>
              <a:t>370 patients </a:t>
            </a:r>
            <a:r>
              <a:rPr lang="en-US" sz="2000"/>
              <a:t>from NODE-301 and RAPID administered treatment for a confirmed episode of PSVT</a:t>
            </a:r>
          </a:p>
          <a:p>
            <a:r>
              <a:rPr lang="en-US" sz="2000"/>
              <a:t>More patients taking </a:t>
            </a:r>
            <a:r>
              <a:rPr lang="en-US" sz="2000" err="1"/>
              <a:t>etripamil</a:t>
            </a:r>
            <a:r>
              <a:rPr lang="en-US" sz="2000"/>
              <a:t> </a:t>
            </a:r>
            <a:r>
              <a:rPr lang="en-US" sz="2000" b="1"/>
              <a:t>converted to SR </a:t>
            </a:r>
            <a:r>
              <a:rPr lang="en-US" sz="2000"/>
              <a:t>by </a:t>
            </a:r>
            <a:r>
              <a:rPr lang="en-US" sz="2000" b="1"/>
              <a:t>30 minutes </a:t>
            </a:r>
            <a:r>
              <a:rPr lang="en-US" sz="2000"/>
              <a:t>than those taking placebo </a:t>
            </a:r>
            <a:r>
              <a:rPr lang="en-US" sz="2000" b="1"/>
              <a:t>(60.2% vs 31.9%, p&lt;0.001)</a:t>
            </a:r>
          </a:p>
          <a:p>
            <a:r>
              <a:rPr lang="en-US" sz="2000" b="1"/>
              <a:t>Median time to conversion: 20.1 min </a:t>
            </a:r>
            <a:r>
              <a:rPr lang="en-US" sz="2000"/>
              <a:t>and </a:t>
            </a:r>
            <a:r>
              <a:rPr lang="en-US" sz="2000" b="1"/>
              <a:t>51.6 min</a:t>
            </a:r>
            <a:r>
              <a:rPr lang="en-US" sz="2000"/>
              <a:t>, for </a:t>
            </a:r>
            <a:r>
              <a:rPr lang="en-US" sz="2000" err="1"/>
              <a:t>etripamil</a:t>
            </a:r>
            <a:r>
              <a:rPr lang="en-US" sz="2000"/>
              <a:t> and placebo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44334CC-1647-BAEC-D6F6-DD93E600ECD6}"/>
              </a:ext>
            </a:extLst>
          </p:cNvPr>
          <p:cNvSpPr txBox="1"/>
          <p:nvPr/>
        </p:nvSpPr>
        <p:spPr>
          <a:xfrm>
            <a:off x="75945" y="6231563"/>
            <a:ext cx="748217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>
                <a:latin typeface="Helvetica" panose="020B0604020202020204"/>
                <a:cs typeface="Helvetica" panose="020B0604020202020204"/>
              </a:rPr>
              <a:t> </a:t>
            </a:r>
            <a:r>
              <a:rPr lang="en-US" sz="900">
                <a:latin typeface="Helvetica" panose="020B0604020202020204"/>
                <a:cs typeface="Helvetica" panose="020B0604020202020204"/>
              </a:rPr>
              <a:t>PSVT =  supraventricular tachycardia; SR = sinus rhythm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E786BF3A-D04A-137E-5E47-82F803FBA56F}"/>
              </a:ext>
            </a:extLst>
          </p:cNvPr>
          <p:cNvGrpSpPr/>
          <p:nvPr/>
        </p:nvGrpSpPr>
        <p:grpSpPr>
          <a:xfrm>
            <a:off x="4918711" y="1427016"/>
            <a:ext cx="6742701" cy="4643877"/>
            <a:chOff x="2261725" y="1086971"/>
            <a:chExt cx="7659076" cy="5073469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8F99D4AC-6CB1-9D0F-B8B2-6F4198E63056}"/>
                </a:ext>
              </a:extLst>
            </p:cNvPr>
            <p:cNvGrpSpPr>
              <a:grpSpLocks/>
            </p:cNvGrpSpPr>
            <p:nvPr/>
          </p:nvGrpSpPr>
          <p:grpSpPr>
            <a:xfrm>
              <a:off x="3194999" y="3839455"/>
              <a:ext cx="5832257" cy="1195588"/>
              <a:chOff x="3194999" y="3839455"/>
              <a:chExt cx="5832257" cy="1195588"/>
            </a:xfrm>
          </p:grpSpPr>
          <p:sp>
            <p:nvSpPr>
              <p:cNvPr id="1051" name="Freeform 907">
                <a:extLst>
                  <a:ext uri="{FF2B5EF4-FFF2-40B4-BE49-F238E27FC236}">
                    <a16:creationId xmlns:a16="http://schemas.microsoft.com/office/drawing/2014/main" id="{01C8F31A-134A-A02A-5667-EF951669AB05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3194999" y="3884455"/>
                <a:ext cx="5803606" cy="1150588"/>
              </a:xfrm>
              <a:custGeom>
                <a:avLst/>
                <a:gdLst>
                  <a:gd name="connsiteX0" fmla="*/ 0 w 5802353"/>
                  <a:gd name="connsiteY0" fmla="*/ 1150589 h 1150588"/>
                  <a:gd name="connsiteX1" fmla="*/ 15294 w 5802353"/>
                  <a:gd name="connsiteY1" fmla="*/ 1150589 h 1150588"/>
                  <a:gd name="connsiteX2" fmla="*/ 15294 w 5802353"/>
                  <a:gd name="connsiteY2" fmla="*/ 1125883 h 1150588"/>
                  <a:gd name="connsiteX3" fmla="*/ 32941 w 5802353"/>
                  <a:gd name="connsiteY3" fmla="*/ 1125883 h 1150588"/>
                  <a:gd name="connsiteX4" fmla="*/ 32941 w 5802353"/>
                  <a:gd name="connsiteY4" fmla="*/ 1102353 h 1150588"/>
                  <a:gd name="connsiteX5" fmla="*/ 43529 w 5802353"/>
                  <a:gd name="connsiteY5" fmla="*/ 1102353 h 1150588"/>
                  <a:gd name="connsiteX6" fmla="*/ 43529 w 5802353"/>
                  <a:gd name="connsiteY6" fmla="*/ 1076471 h 1150588"/>
                  <a:gd name="connsiteX7" fmla="*/ 84706 w 5802353"/>
                  <a:gd name="connsiteY7" fmla="*/ 1076471 h 1150588"/>
                  <a:gd name="connsiteX8" fmla="*/ 84706 w 5802353"/>
                  <a:gd name="connsiteY8" fmla="*/ 1052941 h 1150588"/>
                  <a:gd name="connsiteX9" fmla="*/ 180000 w 5802353"/>
                  <a:gd name="connsiteY9" fmla="*/ 1052941 h 1150588"/>
                  <a:gd name="connsiteX10" fmla="*/ 180000 w 5802353"/>
                  <a:gd name="connsiteY10" fmla="*/ 1028235 h 1150588"/>
                  <a:gd name="connsiteX11" fmla="*/ 389412 w 5802353"/>
                  <a:gd name="connsiteY11" fmla="*/ 1028235 h 1150588"/>
                  <a:gd name="connsiteX12" fmla="*/ 389412 w 5802353"/>
                  <a:gd name="connsiteY12" fmla="*/ 1004706 h 1150588"/>
                  <a:gd name="connsiteX13" fmla="*/ 495294 w 5802353"/>
                  <a:gd name="connsiteY13" fmla="*/ 1004706 h 1150588"/>
                  <a:gd name="connsiteX14" fmla="*/ 495294 w 5802353"/>
                  <a:gd name="connsiteY14" fmla="*/ 978824 h 1150588"/>
                  <a:gd name="connsiteX15" fmla="*/ 498824 w 5802353"/>
                  <a:gd name="connsiteY15" fmla="*/ 978824 h 1150588"/>
                  <a:gd name="connsiteX16" fmla="*/ 498824 w 5802353"/>
                  <a:gd name="connsiteY16" fmla="*/ 955294 h 1150588"/>
                  <a:gd name="connsiteX17" fmla="*/ 617647 w 5802353"/>
                  <a:gd name="connsiteY17" fmla="*/ 955294 h 1150588"/>
                  <a:gd name="connsiteX18" fmla="*/ 617647 w 5802353"/>
                  <a:gd name="connsiteY18" fmla="*/ 931765 h 1150588"/>
                  <a:gd name="connsiteX19" fmla="*/ 907059 w 5802353"/>
                  <a:gd name="connsiteY19" fmla="*/ 931765 h 1150588"/>
                  <a:gd name="connsiteX20" fmla="*/ 907059 w 5802353"/>
                  <a:gd name="connsiteY20" fmla="*/ 907059 h 1150588"/>
                  <a:gd name="connsiteX21" fmla="*/ 945882 w 5802353"/>
                  <a:gd name="connsiteY21" fmla="*/ 907059 h 1150588"/>
                  <a:gd name="connsiteX22" fmla="*/ 945882 w 5802353"/>
                  <a:gd name="connsiteY22" fmla="*/ 882353 h 1150588"/>
                  <a:gd name="connsiteX23" fmla="*/ 1222353 w 5802353"/>
                  <a:gd name="connsiteY23" fmla="*/ 882353 h 1150588"/>
                  <a:gd name="connsiteX24" fmla="*/ 1222353 w 5802353"/>
                  <a:gd name="connsiteY24" fmla="*/ 857647 h 1150588"/>
                  <a:gd name="connsiteX25" fmla="*/ 1268235 w 5802353"/>
                  <a:gd name="connsiteY25" fmla="*/ 857647 h 1150588"/>
                  <a:gd name="connsiteX26" fmla="*/ 1268235 w 5802353"/>
                  <a:gd name="connsiteY26" fmla="*/ 834118 h 1150588"/>
                  <a:gd name="connsiteX27" fmla="*/ 1272941 w 5802353"/>
                  <a:gd name="connsiteY27" fmla="*/ 834118 h 1150588"/>
                  <a:gd name="connsiteX28" fmla="*/ 1272941 w 5802353"/>
                  <a:gd name="connsiteY28" fmla="*/ 809412 h 1150588"/>
                  <a:gd name="connsiteX29" fmla="*/ 1335294 w 5802353"/>
                  <a:gd name="connsiteY29" fmla="*/ 809412 h 1150588"/>
                  <a:gd name="connsiteX30" fmla="*/ 1335294 w 5802353"/>
                  <a:gd name="connsiteY30" fmla="*/ 784706 h 1150588"/>
                  <a:gd name="connsiteX31" fmla="*/ 1348235 w 5802353"/>
                  <a:gd name="connsiteY31" fmla="*/ 784706 h 1150588"/>
                  <a:gd name="connsiteX32" fmla="*/ 1348235 w 5802353"/>
                  <a:gd name="connsiteY32" fmla="*/ 760000 h 1150588"/>
                  <a:gd name="connsiteX33" fmla="*/ 1391765 w 5802353"/>
                  <a:gd name="connsiteY33" fmla="*/ 760000 h 1150588"/>
                  <a:gd name="connsiteX34" fmla="*/ 1391765 w 5802353"/>
                  <a:gd name="connsiteY34" fmla="*/ 736471 h 1150588"/>
                  <a:gd name="connsiteX35" fmla="*/ 1418823 w 5802353"/>
                  <a:gd name="connsiteY35" fmla="*/ 736471 h 1150588"/>
                  <a:gd name="connsiteX36" fmla="*/ 1418823 w 5802353"/>
                  <a:gd name="connsiteY36" fmla="*/ 712941 h 1150588"/>
                  <a:gd name="connsiteX37" fmla="*/ 1456471 w 5802353"/>
                  <a:gd name="connsiteY37" fmla="*/ 712941 h 1150588"/>
                  <a:gd name="connsiteX38" fmla="*/ 1456471 w 5802353"/>
                  <a:gd name="connsiteY38" fmla="*/ 687059 h 1150588"/>
                  <a:gd name="connsiteX39" fmla="*/ 1515294 w 5802353"/>
                  <a:gd name="connsiteY39" fmla="*/ 687059 h 1150588"/>
                  <a:gd name="connsiteX40" fmla="*/ 1515294 w 5802353"/>
                  <a:gd name="connsiteY40" fmla="*/ 663529 h 1150588"/>
                  <a:gd name="connsiteX41" fmla="*/ 1518823 w 5802353"/>
                  <a:gd name="connsiteY41" fmla="*/ 663529 h 1150588"/>
                  <a:gd name="connsiteX42" fmla="*/ 1518823 w 5802353"/>
                  <a:gd name="connsiteY42" fmla="*/ 638824 h 1150588"/>
                  <a:gd name="connsiteX43" fmla="*/ 1592941 w 5802353"/>
                  <a:gd name="connsiteY43" fmla="*/ 638824 h 1150588"/>
                  <a:gd name="connsiteX44" fmla="*/ 1592941 w 5802353"/>
                  <a:gd name="connsiteY44" fmla="*/ 615294 h 1150588"/>
                  <a:gd name="connsiteX45" fmla="*/ 1668235 w 5802353"/>
                  <a:gd name="connsiteY45" fmla="*/ 615294 h 1150588"/>
                  <a:gd name="connsiteX46" fmla="*/ 1668235 w 5802353"/>
                  <a:gd name="connsiteY46" fmla="*/ 589412 h 1150588"/>
                  <a:gd name="connsiteX47" fmla="*/ 1696471 w 5802353"/>
                  <a:gd name="connsiteY47" fmla="*/ 589412 h 1150588"/>
                  <a:gd name="connsiteX48" fmla="*/ 1696471 w 5802353"/>
                  <a:gd name="connsiteY48" fmla="*/ 565882 h 1150588"/>
                  <a:gd name="connsiteX49" fmla="*/ 1737647 w 5802353"/>
                  <a:gd name="connsiteY49" fmla="*/ 565882 h 1150588"/>
                  <a:gd name="connsiteX50" fmla="*/ 1737647 w 5802353"/>
                  <a:gd name="connsiteY50" fmla="*/ 541177 h 1150588"/>
                  <a:gd name="connsiteX51" fmla="*/ 1752941 w 5802353"/>
                  <a:gd name="connsiteY51" fmla="*/ 541177 h 1150588"/>
                  <a:gd name="connsiteX52" fmla="*/ 1752941 w 5802353"/>
                  <a:gd name="connsiteY52" fmla="*/ 517647 h 1150588"/>
                  <a:gd name="connsiteX53" fmla="*/ 1768235 w 5802353"/>
                  <a:gd name="connsiteY53" fmla="*/ 517647 h 1150588"/>
                  <a:gd name="connsiteX54" fmla="*/ 1768235 w 5802353"/>
                  <a:gd name="connsiteY54" fmla="*/ 491765 h 1150588"/>
                  <a:gd name="connsiteX55" fmla="*/ 2101176 w 5802353"/>
                  <a:gd name="connsiteY55" fmla="*/ 491765 h 1150588"/>
                  <a:gd name="connsiteX56" fmla="*/ 2101176 w 5802353"/>
                  <a:gd name="connsiteY56" fmla="*/ 468236 h 1150588"/>
                  <a:gd name="connsiteX57" fmla="*/ 2341177 w 5802353"/>
                  <a:gd name="connsiteY57" fmla="*/ 468236 h 1150588"/>
                  <a:gd name="connsiteX58" fmla="*/ 2341177 w 5802353"/>
                  <a:gd name="connsiteY58" fmla="*/ 444706 h 1150588"/>
                  <a:gd name="connsiteX59" fmla="*/ 2495294 w 5802353"/>
                  <a:gd name="connsiteY59" fmla="*/ 444706 h 1150588"/>
                  <a:gd name="connsiteX60" fmla="*/ 2495294 w 5802353"/>
                  <a:gd name="connsiteY60" fmla="*/ 418824 h 1150588"/>
                  <a:gd name="connsiteX61" fmla="*/ 2629412 w 5802353"/>
                  <a:gd name="connsiteY61" fmla="*/ 418824 h 1150588"/>
                  <a:gd name="connsiteX62" fmla="*/ 2629412 w 5802353"/>
                  <a:gd name="connsiteY62" fmla="*/ 395294 h 1150588"/>
                  <a:gd name="connsiteX63" fmla="*/ 2657647 w 5802353"/>
                  <a:gd name="connsiteY63" fmla="*/ 395294 h 1150588"/>
                  <a:gd name="connsiteX64" fmla="*/ 2657647 w 5802353"/>
                  <a:gd name="connsiteY64" fmla="*/ 369412 h 1150588"/>
                  <a:gd name="connsiteX65" fmla="*/ 2672941 w 5802353"/>
                  <a:gd name="connsiteY65" fmla="*/ 369412 h 1150588"/>
                  <a:gd name="connsiteX66" fmla="*/ 2672941 w 5802353"/>
                  <a:gd name="connsiteY66" fmla="*/ 345882 h 1150588"/>
                  <a:gd name="connsiteX67" fmla="*/ 2810588 w 5802353"/>
                  <a:gd name="connsiteY67" fmla="*/ 345882 h 1150588"/>
                  <a:gd name="connsiteX68" fmla="*/ 2810588 w 5802353"/>
                  <a:gd name="connsiteY68" fmla="*/ 321177 h 1150588"/>
                  <a:gd name="connsiteX69" fmla="*/ 3181177 w 5802353"/>
                  <a:gd name="connsiteY69" fmla="*/ 321177 h 1150588"/>
                  <a:gd name="connsiteX70" fmla="*/ 3181177 w 5802353"/>
                  <a:gd name="connsiteY70" fmla="*/ 296471 h 1150588"/>
                  <a:gd name="connsiteX71" fmla="*/ 3498824 w 5802353"/>
                  <a:gd name="connsiteY71" fmla="*/ 296471 h 1150588"/>
                  <a:gd name="connsiteX72" fmla="*/ 3498824 w 5802353"/>
                  <a:gd name="connsiteY72" fmla="*/ 271765 h 1150588"/>
                  <a:gd name="connsiteX73" fmla="*/ 3600000 w 5802353"/>
                  <a:gd name="connsiteY73" fmla="*/ 271765 h 1150588"/>
                  <a:gd name="connsiteX74" fmla="*/ 3600000 w 5802353"/>
                  <a:gd name="connsiteY74" fmla="*/ 247059 h 1150588"/>
                  <a:gd name="connsiteX75" fmla="*/ 3651765 w 5802353"/>
                  <a:gd name="connsiteY75" fmla="*/ 247059 h 1150588"/>
                  <a:gd name="connsiteX76" fmla="*/ 3651765 w 5802353"/>
                  <a:gd name="connsiteY76" fmla="*/ 222353 h 1150588"/>
                  <a:gd name="connsiteX77" fmla="*/ 3851765 w 5802353"/>
                  <a:gd name="connsiteY77" fmla="*/ 222353 h 1150588"/>
                  <a:gd name="connsiteX78" fmla="*/ 3851765 w 5802353"/>
                  <a:gd name="connsiteY78" fmla="*/ 198823 h 1150588"/>
                  <a:gd name="connsiteX79" fmla="*/ 3885882 w 5802353"/>
                  <a:gd name="connsiteY79" fmla="*/ 198823 h 1150588"/>
                  <a:gd name="connsiteX80" fmla="*/ 3885882 w 5802353"/>
                  <a:gd name="connsiteY80" fmla="*/ 172941 h 1150588"/>
                  <a:gd name="connsiteX81" fmla="*/ 4123530 w 5802353"/>
                  <a:gd name="connsiteY81" fmla="*/ 172941 h 1150588"/>
                  <a:gd name="connsiteX82" fmla="*/ 4123530 w 5802353"/>
                  <a:gd name="connsiteY82" fmla="*/ 149412 h 1150588"/>
                  <a:gd name="connsiteX83" fmla="*/ 4478824 w 5802353"/>
                  <a:gd name="connsiteY83" fmla="*/ 149412 h 1150588"/>
                  <a:gd name="connsiteX84" fmla="*/ 4478824 w 5802353"/>
                  <a:gd name="connsiteY84" fmla="*/ 123529 h 1150588"/>
                  <a:gd name="connsiteX85" fmla="*/ 4487059 w 5802353"/>
                  <a:gd name="connsiteY85" fmla="*/ 123529 h 1150588"/>
                  <a:gd name="connsiteX86" fmla="*/ 4487059 w 5802353"/>
                  <a:gd name="connsiteY86" fmla="*/ 100000 h 1150588"/>
                  <a:gd name="connsiteX87" fmla="*/ 5056471 w 5802353"/>
                  <a:gd name="connsiteY87" fmla="*/ 100000 h 1150588"/>
                  <a:gd name="connsiteX88" fmla="*/ 5056471 w 5802353"/>
                  <a:gd name="connsiteY88" fmla="*/ 74118 h 1150588"/>
                  <a:gd name="connsiteX89" fmla="*/ 5136471 w 5802353"/>
                  <a:gd name="connsiteY89" fmla="*/ 74118 h 1150588"/>
                  <a:gd name="connsiteX90" fmla="*/ 5136471 w 5802353"/>
                  <a:gd name="connsiteY90" fmla="*/ 50588 h 1150588"/>
                  <a:gd name="connsiteX91" fmla="*/ 5309412 w 5802353"/>
                  <a:gd name="connsiteY91" fmla="*/ 50588 h 1150588"/>
                  <a:gd name="connsiteX92" fmla="*/ 5309412 w 5802353"/>
                  <a:gd name="connsiteY92" fmla="*/ 24706 h 1150588"/>
                  <a:gd name="connsiteX93" fmla="*/ 5438824 w 5802353"/>
                  <a:gd name="connsiteY93" fmla="*/ 24706 h 1150588"/>
                  <a:gd name="connsiteX94" fmla="*/ 5438824 w 5802353"/>
                  <a:gd name="connsiteY94" fmla="*/ 0 h 1150588"/>
                  <a:gd name="connsiteX95" fmla="*/ 5802353 w 5802353"/>
                  <a:gd name="connsiteY95" fmla="*/ 0 h 11505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</a:cxnLst>
                <a:rect l="l" t="t" r="r" b="b"/>
                <a:pathLst>
                  <a:path w="5802353" h="1150588">
                    <a:moveTo>
                      <a:pt x="0" y="1150589"/>
                    </a:moveTo>
                    <a:lnTo>
                      <a:pt x="15294" y="1150589"/>
                    </a:lnTo>
                    <a:lnTo>
                      <a:pt x="15294" y="1125883"/>
                    </a:lnTo>
                    <a:lnTo>
                      <a:pt x="32941" y="1125883"/>
                    </a:lnTo>
                    <a:lnTo>
                      <a:pt x="32941" y="1102353"/>
                    </a:lnTo>
                    <a:lnTo>
                      <a:pt x="43529" y="1102353"/>
                    </a:lnTo>
                    <a:lnTo>
                      <a:pt x="43529" y="1076471"/>
                    </a:lnTo>
                    <a:lnTo>
                      <a:pt x="84706" y="1076471"/>
                    </a:lnTo>
                    <a:lnTo>
                      <a:pt x="84706" y="1052941"/>
                    </a:lnTo>
                    <a:lnTo>
                      <a:pt x="180000" y="1052941"/>
                    </a:lnTo>
                    <a:lnTo>
                      <a:pt x="180000" y="1028235"/>
                    </a:lnTo>
                    <a:lnTo>
                      <a:pt x="389412" y="1028235"/>
                    </a:lnTo>
                    <a:lnTo>
                      <a:pt x="389412" y="1004706"/>
                    </a:lnTo>
                    <a:lnTo>
                      <a:pt x="495294" y="1004706"/>
                    </a:lnTo>
                    <a:lnTo>
                      <a:pt x="495294" y="978824"/>
                    </a:lnTo>
                    <a:lnTo>
                      <a:pt x="498824" y="978824"/>
                    </a:lnTo>
                    <a:lnTo>
                      <a:pt x="498824" y="955294"/>
                    </a:lnTo>
                    <a:lnTo>
                      <a:pt x="617647" y="955294"/>
                    </a:lnTo>
                    <a:lnTo>
                      <a:pt x="617647" y="931765"/>
                    </a:lnTo>
                    <a:lnTo>
                      <a:pt x="907059" y="931765"/>
                    </a:lnTo>
                    <a:lnTo>
                      <a:pt x="907059" y="907059"/>
                    </a:lnTo>
                    <a:lnTo>
                      <a:pt x="945882" y="907059"/>
                    </a:lnTo>
                    <a:lnTo>
                      <a:pt x="945882" y="882353"/>
                    </a:lnTo>
                    <a:lnTo>
                      <a:pt x="1222353" y="882353"/>
                    </a:lnTo>
                    <a:lnTo>
                      <a:pt x="1222353" y="857647"/>
                    </a:lnTo>
                    <a:lnTo>
                      <a:pt x="1268235" y="857647"/>
                    </a:lnTo>
                    <a:lnTo>
                      <a:pt x="1268235" y="834118"/>
                    </a:lnTo>
                    <a:lnTo>
                      <a:pt x="1272941" y="834118"/>
                    </a:lnTo>
                    <a:lnTo>
                      <a:pt x="1272941" y="809412"/>
                    </a:lnTo>
                    <a:lnTo>
                      <a:pt x="1335294" y="809412"/>
                    </a:lnTo>
                    <a:lnTo>
                      <a:pt x="1335294" y="784706"/>
                    </a:lnTo>
                    <a:lnTo>
                      <a:pt x="1348235" y="784706"/>
                    </a:lnTo>
                    <a:lnTo>
                      <a:pt x="1348235" y="760000"/>
                    </a:lnTo>
                    <a:lnTo>
                      <a:pt x="1391765" y="760000"/>
                    </a:lnTo>
                    <a:lnTo>
                      <a:pt x="1391765" y="736471"/>
                    </a:lnTo>
                    <a:lnTo>
                      <a:pt x="1418823" y="736471"/>
                    </a:lnTo>
                    <a:lnTo>
                      <a:pt x="1418823" y="712941"/>
                    </a:lnTo>
                    <a:lnTo>
                      <a:pt x="1456471" y="712941"/>
                    </a:lnTo>
                    <a:lnTo>
                      <a:pt x="1456471" y="687059"/>
                    </a:lnTo>
                    <a:lnTo>
                      <a:pt x="1515294" y="687059"/>
                    </a:lnTo>
                    <a:lnTo>
                      <a:pt x="1515294" y="663529"/>
                    </a:lnTo>
                    <a:lnTo>
                      <a:pt x="1518823" y="663529"/>
                    </a:lnTo>
                    <a:lnTo>
                      <a:pt x="1518823" y="638824"/>
                    </a:lnTo>
                    <a:lnTo>
                      <a:pt x="1592941" y="638824"/>
                    </a:lnTo>
                    <a:lnTo>
                      <a:pt x="1592941" y="615294"/>
                    </a:lnTo>
                    <a:lnTo>
                      <a:pt x="1668235" y="615294"/>
                    </a:lnTo>
                    <a:lnTo>
                      <a:pt x="1668235" y="589412"/>
                    </a:lnTo>
                    <a:lnTo>
                      <a:pt x="1696471" y="589412"/>
                    </a:lnTo>
                    <a:lnTo>
                      <a:pt x="1696471" y="565882"/>
                    </a:lnTo>
                    <a:lnTo>
                      <a:pt x="1737647" y="565882"/>
                    </a:lnTo>
                    <a:lnTo>
                      <a:pt x="1737647" y="541177"/>
                    </a:lnTo>
                    <a:lnTo>
                      <a:pt x="1752941" y="541177"/>
                    </a:lnTo>
                    <a:lnTo>
                      <a:pt x="1752941" y="517647"/>
                    </a:lnTo>
                    <a:lnTo>
                      <a:pt x="1768235" y="517647"/>
                    </a:lnTo>
                    <a:lnTo>
                      <a:pt x="1768235" y="491765"/>
                    </a:lnTo>
                    <a:lnTo>
                      <a:pt x="2101176" y="491765"/>
                    </a:lnTo>
                    <a:lnTo>
                      <a:pt x="2101176" y="468236"/>
                    </a:lnTo>
                    <a:lnTo>
                      <a:pt x="2341177" y="468236"/>
                    </a:lnTo>
                    <a:lnTo>
                      <a:pt x="2341177" y="444706"/>
                    </a:lnTo>
                    <a:lnTo>
                      <a:pt x="2495294" y="444706"/>
                    </a:lnTo>
                    <a:lnTo>
                      <a:pt x="2495294" y="418824"/>
                    </a:lnTo>
                    <a:lnTo>
                      <a:pt x="2629412" y="418824"/>
                    </a:lnTo>
                    <a:lnTo>
                      <a:pt x="2629412" y="395294"/>
                    </a:lnTo>
                    <a:lnTo>
                      <a:pt x="2657647" y="395294"/>
                    </a:lnTo>
                    <a:lnTo>
                      <a:pt x="2657647" y="369412"/>
                    </a:lnTo>
                    <a:lnTo>
                      <a:pt x="2672941" y="369412"/>
                    </a:lnTo>
                    <a:lnTo>
                      <a:pt x="2672941" y="345882"/>
                    </a:lnTo>
                    <a:lnTo>
                      <a:pt x="2810588" y="345882"/>
                    </a:lnTo>
                    <a:lnTo>
                      <a:pt x="2810588" y="321177"/>
                    </a:lnTo>
                    <a:lnTo>
                      <a:pt x="3181177" y="321177"/>
                    </a:lnTo>
                    <a:lnTo>
                      <a:pt x="3181177" y="296471"/>
                    </a:lnTo>
                    <a:lnTo>
                      <a:pt x="3498824" y="296471"/>
                    </a:lnTo>
                    <a:lnTo>
                      <a:pt x="3498824" y="271765"/>
                    </a:lnTo>
                    <a:lnTo>
                      <a:pt x="3600000" y="271765"/>
                    </a:lnTo>
                    <a:lnTo>
                      <a:pt x="3600000" y="247059"/>
                    </a:lnTo>
                    <a:lnTo>
                      <a:pt x="3651765" y="247059"/>
                    </a:lnTo>
                    <a:lnTo>
                      <a:pt x="3651765" y="222353"/>
                    </a:lnTo>
                    <a:lnTo>
                      <a:pt x="3851765" y="222353"/>
                    </a:lnTo>
                    <a:lnTo>
                      <a:pt x="3851765" y="198823"/>
                    </a:lnTo>
                    <a:lnTo>
                      <a:pt x="3885882" y="198823"/>
                    </a:lnTo>
                    <a:lnTo>
                      <a:pt x="3885882" y="172941"/>
                    </a:lnTo>
                    <a:lnTo>
                      <a:pt x="4123530" y="172941"/>
                    </a:lnTo>
                    <a:lnTo>
                      <a:pt x="4123530" y="149412"/>
                    </a:lnTo>
                    <a:lnTo>
                      <a:pt x="4478824" y="149412"/>
                    </a:lnTo>
                    <a:lnTo>
                      <a:pt x="4478824" y="123529"/>
                    </a:lnTo>
                    <a:lnTo>
                      <a:pt x="4487059" y="123529"/>
                    </a:lnTo>
                    <a:lnTo>
                      <a:pt x="4487059" y="100000"/>
                    </a:lnTo>
                    <a:lnTo>
                      <a:pt x="5056471" y="100000"/>
                    </a:lnTo>
                    <a:lnTo>
                      <a:pt x="5056471" y="74118"/>
                    </a:lnTo>
                    <a:lnTo>
                      <a:pt x="5136471" y="74118"/>
                    </a:lnTo>
                    <a:lnTo>
                      <a:pt x="5136471" y="50588"/>
                    </a:lnTo>
                    <a:lnTo>
                      <a:pt x="5309412" y="50588"/>
                    </a:lnTo>
                    <a:lnTo>
                      <a:pt x="5309412" y="24706"/>
                    </a:lnTo>
                    <a:lnTo>
                      <a:pt x="5438824" y="24706"/>
                    </a:lnTo>
                    <a:lnTo>
                      <a:pt x="5438824" y="0"/>
                    </a:lnTo>
                    <a:lnTo>
                      <a:pt x="5802353" y="0"/>
                    </a:lnTo>
                  </a:path>
                </a:pathLst>
              </a:custGeom>
              <a:noFill/>
              <a:ln w="19050" cap="flat">
                <a:solidFill>
                  <a:schemeClr val="bg2">
                    <a:lumMod val="50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grpSp>
            <p:nvGrpSpPr>
              <p:cNvPr id="1052" name="Group 1051">
                <a:extLst>
                  <a:ext uri="{FF2B5EF4-FFF2-40B4-BE49-F238E27FC236}">
                    <a16:creationId xmlns:a16="http://schemas.microsoft.com/office/drawing/2014/main" id="{D89EE062-C35E-5951-7B86-1785452EE484}"/>
                  </a:ext>
                </a:extLst>
              </p:cNvPr>
              <p:cNvGrpSpPr>
                <a:grpSpLocks/>
              </p:cNvGrpSpPr>
              <p:nvPr/>
            </p:nvGrpSpPr>
            <p:grpSpPr>
              <a:xfrm>
                <a:off x="5204205" y="4332529"/>
                <a:ext cx="90000" cy="90000"/>
                <a:chOff x="5249205" y="4109852"/>
                <a:chExt cx="90000" cy="90000"/>
              </a:xfrm>
            </p:grpSpPr>
            <p:sp>
              <p:nvSpPr>
                <p:cNvPr id="1062" name="Freeform 2">
                  <a:extLst>
                    <a:ext uri="{FF2B5EF4-FFF2-40B4-BE49-F238E27FC236}">
                      <a16:creationId xmlns:a16="http://schemas.microsoft.com/office/drawing/2014/main" id="{36BE4554-98D5-930F-6AA3-D671D969C41E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5249205" y="4154852"/>
                  <a:ext cx="90000" cy="0"/>
                </a:xfrm>
                <a:custGeom>
                  <a:avLst/>
                  <a:gdLst>
                    <a:gd name="connsiteX0" fmla="*/ 0 w 54117"/>
                    <a:gd name="connsiteY0" fmla="*/ 0 h 11764"/>
                    <a:gd name="connsiteX1" fmla="*/ 54118 w 54117"/>
                    <a:gd name="connsiteY1" fmla="*/ 0 h 117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54117" h="11764">
                      <a:moveTo>
                        <a:pt x="0" y="0"/>
                      </a:moveTo>
                      <a:lnTo>
                        <a:pt x="54118" y="0"/>
                      </a:lnTo>
                    </a:path>
                  </a:pathLst>
                </a:custGeom>
                <a:ln w="19050" cap="flat">
                  <a:solidFill>
                    <a:schemeClr val="bg2">
                      <a:lumMod val="50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ptos" panose="02110004020202020204"/>
                    <a:ea typeface="+mn-ea"/>
                    <a:cs typeface="+mn-cs"/>
                  </a:endParaRPr>
                </a:p>
              </p:txBody>
            </p:sp>
            <p:sp>
              <p:nvSpPr>
                <p:cNvPr id="1063" name="Freeform 3">
                  <a:extLst>
                    <a:ext uri="{FF2B5EF4-FFF2-40B4-BE49-F238E27FC236}">
                      <a16:creationId xmlns:a16="http://schemas.microsoft.com/office/drawing/2014/main" id="{B06E6E7B-ABF9-E5C6-5554-4159493B9D8F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5294205" y="4109852"/>
                  <a:ext cx="0" cy="90000"/>
                </a:xfrm>
                <a:custGeom>
                  <a:avLst/>
                  <a:gdLst>
                    <a:gd name="connsiteX0" fmla="*/ 0 w 11764"/>
                    <a:gd name="connsiteY0" fmla="*/ 0 h 51764"/>
                    <a:gd name="connsiteX1" fmla="*/ 0 w 11764"/>
                    <a:gd name="connsiteY1" fmla="*/ 51765 h 517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1764" h="51764">
                      <a:moveTo>
                        <a:pt x="0" y="0"/>
                      </a:moveTo>
                      <a:lnTo>
                        <a:pt x="0" y="51765"/>
                      </a:lnTo>
                    </a:path>
                  </a:pathLst>
                </a:custGeom>
                <a:ln w="19050" cap="flat">
                  <a:solidFill>
                    <a:schemeClr val="bg2">
                      <a:lumMod val="50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ptos" panose="0211000402020202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053" name="Group 1052">
                <a:extLst>
                  <a:ext uri="{FF2B5EF4-FFF2-40B4-BE49-F238E27FC236}">
                    <a16:creationId xmlns:a16="http://schemas.microsoft.com/office/drawing/2014/main" id="{33A1FEC9-0F72-13FF-1987-227C2A86BF1A}"/>
                  </a:ext>
                </a:extLst>
              </p:cNvPr>
              <p:cNvGrpSpPr>
                <a:grpSpLocks/>
              </p:cNvGrpSpPr>
              <p:nvPr/>
            </p:nvGrpSpPr>
            <p:grpSpPr>
              <a:xfrm>
                <a:off x="8937256" y="3839455"/>
                <a:ext cx="90000" cy="90000"/>
                <a:chOff x="5249205" y="4109852"/>
                <a:chExt cx="90000" cy="90000"/>
              </a:xfrm>
            </p:grpSpPr>
            <p:sp>
              <p:nvSpPr>
                <p:cNvPr id="1060" name="Freeform 5">
                  <a:extLst>
                    <a:ext uri="{FF2B5EF4-FFF2-40B4-BE49-F238E27FC236}">
                      <a16:creationId xmlns:a16="http://schemas.microsoft.com/office/drawing/2014/main" id="{54823511-42CD-6C31-2DBD-FCDB386819DF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5249205" y="4154852"/>
                  <a:ext cx="90000" cy="0"/>
                </a:xfrm>
                <a:custGeom>
                  <a:avLst/>
                  <a:gdLst>
                    <a:gd name="connsiteX0" fmla="*/ 0 w 54117"/>
                    <a:gd name="connsiteY0" fmla="*/ 0 h 11764"/>
                    <a:gd name="connsiteX1" fmla="*/ 54118 w 54117"/>
                    <a:gd name="connsiteY1" fmla="*/ 0 h 117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54117" h="11764">
                      <a:moveTo>
                        <a:pt x="0" y="0"/>
                      </a:moveTo>
                      <a:lnTo>
                        <a:pt x="54118" y="0"/>
                      </a:lnTo>
                    </a:path>
                  </a:pathLst>
                </a:custGeom>
                <a:ln w="19050" cap="flat">
                  <a:solidFill>
                    <a:schemeClr val="bg2">
                      <a:lumMod val="50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ptos" panose="02110004020202020204"/>
                    <a:ea typeface="+mn-ea"/>
                    <a:cs typeface="+mn-cs"/>
                  </a:endParaRPr>
                </a:p>
              </p:txBody>
            </p:sp>
            <p:sp>
              <p:nvSpPr>
                <p:cNvPr id="1061" name="Freeform 6">
                  <a:extLst>
                    <a:ext uri="{FF2B5EF4-FFF2-40B4-BE49-F238E27FC236}">
                      <a16:creationId xmlns:a16="http://schemas.microsoft.com/office/drawing/2014/main" id="{F016FC32-0C21-05B5-3F79-1F406BC23CB2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5294205" y="4109852"/>
                  <a:ext cx="0" cy="90000"/>
                </a:xfrm>
                <a:custGeom>
                  <a:avLst/>
                  <a:gdLst>
                    <a:gd name="connsiteX0" fmla="*/ 0 w 11764"/>
                    <a:gd name="connsiteY0" fmla="*/ 0 h 51764"/>
                    <a:gd name="connsiteX1" fmla="*/ 0 w 11764"/>
                    <a:gd name="connsiteY1" fmla="*/ 51765 h 517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1764" h="51764">
                      <a:moveTo>
                        <a:pt x="0" y="0"/>
                      </a:moveTo>
                      <a:lnTo>
                        <a:pt x="0" y="51765"/>
                      </a:lnTo>
                    </a:path>
                  </a:pathLst>
                </a:custGeom>
                <a:ln w="19050" cap="flat">
                  <a:solidFill>
                    <a:schemeClr val="bg2">
                      <a:lumMod val="50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ptos" panose="0211000402020202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054" name="Group 1053">
                <a:extLst>
                  <a:ext uri="{FF2B5EF4-FFF2-40B4-BE49-F238E27FC236}">
                    <a16:creationId xmlns:a16="http://schemas.microsoft.com/office/drawing/2014/main" id="{FF13E21B-4161-957E-A90D-84A8B1D81AA3}"/>
                  </a:ext>
                </a:extLst>
              </p:cNvPr>
              <p:cNvGrpSpPr>
                <a:grpSpLocks/>
              </p:cNvGrpSpPr>
              <p:nvPr/>
            </p:nvGrpSpPr>
            <p:grpSpPr>
              <a:xfrm>
                <a:off x="7556131" y="3988799"/>
                <a:ext cx="90000" cy="90000"/>
                <a:chOff x="5249205" y="4109852"/>
                <a:chExt cx="90000" cy="90000"/>
              </a:xfrm>
            </p:grpSpPr>
            <p:sp>
              <p:nvSpPr>
                <p:cNvPr id="1058" name="Freeform 8">
                  <a:extLst>
                    <a:ext uri="{FF2B5EF4-FFF2-40B4-BE49-F238E27FC236}">
                      <a16:creationId xmlns:a16="http://schemas.microsoft.com/office/drawing/2014/main" id="{E7A7E5FA-1AF6-C4C7-516F-0159A86A8846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5249205" y="4154852"/>
                  <a:ext cx="90000" cy="0"/>
                </a:xfrm>
                <a:custGeom>
                  <a:avLst/>
                  <a:gdLst>
                    <a:gd name="connsiteX0" fmla="*/ 0 w 54117"/>
                    <a:gd name="connsiteY0" fmla="*/ 0 h 11764"/>
                    <a:gd name="connsiteX1" fmla="*/ 54118 w 54117"/>
                    <a:gd name="connsiteY1" fmla="*/ 0 h 117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54117" h="11764">
                      <a:moveTo>
                        <a:pt x="0" y="0"/>
                      </a:moveTo>
                      <a:lnTo>
                        <a:pt x="54118" y="0"/>
                      </a:lnTo>
                    </a:path>
                  </a:pathLst>
                </a:custGeom>
                <a:ln w="19050" cap="flat">
                  <a:solidFill>
                    <a:schemeClr val="bg2">
                      <a:lumMod val="50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ptos" panose="02110004020202020204"/>
                    <a:ea typeface="+mn-ea"/>
                    <a:cs typeface="+mn-cs"/>
                  </a:endParaRPr>
                </a:p>
              </p:txBody>
            </p:sp>
            <p:sp>
              <p:nvSpPr>
                <p:cNvPr id="1059" name="Freeform 9">
                  <a:extLst>
                    <a:ext uri="{FF2B5EF4-FFF2-40B4-BE49-F238E27FC236}">
                      <a16:creationId xmlns:a16="http://schemas.microsoft.com/office/drawing/2014/main" id="{E4031D6F-5AF3-8C58-CC1E-A9A8A049D815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5294205" y="4109852"/>
                  <a:ext cx="0" cy="90000"/>
                </a:xfrm>
                <a:custGeom>
                  <a:avLst/>
                  <a:gdLst>
                    <a:gd name="connsiteX0" fmla="*/ 0 w 11764"/>
                    <a:gd name="connsiteY0" fmla="*/ 0 h 51764"/>
                    <a:gd name="connsiteX1" fmla="*/ 0 w 11764"/>
                    <a:gd name="connsiteY1" fmla="*/ 51765 h 517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1764" h="51764">
                      <a:moveTo>
                        <a:pt x="0" y="0"/>
                      </a:moveTo>
                      <a:lnTo>
                        <a:pt x="0" y="51765"/>
                      </a:lnTo>
                    </a:path>
                  </a:pathLst>
                </a:custGeom>
                <a:ln w="19050" cap="flat">
                  <a:solidFill>
                    <a:schemeClr val="bg2">
                      <a:lumMod val="50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ptos" panose="0211000402020202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055" name="Group 1054">
                <a:extLst>
                  <a:ext uri="{FF2B5EF4-FFF2-40B4-BE49-F238E27FC236}">
                    <a16:creationId xmlns:a16="http://schemas.microsoft.com/office/drawing/2014/main" id="{6F70DD7C-50E7-90F2-B725-0BDFF7C423FA}"/>
                  </a:ext>
                </a:extLst>
              </p:cNvPr>
              <p:cNvGrpSpPr>
                <a:grpSpLocks/>
              </p:cNvGrpSpPr>
              <p:nvPr/>
            </p:nvGrpSpPr>
            <p:grpSpPr>
              <a:xfrm>
                <a:off x="3324155" y="4894481"/>
                <a:ext cx="90000" cy="90000"/>
                <a:chOff x="5249205" y="4109852"/>
                <a:chExt cx="90000" cy="90000"/>
              </a:xfrm>
            </p:grpSpPr>
            <p:sp>
              <p:nvSpPr>
                <p:cNvPr id="1056" name="Freeform 14">
                  <a:extLst>
                    <a:ext uri="{FF2B5EF4-FFF2-40B4-BE49-F238E27FC236}">
                      <a16:creationId xmlns:a16="http://schemas.microsoft.com/office/drawing/2014/main" id="{9E02C0BB-3372-B932-2792-5E6DB472BED3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5249205" y="4154852"/>
                  <a:ext cx="90000" cy="0"/>
                </a:xfrm>
                <a:custGeom>
                  <a:avLst/>
                  <a:gdLst>
                    <a:gd name="connsiteX0" fmla="*/ 0 w 54117"/>
                    <a:gd name="connsiteY0" fmla="*/ 0 h 11764"/>
                    <a:gd name="connsiteX1" fmla="*/ 54118 w 54117"/>
                    <a:gd name="connsiteY1" fmla="*/ 0 h 117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54117" h="11764">
                      <a:moveTo>
                        <a:pt x="0" y="0"/>
                      </a:moveTo>
                      <a:lnTo>
                        <a:pt x="54118" y="0"/>
                      </a:lnTo>
                    </a:path>
                  </a:pathLst>
                </a:custGeom>
                <a:ln w="19050" cap="flat">
                  <a:solidFill>
                    <a:schemeClr val="bg2">
                      <a:lumMod val="50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ptos" panose="02110004020202020204"/>
                    <a:ea typeface="+mn-ea"/>
                    <a:cs typeface="+mn-cs"/>
                  </a:endParaRPr>
                </a:p>
              </p:txBody>
            </p:sp>
            <p:sp>
              <p:nvSpPr>
                <p:cNvPr id="1057" name="Freeform 15">
                  <a:extLst>
                    <a:ext uri="{FF2B5EF4-FFF2-40B4-BE49-F238E27FC236}">
                      <a16:creationId xmlns:a16="http://schemas.microsoft.com/office/drawing/2014/main" id="{896A7DCE-3B0D-007B-A03D-FD31BC6FF0A5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5294205" y="4109852"/>
                  <a:ext cx="0" cy="90000"/>
                </a:xfrm>
                <a:custGeom>
                  <a:avLst/>
                  <a:gdLst>
                    <a:gd name="connsiteX0" fmla="*/ 0 w 11764"/>
                    <a:gd name="connsiteY0" fmla="*/ 0 h 51764"/>
                    <a:gd name="connsiteX1" fmla="*/ 0 w 11764"/>
                    <a:gd name="connsiteY1" fmla="*/ 51765 h 517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1764" h="51764">
                      <a:moveTo>
                        <a:pt x="0" y="0"/>
                      </a:moveTo>
                      <a:lnTo>
                        <a:pt x="0" y="51765"/>
                      </a:lnTo>
                    </a:path>
                  </a:pathLst>
                </a:custGeom>
                <a:ln w="19050" cap="flat">
                  <a:solidFill>
                    <a:schemeClr val="bg2">
                      <a:lumMod val="50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ptos" panose="02110004020202020204"/>
                    <a:ea typeface="+mn-ea"/>
                    <a:cs typeface="+mn-cs"/>
                  </a:endParaRPr>
                </a:p>
              </p:txBody>
            </p:sp>
          </p:grp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83F27C3-3906-09E6-ED0D-6F964F80A714}"/>
                </a:ext>
              </a:extLst>
            </p:cNvPr>
            <p:cNvSpPr txBox="1"/>
            <p:nvPr/>
          </p:nvSpPr>
          <p:spPr>
            <a:xfrm>
              <a:off x="3062510" y="5131677"/>
              <a:ext cx="2696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>
                  <a:ln/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  <a:rtl val="0"/>
                </a:rPr>
                <a:t>0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C4F80632-BF2A-6600-C196-53B250F3CB9B}"/>
                </a:ext>
              </a:extLst>
            </p:cNvPr>
            <p:cNvSpPr txBox="1"/>
            <p:nvPr/>
          </p:nvSpPr>
          <p:spPr>
            <a:xfrm>
              <a:off x="3999183" y="5131677"/>
              <a:ext cx="2696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>
                  <a:ln/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  <a:rtl val="0"/>
                </a:rPr>
                <a:t>5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2EE75CA5-E132-E0E1-C25E-360F32C30018}"/>
                </a:ext>
              </a:extLst>
            </p:cNvPr>
            <p:cNvSpPr txBox="1"/>
            <p:nvPr/>
          </p:nvSpPr>
          <p:spPr>
            <a:xfrm>
              <a:off x="4894544" y="5131677"/>
              <a:ext cx="35466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>
                  <a:ln/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  <a:rtl val="0"/>
                </a:rPr>
                <a:t>10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3F3772A5-5319-1A92-17E4-1411859E5DD5}"/>
                </a:ext>
              </a:extLst>
            </p:cNvPr>
            <p:cNvSpPr txBox="1"/>
            <p:nvPr/>
          </p:nvSpPr>
          <p:spPr>
            <a:xfrm>
              <a:off x="5830040" y="5131677"/>
              <a:ext cx="35466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>
                  <a:ln/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  <a:rtl val="0"/>
                </a:rPr>
                <a:t>15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F3681EBD-A0B2-E588-0EDC-E875D6C59F22}"/>
                </a:ext>
              </a:extLst>
            </p:cNvPr>
            <p:cNvSpPr txBox="1"/>
            <p:nvPr/>
          </p:nvSpPr>
          <p:spPr>
            <a:xfrm>
              <a:off x="6765536" y="5131677"/>
              <a:ext cx="35466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>
                  <a:ln/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  <a:rtl val="0"/>
                </a:rPr>
                <a:t>20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070E2685-A27A-FDAF-29C5-F9C21CF78FA7}"/>
                </a:ext>
              </a:extLst>
            </p:cNvPr>
            <p:cNvSpPr txBox="1"/>
            <p:nvPr/>
          </p:nvSpPr>
          <p:spPr>
            <a:xfrm>
              <a:off x="7701032" y="5131677"/>
              <a:ext cx="35466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>
                  <a:ln/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  <a:rtl val="0"/>
                </a:rPr>
                <a:t>25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46919125-3B63-2256-D4D3-804F6DE34EB0}"/>
                </a:ext>
              </a:extLst>
            </p:cNvPr>
            <p:cNvSpPr txBox="1"/>
            <p:nvPr/>
          </p:nvSpPr>
          <p:spPr>
            <a:xfrm>
              <a:off x="8637705" y="5131677"/>
              <a:ext cx="35466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>
                  <a:ln/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  <a:rtl val="0"/>
                </a:rPr>
                <a:t>30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DD1753F1-7FC5-9E2A-2C87-9740363B738C}"/>
                </a:ext>
              </a:extLst>
            </p:cNvPr>
            <p:cNvSpPr txBox="1"/>
            <p:nvPr/>
          </p:nvSpPr>
          <p:spPr>
            <a:xfrm>
              <a:off x="9566140" y="5131677"/>
              <a:ext cx="35466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>
                  <a:ln/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  <a:rtl val="0"/>
                </a:rPr>
                <a:t>35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B9F57E02-B76D-8539-DF8B-BB6CDD9C2AC5}"/>
                </a:ext>
              </a:extLst>
            </p:cNvPr>
            <p:cNvSpPr txBox="1"/>
            <p:nvPr/>
          </p:nvSpPr>
          <p:spPr>
            <a:xfrm>
              <a:off x="2764967" y="4918736"/>
              <a:ext cx="2696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>
                  <a:ln/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  <a:rtl val="0"/>
                </a:rPr>
                <a:t>0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26BC28C0-DFEF-C2F9-039D-3D56BB5C1CAD}"/>
                </a:ext>
              </a:extLst>
            </p:cNvPr>
            <p:cNvSpPr txBox="1"/>
            <p:nvPr/>
          </p:nvSpPr>
          <p:spPr>
            <a:xfrm>
              <a:off x="2675578" y="4556383"/>
              <a:ext cx="35466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>
                  <a:ln/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  <a:rtl val="0"/>
                </a:rPr>
                <a:t>10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FF084206-7465-566A-EC57-1512F2FFA9F0}"/>
                </a:ext>
              </a:extLst>
            </p:cNvPr>
            <p:cNvSpPr txBox="1"/>
            <p:nvPr/>
          </p:nvSpPr>
          <p:spPr>
            <a:xfrm>
              <a:off x="2675578" y="4194030"/>
              <a:ext cx="35466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>
                  <a:ln/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  <a:rtl val="0"/>
                </a:rPr>
                <a:t>20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B5BD42A9-09CB-462D-1A4F-DBF96C6A2DAF}"/>
                </a:ext>
              </a:extLst>
            </p:cNvPr>
            <p:cNvSpPr txBox="1"/>
            <p:nvPr/>
          </p:nvSpPr>
          <p:spPr>
            <a:xfrm>
              <a:off x="2675578" y="3832853"/>
              <a:ext cx="35466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>
                  <a:ln/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  <a:rtl val="0"/>
                </a:rPr>
                <a:t>30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9EECAF2E-44FF-A4D3-6BD9-638B9640B686}"/>
                </a:ext>
              </a:extLst>
            </p:cNvPr>
            <p:cNvSpPr txBox="1"/>
            <p:nvPr/>
          </p:nvSpPr>
          <p:spPr>
            <a:xfrm>
              <a:off x="2675578" y="3470500"/>
              <a:ext cx="35466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>
                  <a:ln/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  <a:rtl val="0"/>
                </a:rPr>
                <a:t>40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DBA23E34-8CF9-C3C1-3F1B-4F1CF3D0C070}"/>
                </a:ext>
              </a:extLst>
            </p:cNvPr>
            <p:cNvSpPr txBox="1"/>
            <p:nvPr/>
          </p:nvSpPr>
          <p:spPr>
            <a:xfrm>
              <a:off x="2675578" y="3109324"/>
              <a:ext cx="35466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>
                  <a:ln/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  <a:rtl val="0"/>
                </a:rPr>
                <a:t>50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39753A2B-4AF5-E7DB-6BD7-B6C30FBA3AA1}"/>
                </a:ext>
              </a:extLst>
            </p:cNvPr>
            <p:cNvSpPr txBox="1"/>
            <p:nvPr/>
          </p:nvSpPr>
          <p:spPr>
            <a:xfrm>
              <a:off x="2675578" y="2746971"/>
              <a:ext cx="35466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>
                  <a:ln/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  <a:rtl val="0"/>
                </a:rPr>
                <a:t>60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FF680FB1-BBEB-6686-DA25-D660B9216A5F}"/>
                </a:ext>
              </a:extLst>
            </p:cNvPr>
            <p:cNvSpPr txBox="1"/>
            <p:nvPr/>
          </p:nvSpPr>
          <p:spPr>
            <a:xfrm>
              <a:off x="2675578" y="2384618"/>
              <a:ext cx="35466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>
                  <a:ln/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  <a:rtl val="0"/>
                </a:rPr>
                <a:t>70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499AFA7-C381-EDFB-1EB9-1495E2451D35}"/>
                </a:ext>
              </a:extLst>
            </p:cNvPr>
            <p:cNvSpPr txBox="1"/>
            <p:nvPr/>
          </p:nvSpPr>
          <p:spPr>
            <a:xfrm>
              <a:off x="2675578" y="2023441"/>
              <a:ext cx="35466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>
                  <a:ln/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  <a:rtl val="0"/>
                </a:rPr>
                <a:t>80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68231D74-E488-3F6D-4A93-0AB2F9201981}"/>
                </a:ext>
              </a:extLst>
            </p:cNvPr>
            <p:cNvSpPr txBox="1"/>
            <p:nvPr/>
          </p:nvSpPr>
          <p:spPr>
            <a:xfrm>
              <a:off x="2675578" y="1661089"/>
              <a:ext cx="35466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>
                  <a:ln/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  <a:rtl val="0"/>
                </a:rPr>
                <a:t>90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5F0A5B05-B026-7288-7A16-8D79A87E0DC5}"/>
                </a:ext>
              </a:extLst>
            </p:cNvPr>
            <p:cNvSpPr txBox="1"/>
            <p:nvPr/>
          </p:nvSpPr>
          <p:spPr>
            <a:xfrm>
              <a:off x="2579129" y="1299912"/>
              <a:ext cx="43963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>
                  <a:ln/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  <a:rtl val="0"/>
                </a:rPr>
                <a:t>100</a:t>
              </a:r>
            </a:p>
          </p:txBody>
        </p:sp>
        <p:grpSp>
          <p:nvGrpSpPr>
            <p:cNvPr id="26" name="Graphic 4">
              <a:extLst>
                <a:ext uri="{FF2B5EF4-FFF2-40B4-BE49-F238E27FC236}">
                  <a16:creationId xmlns:a16="http://schemas.microsoft.com/office/drawing/2014/main" id="{D28D3E8F-31CB-1AD7-CEC0-C51B98286A58}"/>
                </a:ext>
              </a:extLst>
            </p:cNvPr>
            <p:cNvGrpSpPr/>
            <p:nvPr/>
          </p:nvGrpSpPr>
          <p:grpSpPr>
            <a:xfrm>
              <a:off x="2971422" y="1359750"/>
              <a:ext cx="6941497" cy="3799999"/>
              <a:chOff x="2863059" y="1261941"/>
              <a:chExt cx="6939999" cy="3799999"/>
            </a:xfrm>
            <a:noFill/>
          </p:grpSpPr>
          <p:sp>
            <p:nvSpPr>
              <p:cNvPr id="1031" name="Freeform 846">
                <a:extLst>
                  <a:ext uri="{FF2B5EF4-FFF2-40B4-BE49-F238E27FC236}">
                    <a16:creationId xmlns:a16="http://schemas.microsoft.com/office/drawing/2014/main" id="{00597AAD-05D0-A204-00F5-FE54E53561E4}"/>
                  </a:ext>
                </a:extLst>
              </p:cNvPr>
              <p:cNvSpPr/>
              <p:nvPr/>
            </p:nvSpPr>
            <p:spPr>
              <a:xfrm>
                <a:off x="2919529" y="1261941"/>
                <a:ext cx="6883529" cy="3743529"/>
              </a:xfrm>
              <a:custGeom>
                <a:avLst/>
                <a:gdLst>
                  <a:gd name="connsiteX0" fmla="*/ 0 w 6883529"/>
                  <a:gd name="connsiteY0" fmla="*/ 0 h 3743529"/>
                  <a:gd name="connsiteX1" fmla="*/ 0 w 6883529"/>
                  <a:gd name="connsiteY1" fmla="*/ 3743530 h 3743529"/>
                  <a:gd name="connsiteX2" fmla="*/ 6883529 w 6883529"/>
                  <a:gd name="connsiteY2" fmla="*/ 3743530 h 37435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883529" h="3743529">
                    <a:moveTo>
                      <a:pt x="0" y="0"/>
                    </a:moveTo>
                    <a:lnTo>
                      <a:pt x="0" y="3743530"/>
                    </a:lnTo>
                    <a:lnTo>
                      <a:pt x="6883529" y="3743530"/>
                    </a:lnTo>
                  </a:path>
                </a:pathLst>
              </a:custGeom>
              <a:noFill/>
              <a:ln w="12700" cap="flat">
                <a:solidFill>
                  <a:srgbClr val="231F2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1032" name="Freeform 847">
                <a:extLst>
                  <a:ext uri="{FF2B5EF4-FFF2-40B4-BE49-F238E27FC236}">
                    <a16:creationId xmlns:a16="http://schemas.microsoft.com/office/drawing/2014/main" id="{9ABEC4B6-5000-032F-69FA-7C9A5C106B67}"/>
                  </a:ext>
                </a:extLst>
              </p:cNvPr>
              <p:cNvSpPr/>
              <p:nvPr/>
            </p:nvSpPr>
            <p:spPr>
              <a:xfrm>
                <a:off x="2863059" y="1332529"/>
                <a:ext cx="56470" cy="11764"/>
              </a:xfrm>
              <a:custGeom>
                <a:avLst/>
                <a:gdLst>
                  <a:gd name="connsiteX0" fmla="*/ 0 w 56470"/>
                  <a:gd name="connsiteY0" fmla="*/ 0 h 11764"/>
                  <a:gd name="connsiteX1" fmla="*/ 56471 w 56470"/>
                  <a:gd name="connsiteY1" fmla="*/ 0 h 11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6470" h="11764">
                    <a:moveTo>
                      <a:pt x="0" y="0"/>
                    </a:moveTo>
                    <a:lnTo>
                      <a:pt x="56471" y="0"/>
                    </a:lnTo>
                  </a:path>
                </a:pathLst>
              </a:custGeom>
              <a:ln w="12700" cap="flat">
                <a:solidFill>
                  <a:srgbClr val="231F2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1033" name="Freeform 848">
                <a:extLst>
                  <a:ext uri="{FF2B5EF4-FFF2-40B4-BE49-F238E27FC236}">
                    <a16:creationId xmlns:a16="http://schemas.microsoft.com/office/drawing/2014/main" id="{546BB502-4C3A-EA93-BF7B-3D24021B91F3}"/>
                  </a:ext>
                </a:extLst>
              </p:cNvPr>
              <p:cNvSpPr/>
              <p:nvPr/>
            </p:nvSpPr>
            <p:spPr>
              <a:xfrm>
                <a:off x="2863059" y="1692529"/>
                <a:ext cx="56470" cy="11764"/>
              </a:xfrm>
              <a:custGeom>
                <a:avLst/>
                <a:gdLst>
                  <a:gd name="connsiteX0" fmla="*/ 0 w 56470"/>
                  <a:gd name="connsiteY0" fmla="*/ 0 h 11764"/>
                  <a:gd name="connsiteX1" fmla="*/ 56471 w 56470"/>
                  <a:gd name="connsiteY1" fmla="*/ 0 h 11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6470" h="11764">
                    <a:moveTo>
                      <a:pt x="0" y="0"/>
                    </a:moveTo>
                    <a:lnTo>
                      <a:pt x="56471" y="0"/>
                    </a:lnTo>
                  </a:path>
                </a:pathLst>
              </a:custGeom>
              <a:ln w="12700" cap="flat">
                <a:solidFill>
                  <a:srgbClr val="231F2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1034" name="Freeform 849">
                <a:extLst>
                  <a:ext uri="{FF2B5EF4-FFF2-40B4-BE49-F238E27FC236}">
                    <a16:creationId xmlns:a16="http://schemas.microsoft.com/office/drawing/2014/main" id="{3F70B9F0-F957-BC4B-FA4F-348F7F116A40}"/>
                  </a:ext>
                </a:extLst>
              </p:cNvPr>
              <p:cNvSpPr/>
              <p:nvPr/>
            </p:nvSpPr>
            <p:spPr>
              <a:xfrm>
                <a:off x="2863059" y="2053705"/>
                <a:ext cx="56470" cy="11764"/>
              </a:xfrm>
              <a:custGeom>
                <a:avLst/>
                <a:gdLst>
                  <a:gd name="connsiteX0" fmla="*/ 0 w 56470"/>
                  <a:gd name="connsiteY0" fmla="*/ 0 h 11764"/>
                  <a:gd name="connsiteX1" fmla="*/ 56471 w 56470"/>
                  <a:gd name="connsiteY1" fmla="*/ 0 h 11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6470" h="11764">
                    <a:moveTo>
                      <a:pt x="0" y="0"/>
                    </a:moveTo>
                    <a:lnTo>
                      <a:pt x="56471" y="0"/>
                    </a:lnTo>
                  </a:path>
                </a:pathLst>
              </a:custGeom>
              <a:ln w="12700" cap="flat">
                <a:solidFill>
                  <a:srgbClr val="231F2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1035" name="Freeform 850">
                <a:extLst>
                  <a:ext uri="{FF2B5EF4-FFF2-40B4-BE49-F238E27FC236}">
                    <a16:creationId xmlns:a16="http://schemas.microsoft.com/office/drawing/2014/main" id="{76DD9870-54A3-4365-5AF7-CD20B93BC1F9}"/>
                  </a:ext>
                </a:extLst>
              </p:cNvPr>
              <p:cNvSpPr/>
              <p:nvPr/>
            </p:nvSpPr>
            <p:spPr>
              <a:xfrm>
                <a:off x="2863059" y="2413705"/>
                <a:ext cx="56470" cy="11764"/>
              </a:xfrm>
              <a:custGeom>
                <a:avLst/>
                <a:gdLst>
                  <a:gd name="connsiteX0" fmla="*/ 0 w 56470"/>
                  <a:gd name="connsiteY0" fmla="*/ 0 h 11764"/>
                  <a:gd name="connsiteX1" fmla="*/ 56471 w 56470"/>
                  <a:gd name="connsiteY1" fmla="*/ 0 h 11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6470" h="11764">
                    <a:moveTo>
                      <a:pt x="0" y="0"/>
                    </a:moveTo>
                    <a:lnTo>
                      <a:pt x="56471" y="0"/>
                    </a:lnTo>
                  </a:path>
                </a:pathLst>
              </a:custGeom>
              <a:ln w="12700" cap="flat">
                <a:solidFill>
                  <a:srgbClr val="231F2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1036" name="Freeform 851">
                <a:extLst>
                  <a:ext uri="{FF2B5EF4-FFF2-40B4-BE49-F238E27FC236}">
                    <a16:creationId xmlns:a16="http://schemas.microsoft.com/office/drawing/2014/main" id="{28D2FDE9-3C3E-772F-8CCE-E6D4DD80FDF9}"/>
                  </a:ext>
                </a:extLst>
              </p:cNvPr>
              <p:cNvSpPr/>
              <p:nvPr/>
            </p:nvSpPr>
            <p:spPr>
              <a:xfrm>
                <a:off x="2863059" y="2774882"/>
                <a:ext cx="56470" cy="11764"/>
              </a:xfrm>
              <a:custGeom>
                <a:avLst/>
                <a:gdLst>
                  <a:gd name="connsiteX0" fmla="*/ 0 w 56470"/>
                  <a:gd name="connsiteY0" fmla="*/ 0 h 11764"/>
                  <a:gd name="connsiteX1" fmla="*/ 56471 w 56470"/>
                  <a:gd name="connsiteY1" fmla="*/ 0 h 11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6470" h="11764">
                    <a:moveTo>
                      <a:pt x="0" y="0"/>
                    </a:moveTo>
                    <a:lnTo>
                      <a:pt x="56471" y="0"/>
                    </a:lnTo>
                  </a:path>
                </a:pathLst>
              </a:custGeom>
              <a:ln w="12700" cap="flat">
                <a:solidFill>
                  <a:srgbClr val="231F2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1037" name="Freeform 852">
                <a:extLst>
                  <a:ext uri="{FF2B5EF4-FFF2-40B4-BE49-F238E27FC236}">
                    <a16:creationId xmlns:a16="http://schemas.microsoft.com/office/drawing/2014/main" id="{3A22D263-1413-326A-DC43-8C3B43913667}"/>
                  </a:ext>
                </a:extLst>
              </p:cNvPr>
              <p:cNvSpPr/>
              <p:nvPr/>
            </p:nvSpPr>
            <p:spPr>
              <a:xfrm>
                <a:off x="2863059" y="3134882"/>
                <a:ext cx="56470" cy="11764"/>
              </a:xfrm>
              <a:custGeom>
                <a:avLst/>
                <a:gdLst>
                  <a:gd name="connsiteX0" fmla="*/ 0 w 56470"/>
                  <a:gd name="connsiteY0" fmla="*/ 0 h 11764"/>
                  <a:gd name="connsiteX1" fmla="*/ 56471 w 56470"/>
                  <a:gd name="connsiteY1" fmla="*/ 0 h 11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6470" h="11764">
                    <a:moveTo>
                      <a:pt x="0" y="0"/>
                    </a:moveTo>
                    <a:lnTo>
                      <a:pt x="56471" y="0"/>
                    </a:lnTo>
                  </a:path>
                </a:pathLst>
              </a:custGeom>
              <a:ln w="12700" cap="flat">
                <a:solidFill>
                  <a:srgbClr val="231F2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1038" name="Freeform 853">
                <a:extLst>
                  <a:ext uri="{FF2B5EF4-FFF2-40B4-BE49-F238E27FC236}">
                    <a16:creationId xmlns:a16="http://schemas.microsoft.com/office/drawing/2014/main" id="{BED04D8D-5F77-E39C-EF64-7FACA661AACD}"/>
                  </a:ext>
                </a:extLst>
              </p:cNvPr>
              <p:cNvSpPr/>
              <p:nvPr/>
            </p:nvSpPr>
            <p:spPr>
              <a:xfrm>
                <a:off x="2863059" y="3494882"/>
                <a:ext cx="56470" cy="11764"/>
              </a:xfrm>
              <a:custGeom>
                <a:avLst/>
                <a:gdLst>
                  <a:gd name="connsiteX0" fmla="*/ 0 w 56470"/>
                  <a:gd name="connsiteY0" fmla="*/ 0 h 11764"/>
                  <a:gd name="connsiteX1" fmla="*/ 56471 w 56470"/>
                  <a:gd name="connsiteY1" fmla="*/ 0 h 11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6470" h="11764">
                    <a:moveTo>
                      <a:pt x="0" y="0"/>
                    </a:moveTo>
                    <a:lnTo>
                      <a:pt x="56471" y="0"/>
                    </a:lnTo>
                  </a:path>
                </a:pathLst>
              </a:custGeom>
              <a:ln w="12700" cap="flat">
                <a:solidFill>
                  <a:srgbClr val="231F2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1039" name="Freeform 854">
                <a:extLst>
                  <a:ext uri="{FF2B5EF4-FFF2-40B4-BE49-F238E27FC236}">
                    <a16:creationId xmlns:a16="http://schemas.microsoft.com/office/drawing/2014/main" id="{0DAF54A5-A56A-D181-44A4-5E225216744D}"/>
                  </a:ext>
                </a:extLst>
              </p:cNvPr>
              <p:cNvSpPr/>
              <p:nvPr/>
            </p:nvSpPr>
            <p:spPr>
              <a:xfrm>
                <a:off x="2863059" y="3856058"/>
                <a:ext cx="56470" cy="11764"/>
              </a:xfrm>
              <a:custGeom>
                <a:avLst/>
                <a:gdLst>
                  <a:gd name="connsiteX0" fmla="*/ 0 w 56470"/>
                  <a:gd name="connsiteY0" fmla="*/ 0 h 11764"/>
                  <a:gd name="connsiteX1" fmla="*/ 56471 w 56470"/>
                  <a:gd name="connsiteY1" fmla="*/ 0 h 11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6470" h="11764">
                    <a:moveTo>
                      <a:pt x="0" y="0"/>
                    </a:moveTo>
                    <a:lnTo>
                      <a:pt x="56471" y="0"/>
                    </a:lnTo>
                  </a:path>
                </a:pathLst>
              </a:custGeom>
              <a:ln w="12700" cap="flat">
                <a:solidFill>
                  <a:srgbClr val="231F2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1040" name="Freeform 855">
                <a:extLst>
                  <a:ext uri="{FF2B5EF4-FFF2-40B4-BE49-F238E27FC236}">
                    <a16:creationId xmlns:a16="http://schemas.microsoft.com/office/drawing/2014/main" id="{973027F4-D815-A562-4E20-F5B78427F355}"/>
                  </a:ext>
                </a:extLst>
              </p:cNvPr>
              <p:cNvSpPr/>
              <p:nvPr/>
            </p:nvSpPr>
            <p:spPr>
              <a:xfrm>
                <a:off x="2863059" y="4216058"/>
                <a:ext cx="56470" cy="11764"/>
              </a:xfrm>
              <a:custGeom>
                <a:avLst/>
                <a:gdLst>
                  <a:gd name="connsiteX0" fmla="*/ 0 w 56470"/>
                  <a:gd name="connsiteY0" fmla="*/ 0 h 11764"/>
                  <a:gd name="connsiteX1" fmla="*/ 56471 w 56470"/>
                  <a:gd name="connsiteY1" fmla="*/ 0 h 11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6470" h="11764">
                    <a:moveTo>
                      <a:pt x="0" y="0"/>
                    </a:moveTo>
                    <a:lnTo>
                      <a:pt x="56471" y="0"/>
                    </a:lnTo>
                  </a:path>
                </a:pathLst>
              </a:custGeom>
              <a:ln w="12700" cap="flat">
                <a:solidFill>
                  <a:srgbClr val="231F2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1041" name="Freeform 856">
                <a:extLst>
                  <a:ext uri="{FF2B5EF4-FFF2-40B4-BE49-F238E27FC236}">
                    <a16:creationId xmlns:a16="http://schemas.microsoft.com/office/drawing/2014/main" id="{4B828369-1360-F5BA-F6B2-4C1872EB1EE0}"/>
                  </a:ext>
                </a:extLst>
              </p:cNvPr>
              <p:cNvSpPr/>
              <p:nvPr/>
            </p:nvSpPr>
            <p:spPr>
              <a:xfrm>
                <a:off x="2863059" y="4576058"/>
                <a:ext cx="56470" cy="11764"/>
              </a:xfrm>
              <a:custGeom>
                <a:avLst/>
                <a:gdLst>
                  <a:gd name="connsiteX0" fmla="*/ 0 w 56470"/>
                  <a:gd name="connsiteY0" fmla="*/ 0 h 11764"/>
                  <a:gd name="connsiteX1" fmla="*/ 56471 w 56470"/>
                  <a:gd name="connsiteY1" fmla="*/ 0 h 11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6470" h="11764">
                    <a:moveTo>
                      <a:pt x="0" y="0"/>
                    </a:moveTo>
                    <a:lnTo>
                      <a:pt x="56471" y="0"/>
                    </a:lnTo>
                  </a:path>
                </a:pathLst>
              </a:custGeom>
              <a:ln w="12700" cap="flat">
                <a:solidFill>
                  <a:srgbClr val="231F2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1042" name="Freeform 857">
                <a:extLst>
                  <a:ext uri="{FF2B5EF4-FFF2-40B4-BE49-F238E27FC236}">
                    <a16:creationId xmlns:a16="http://schemas.microsoft.com/office/drawing/2014/main" id="{4E99E820-D52D-3735-D3C8-E4FB61A3C2E7}"/>
                  </a:ext>
                </a:extLst>
              </p:cNvPr>
              <p:cNvSpPr/>
              <p:nvPr/>
            </p:nvSpPr>
            <p:spPr>
              <a:xfrm>
                <a:off x="2863059" y="4937235"/>
                <a:ext cx="56470" cy="11764"/>
              </a:xfrm>
              <a:custGeom>
                <a:avLst/>
                <a:gdLst>
                  <a:gd name="connsiteX0" fmla="*/ 0 w 56470"/>
                  <a:gd name="connsiteY0" fmla="*/ 0 h 11764"/>
                  <a:gd name="connsiteX1" fmla="*/ 56471 w 56470"/>
                  <a:gd name="connsiteY1" fmla="*/ 0 h 11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6470" h="11764">
                    <a:moveTo>
                      <a:pt x="0" y="0"/>
                    </a:moveTo>
                    <a:lnTo>
                      <a:pt x="56471" y="0"/>
                    </a:lnTo>
                  </a:path>
                </a:pathLst>
              </a:custGeom>
              <a:ln w="12700" cap="flat">
                <a:solidFill>
                  <a:srgbClr val="231F2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1043" name="Freeform 858">
                <a:extLst>
                  <a:ext uri="{FF2B5EF4-FFF2-40B4-BE49-F238E27FC236}">
                    <a16:creationId xmlns:a16="http://schemas.microsoft.com/office/drawing/2014/main" id="{28AA6FB1-ADB6-44A7-03E7-8122BAA06324}"/>
                  </a:ext>
                </a:extLst>
              </p:cNvPr>
              <p:cNvSpPr/>
              <p:nvPr/>
            </p:nvSpPr>
            <p:spPr>
              <a:xfrm>
                <a:off x="3087765" y="5005470"/>
                <a:ext cx="11764" cy="56470"/>
              </a:xfrm>
              <a:custGeom>
                <a:avLst/>
                <a:gdLst>
                  <a:gd name="connsiteX0" fmla="*/ 0 w 11764"/>
                  <a:gd name="connsiteY0" fmla="*/ 0 h 56470"/>
                  <a:gd name="connsiteX1" fmla="*/ 0 w 11764"/>
                  <a:gd name="connsiteY1" fmla="*/ 56470 h 564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1764" h="56470">
                    <a:moveTo>
                      <a:pt x="0" y="0"/>
                    </a:moveTo>
                    <a:lnTo>
                      <a:pt x="0" y="56470"/>
                    </a:lnTo>
                  </a:path>
                </a:pathLst>
              </a:custGeom>
              <a:ln w="12700" cap="flat">
                <a:solidFill>
                  <a:srgbClr val="231F2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1044" name="Freeform 859">
                <a:extLst>
                  <a:ext uri="{FF2B5EF4-FFF2-40B4-BE49-F238E27FC236}">
                    <a16:creationId xmlns:a16="http://schemas.microsoft.com/office/drawing/2014/main" id="{1E78A0F0-22E9-550D-2C3B-19997AA25F4E}"/>
                  </a:ext>
                </a:extLst>
              </p:cNvPr>
              <p:cNvSpPr/>
              <p:nvPr/>
            </p:nvSpPr>
            <p:spPr>
              <a:xfrm>
                <a:off x="4023059" y="5005470"/>
                <a:ext cx="11764" cy="56470"/>
              </a:xfrm>
              <a:custGeom>
                <a:avLst/>
                <a:gdLst>
                  <a:gd name="connsiteX0" fmla="*/ 0 w 11764"/>
                  <a:gd name="connsiteY0" fmla="*/ 0 h 56470"/>
                  <a:gd name="connsiteX1" fmla="*/ 0 w 11764"/>
                  <a:gd name="connsiteY1" fmla="*/ 56470 h 564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1764" h="56470">
                    <a:moveTo>
                      <a:pt x="0" y="0"/>
                    </a:moveTo>
                    <a:lnTo>
                      <a:pt x="0" y="56470"/>
                    </a:lnTo>
                  </a:path>
                </a:pathLst>
              </a:custGeom>
              <a:ln w="12700" cap="flat">
                <a:solidFill>
                  <a:srgbClr val="231F2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1045" name="Freeform 860">
                <a:extLst>
                  <a:ext uri="{FF2B5EF4-FFF2-40B4-BE49-F238E27FC236}">
                    <a16:creationId xmlns:a16="http://schemas.microsoft.com/office/drawing/2014/main" id="{EE2C8035-B221-531C-9FF3-03BF7C19E8B3}"/>
                  </a:ext>
                </a:extLst>
              </p:cNvPr>
              <p:cNvSpPr/>
              <p:nvPr/>
            </p:nvSpPr>
            <p:spPr>
              <a:xfrm>
                <a:off x="4958353" y="5005470"/>
                <a:ext cx="11764" cy="56470"/>
              </a:xfrm>
              <a:custGeom>
                <a:avLst/>
                <a:gdLst>
                  <a:gd name="connsiteX0" fmla="*/ 0 w 11764"/>
                  <a:gd name="connsiteY0" fmla="*/ 0 h 56470"/>
                  <a:gd name="connsiteX1" fmla="*/ 0 w 11764"/>
                  <a:gd name="connsiteY1" fmla="*/ 56470 h 564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1764" h="56470">
                    <a:moveTo>
                      <a:pt x="0" y="0"/>
                    </a:moveTo>
                    <a:lnTo>
                      <a:pt x="0" y="56470"/>
                    </a:lnTo>
                  </a:path>
                </a:pathLst>
              </a:custGeom>
              <a:ln w="12700" cap="flat">
                <a:solidFill>
                  <a:srgbClr val="231F2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1046" name="Freeform 861">
                <a:extLst>
                  <a:ext uri="{FF2B5EF4-FFF2-40B4-BE49-F238E27FC236}">
                    <a16:creationId xmlns:a16="http://schemas.microsoft.com/office/drawing/2014/main" id="{0FC60FFB-A215-15A9-93FD-5A1DFD355764}"/>
                  </a:ext>
                </a:extLst>
              </p:cNvPr>
              <p:cNvSpPr/>
              <p:nvPr/>
            </p:nvSpPr>
            <p:spPr>
              <a:xfrm>
                <a:off x="5894824" y="5005470"/>
                <a:ext cx="11764" cy="56470"/>
              </a:xfrm>
              <a:custGeom>
                <a:avLst/>
                <a:gdLst>
                  <a:gd name="connsiteX0" fmla="*/ 0 w 11764"/>
                  <a:gd name="connsiteY0" fmla="*/ 0 h 56470"/>
                  <a:gd name="connsiteX1" fmla="*/ 0 w 11764"/>
                  <a:gd name="connsiteY1" fmla="*/ 56470 h 564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1764" h="56470">
                    <a:moveTo>
                      <a:pt x="0" y="0"/>
                    </a:moveTo>
                    <a:lnTo>
                      <a:pt x="0" y="56470"/>
                    </a:lnTo>
                  </a:path>
                </a:pathLst>
              </a:custGeom>
              <a:ln w="12700" cap="flat">
                <a:solidFill>
                  <a:srgbClr val="231F2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1047" name="Freeform 862">
                <a:extLst>
                  <a:ext uri="{FF2B5EF4-FFF2-40B4-BE49-F238E27FC236}">
                    <a16:creationId xmlns:a16="http://schemas.microsoft.com/office/drawing/2014/main" id="{59D7A9D7-8F77-6FD2-0DCA-85B472B14598}"/>
                  </a:ext>
                </a:extLst>
              </p:cNvPr>
              <p:cNvSpPr/>
              <p:nvPr/>
            </p:nvSpPr>
            <p:spPr>
              <a:xfrm>
                <a:off x="6830118" y="5005470"/>
                <a:ext cx="11764" cy="56470"/>
              </a:xfrm>
              <a:custGeom>
                <a:avLst/>
                <a:gdLst>
                  <a:gd name="connsiteX0" fmla="*/ 0 w 11764"/>
                  <a:gd name="connsiteY0" fmla="*/ 0 h 56470"/>
                  <a:gd name="connsiteX1" fmla="*/ 0 w 11764"/>
                  <a:gd name="connsiteY1" fmla="*/ 56470 h 564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1764" h="56470">
                    <a:moveTo>
                      <a:pt x="0" y="0"/>
                    </a:moveTo>
                    <a:lnTo>
                      <a:pt x="0" y="56470"/>
                    </a:lnTo>
                  </a:path>
                </a:pathLst>
              </a:custGeom>
              <a:ln w="12700" cap="flat">
                <a:solidFill>
                  <a:srgbClr val="231F2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1048" name="Freeform 863">
                <a:extLst>
                  <a:ext uri="{FF2B5EF4-FFF2-40B4-BE49-F238E27FC236}">
                    <a16:creationId xmlns:a16="http://schemas.microsoft.com/office/drawing/2014/main" id="{EDEB10C3-7778-893C-1BFF-E4C163A88022}"/>
                  </a:ext>
                </a:extLst>
              </p:cNvPr>
              <p:cNvSpPr/>
              <p:nvPr/>
            </p:nvSpPr>
            <p:spPr>
              <a:xfrm>
                <a:off x="7765412" y="5005470"/>
                <a:ext cx="11764" cy="56470"/>
              </a:xfrm>
              <a:custGeom>
                <a:avLst/>
                <a:gdLst>
                  <a:gd name="connsiteX0" fmla="*/ 0 w 11764"/>
                  <a:gd name="connsiteY0" fmla="*/ 0 h 56470"/>
                  <a:gd name="connsiteX1" fmla="*/ 0 w 11764"/>
                  <a:gd name="connsiteY1" fmla="*/ 56470 h 564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1764" h="56470">
                    <a:moveTo>
                      <a:pt x="0" y="0"/>
                    </a:moveTo>
                    <a:lnTo>
                      <a:pt x="0" y="56470"/>
                    </a:lnTo>
                  </a:path>
                </a:pathLst>
              </a:custGeom>
              <a:ln w="12700" cap="flat">
                <a:solidFill>
                  <a:srgbClr val="231F2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1049" name="Freeform 864">
                <a:extLst>
                  <a:ext uri="{FF2B5EF4-FFF2-40B4-BE49-F238E27FC236}">
                    <a16:creationId xmlns:a16="http://schemas.microsoft.com/office/drawing/2014/main" id="{DF17449E-15C5-E9D5-1294-AA3725D35265}"/>
                  </a:ext>
                </a:extLst>
              </p:cNvPr>
              <p:cNvSpPr/>
              <p:nvPr/>
            </p:nvSpPr>
            <p:spPr>
              <a:xfrm>
                <a:off x="8700706" y="5005470"/>
                <a:ext cx="11764" cy="56470"/>
              </a:xfrm>
              <a:custGeom>
                <a:avLst/>
                <a:gdLst>
                  <a:gd name="connsiteX0" fmla="*/ 0 w 11764"/>
                  <a:gd name="connsiteY0" fmla="*/ 0 h 56470"/>
                  <a:gd name="connsiteX1" fmla="*/ 0 w 11764"/>
                  <a:gd name="connsiteY1" fmla="*/ 56470 h 564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1764" h="56470">
                    <a:moveTo>
                      <a:pt x="0" y="0"/>
                    </a:moveTo>
                    <a:lnTo>
                      <a:pt x="0" y="56470"/>
                    </a:lnTo>
                  </a:path>
                </a:pathLst>
              </a:custGeom>
              <a:ln w="12700" cap="flat">
                <a:solidFill>
                  <a:srgbClr val="231F2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1050" name="Freeform 865">
                <a:extLst>
                  <a:ext uri="{FF2B5EF4-FFF2-40B4-BE49-F238E27FC236}">
                    <a16:creationId xmlns:a16="http://schemas.microsoft.com/office/drawing/2014/main" id="{FE9425AC-7BF3-F0E4-6156-04DC4FE5F922}"/>
                  </a:ext>
                </a:extLst>
              </p:cNvPr>
              <p:cNvSpPr/>
              <p:nvPr/>
            </p:nvSpPr>
            <p:spPr>
              <a:xfrm>
                <a:off x="9637176" y="5005470"/>
                <a:ext cx="11764" cy="56470"/>
              </a:xfrm>
              <a:custGeom>
                <a:avLst/>
                <a:gdLst>
                  <a:gd name="connsiteX0" fmla="*/ 0 w 11764"/>
                  <a:gd name="connsiteY0" fmla="*/ 0 h 56470"/>
                  <a:gd name="connsiteX1" fmla="*/ 0 w 11764"/>
                  <a:gd name="connsiteY1" fmla="*/ 56470 h 564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1764" h="56470">
                    <a:moveTo>
                      <a:pt x="0" y="0"/>
                    </a:moveTo>
                    <a:lnTo>
                      <a:pt x="0" y="56470"/>
                    </a:lnTo>
                  </a:path>
                </a:pathLst>
              </a:custGeom>
              <a:ln w="12700" cap="flat">
                <a:solidFill>
                  <a:srgbClr val="231F2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</p:grp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97820A35-8036-FD19-6E57-E03AEE474307}"/>
                </a:ext>
              </a:extLst>
            </p:cNvPr>
            <p:cNvSpPr txBox="1"/>
            <p:nvPr/>
          </p:nvSpPr>
          <p:spPr>
            <a:xfrm>
              <a:off x="4605780" y="5357559"/>
              <a:ext cx="372926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>
                  <a:ln/>
                  <a:solidFill>
                    <a:srgbClr val="231F2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  <a:rtl val="0"/>
                </a:rPr>
                <a:t>Time Since Study Drug Administration (minutes)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27CA7B6A-04C7-8D46-49EA-B7E89405C0E8}"/>
                </a:ext>
              </a:extLst>
            </p:cNvPr>
            <p:cNvSpPr txBox="1"/>
            <p:nvPr/>
          </p:nvSpPr>
          <p:spPr>
            <a:xfrm rot="16200000">
              <a:off x="1281762" y="3097690"/>
              <a:ext cx="2560317" cy="2770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>
                  <a:ln/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  <a:rtl val="0"/>
                </a:rPr>
                <a:t>Cumulative Conversion Rate (%)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5C4B8EBC-D5B6-3826-56D7-818BF014C742}"/>
                </a:ext>
              </a:extLst>
            </p:cNvPr>
            <p:cNvSpPr txBox="1"/>
            <p:nvPr/>
          </p:nvSpPr>
          <p:spPr>
            <a:xfrm>
              <a:off x="2261725" y="5662265"/>
              <a:ext cx="78115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err="1">
                  <a:ln/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  <a:rtl val="0"/>
                </a:rPr>
                <a:t>Etripamil</a:t>
              </a:r>
              <a:endParaRPr kumimoji="0" lang="en-US" sz="1200" b="0" i="0" u="none" strike="noStrike" kern="1200" cap="none" spc="0" normalizeH="0" baseline="0" noProof="0">
                <a:ln/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  <a:rtl val="0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B4199E56-2976-D855-1A99-36E415AA9113}"/>
                </a:ext>
              </a:extLst>
            </p:cNvPr>
            <p:cNvSpPr txBox="1"/>
            <p:nvPr/>
          </p:nvSpPr>
          <p:spPr>
            <a:xfrm>
              <a:off x="2946537" y="5650500"/>
              <a:ext cx="499281" cy="3026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>
                  <a:ln/>
                  <a:solidFill>
                    <a:srgbClr val="0093A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  <a:rtl val="0"/>
                </a:rPr>
                <a:t>221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7A6520E7-9AB1-1807-4A14-789795303FBF}"/>
                </a:ext>
              </a:extLst>
            </p:cNvPr>
            <p:cNvSpPr txBox="1"/>
            <p:nvPr/>
          </p:nvSpPr>
          <p:spPr>
            <a:xfrm>
              <a:off x="3882032" y="5650500"/>
              <a:ext cx="499281" cy="3026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>
                  <a:ln/>
                  <a:solidFill>
                    <a:srgbClr val="0093A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  <a:rtl val="0"/>
                </a:rPr>
                <a:t>170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A1DD4AA5-512C-4615-6833-A842FCC12C3D}"/>
                </a:ext>
              </a:extLst>
            </p:cNvPr>
            <p:cNvSpPr txBox="1"/>
            <p:nvPr/>
          </p:nvSpPr>
          <p:spPr>
            <a:xfrm>
              <a:off x="4817528" y="5650500"/>
              <a:ext cx="499281" cy="3026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>
                  <a:ln/>
                  <a:solidFill>
                    <a:srgbClr val="0093A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  <a:rtl val="0"/>
                </a:rPr>
                <a:t>145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0DD48444-DE78-F7C7-D03C-903B007F1A32}"/>
                </a:ext>
              </a:extLst>
            </p:cNvPr>
            <p:cNvSpPr txBox="1"/>
            <p:nvPr/>
          </p:nvSpPr>
          <p:spPr>
            <a:xfrm>
              <a:off x="5753024" y="5650500"/>
              <a:ext cx="499281" cy="3026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>
                  <a:ln/>
                  <a:solidFill>
                    <a:srgbClr val="0093A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  <a:rtl val="0"/>
                </a:rPr>
                <a:t>127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810C2925-8319-23C9-C445-D5A35DD98B61}"/>
                </a:ext>
              </a:extLst>
            </p:cNvPr>
            <p:cNvSpPr txBox="1"/>
            <p:nvPr/>
          </p:nvSpPr>
          <p:spPr>
            <a:xfrm>
              <a:off x="6689697" y="5650500"/>
              <a:ext cx="499281" cy="3026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>
                  <a:ln/>
                  <a:solidFill>
                    <a:srgbClr val="0093A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  <a:rtl val="0"/>
                </a:rPr>
                <a:t>109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CA6B9B79-6464-FDE3-C851-E837186CB7F2}"/>
                </a:ext>
              </a:extLst>
            </p:cNvPr>
            <p:cNvSpPr txBox="1"/>
            <p:nvPr/>
          </p:nvSpPr>
          <p:spPr>
            <a:xfrm>
              <a:off x="7676976" y="5650500"/>
              <a:ext cx="402774" cy="3026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>
                  <a:ln/>
                  <a:solidFill>
                    <a:srgbClr val="0093A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  <a:rtl val="0"/>
                </a:rPr>
                <a:t>94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72823759-581B-D0CA-3A0A-2B2EBFB2F351}"/>
                </a:ext>
              </a:extLst>
            </p:cNvPr>
            <p:cNvSpPr txBox="1"/>
            <p:nvPr/>
          </p:nvSpPr>
          <p:spPr>
            <a:xfrm>
              <a:off x="8613648" y="5650500"/>
              <a:ext cx="402774" cy="3026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>
                  <a:ln/>
                  <a:solidFill>
                    <a:srgbClr val="0093A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  <a:rtl val="0"/>
                </a:rPr>
                <a:t>86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EE980784-9082-FF8C-B53D-42D37D3CCB27}"/>
                </a:ext>
              </a:extLst>
            </p:cNvPr>
            <p:cNvSpPr txBox="1"/>
            <p:nvPr/>
          </p:nvSpPr>
          <p:spPr>
            <a:xfrm>
              <a:off x="9589160" y="5650500"/>
              <a:ext cx="306270" cy="3026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>
                  <a:ln/>
                  <a:solidFill>
                    <a:srgbClr val="0093A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  <a:rtl val="0"/>
                </a:rPr>
                <a:t>0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E1613A36-A678-AA11-C102-983DAE1210FA}"/>
                </a:ext>
              </a:extLst>
            </p:cNvPr>
            <p:cNvSpPr txBox="1"/>
            <p:nvPr/>
          </p:nvSpPr>
          <p:spPr>
            <a:xfrm>
              <a:off x="2308546" y="5883441"/>
              <a:ext cx="73786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>
                  <a:ln/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  <a:rtl val="0"/>
                </a:rPr>
                <a:t>Placebo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122E1FD6-0D45-33D7-E4F2-80628538D7A1}"/>
                </a:ext>
              </a:extLst>
            </p:cNvPr>
            <p:cNvSpPr txBox="1"/>
            <p:nvPr/>
          </p:nvSpPr>
          <p:spPr>
            <a:xfrm>
              <a:off x="2976357" y="5872853"/>
              <a:ext cx="43963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>
                  <a:ln/>
                  <a:solidFill>
                    <a:srgbClr val="E8E8E8">
                      <a:lumMod val="50000"/>
                    </a:srgbClr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  <a:rtl val="0"/>
                </a:rPr>
                <a:t>149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3259718F-50CC-F387-824A-9C6905FA757A}"/>
                </a:ext>
              </a:extLst>
            </p:cNvPr>
            <p:cNvSpPr txBox="1"/>
            <p:nvPr/>
          </p:nvSpPr>
          <p:spPr>
            <a:xfrm>
              <a:off x="3911853" y="5872853"/>
              <a:ext cx="43963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>
                  <a:ln/>
                  <a:solidFill>
                    <a:srgbClr val="E8E8E8">
                      <a:lumMod val="50000"/>
                    </a:srgbClr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  <a:rtl val="0"/>
                </a:rPr>
                <a:t>138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532C0C5D-73F4-037C-7554-D87743823063}"/>
                </a:ext>
              </a:extLst>
            </p:cNvPr>
            <p:cNvSpPr txBox="1"/>
            <p:nvPr/>
          </p:nvSpPr>
          <p:spPr>
            <a:xfrm>
              <a:off x="4847349" y="5872853"/>
              <a:ext cx="43963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>
                  <a:ln/>
                  <a:solidFill>
                    <a:srgbClr val="E8E8E8">
                      <a:lumMod val="50000"/>
                    </a:srgbClr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  <a:rtl val="0"/>
                </a:rPr>
                <a:t>121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B639C192-9D9E-DBBF-E109-9E60213DCF7A}"/>
                </a:ext>
              </a:extLst>
            </p:cNvPr>
            <p:cNvSpPr txBox="1"/>
            <p:nvPr/>
          </p:nvSpPr>
          <p:spPr>
            <a:xfrm>
              <a:off x="5782669" y="5872853"/>
              <a:ext cx="42822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>
                  <a:ln/>
                  <a:solidFill>
                    <a:srgbClr val="E8E8E8">
                      <a:lumMod val="50000"/>
                    </a:srgbClr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  <a:rtl val="0"/>
                </a:rPr>
                <a:t>114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EBE7691F-5E0D-A75F-B3F3-C5D4C6C814E8}"/>
                </a:ext>
              </a:extLst>
            </p:cNvPr>
            <p:cNvSpPr txBox="1"/>
            <p:nvPr/>
          </p:nvSpPr>
          <p:spPr>
            <a:xfrm>
              <a:off x="6719518" y="5872853"/>
              <a:ext cx="43963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>
                  <a:ln/>
                  <a:solidFill>
                    <a:srgbClr val="E8E8E8">
                      <a:lumMod val="50000"/>
                    </a:srgbClr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  <a:rtl val="0"/>
                </a:rPr>
                <a:t>109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3BF17437-C72F-3346-A9CF-A669AD291087}"/>
                </a:ext>
              </a:extLst>
            </p:cNvPr>
            <p:cNvSpPr txBox="1"/>
            <p:nvPr/>
          </p:nvSpPr>
          <p:spPr>
            <a:xfrm>
              <a:off x="7655014" y="5872853"/>
              <a:ext cx="43963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>
                  <a:ln/>
                  <a:solidFill>
                    <a:srgbClr val="E8E8E8">
                      <a:lumMod val="50000"/>
                    </a:srgbClr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  <a:rtl val="0"/>
                </a:rPr>
                <a:t>103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2C9CBF24-0338-680D-C3AA-8B4732155122}"/>
                </a:ext>
              </a:extLst>
            </p:cNvPr>
            <p:cNvSpPr txBox="1"/>
            <p:nvPr/>
          </p:nvSpPr>
          <p:spPr>
            <a:xfrm>
              <a:off x="8637705" y="5872853"/>
              <a:ext cx="35466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>
                  <a:ln/>
                  <a:solidFill>
                    <a:srgbClr val="E8E8E8">
                      <a:lumMod val="50000"/>
                    </a:srgbClr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  <a:rtl val="0"/>
                </a:rPr>
                <a:t>99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C7DE6D51-66EC-5866-79A6-14D498C4A8A1}"/>
                </a:ext>
              </a:extLst>
            </p:cNvPr>
            <p:cNvSpPr txBox="1"/>
            <p:nvPr/>
          </p:nvSpPr>
          <p:spPr>
            <a:xfrm>
              <a:off x="9607452" y="5872853"/>
              <a:ext cx="2696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>
                  <a:ln/>
                  <a:solidFill>
                    <a:srgbClr val="E8E8E8">
                      <a:lumMod val="50000"/>
                    </a:srgbClr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  <a:rtl val="0"/>
                </a:rPr>
                <a:t>0</a:t>
              </a:r>
            </a:p>
          </p:txBody>
        </p:sp>
        <p:grpSp>
          <p:nvGrpSpPr>
            <p:cNvPr id="47" name="Graphic 4">
              <a:extLst>
                <a:ext uri="{FF2B5EF4-FFF2-40B4-BE49-F238E27FC236}">
                  <a16:creationId xmlns:a16="http://schemas.microsoft.com/office/drawing/2014/main" id="{2CFD1971-0335-1ECA-9E8E-3139E0CBF876}"/>
                </a:ext>
              </a:extLst>
            </p:cNvPr>
            <p:cNvGrpSpPr/>
            <p:nvPr/>
          </p:nvGrpSpPr>
          <p:grpSpPr>
            <a:xfrm>
              <a:off x="4915181" y="1086971"/>
              <a:ext cx="1273323" cy="276999"/>
              <a:chOff x="4806385" y="989162"/>
              <a:chExt cx="1273044" cy="276999"/>
            </a:xfrm>
            <a:solidFill>
              <a:srgbClr val="000000"/>
            </a:solidFill>
          </p:grpSpPr>
          <p:sp>
            <p:nvSpPr>
              <p:cNvPr id="1029" name="TextBox 1028">
                <a:extLst>
                  <a:ext uri="{FF2B5EF4-FFF2-40B4-BE49-F238E27FC236}">
                    <a16:creationId xmlns:a16="http://schemas.microsoft.com/office/drawing/2014/main" id="{3938AF58-D8AC-183F-4FBA-92C0F1AE28FA}"/>
                  </a:ext>
                </a:extLst>
              </p:cNvPr>
              <p:cNvSpPr txBox="1"/>
              <p:nvPr/>
            </p:nvSpPr>
            <p:spPr>
              <a:xfrm>
                <a:off x="5298446" y="989162"/>
                <a:ext cx="78098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>
                    <a:ln/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  <a:sym typeface="Arial"/>
                    <a:rtl val="0"/>
                  </a:rPr>
                  <a:t>Etripamil</a:t>
                </a:r>
              </a:p>
            </p:txBody>
          </p:sp>
          <p:sp>
            <p:nvSpPr>
              <p:cNvPr id="1030" name="Freeform 1679">
                <a:extLst>
                  <a:ext uri="{FF2B5EF4-FFF2-40B4-BE49-F238E27FC236}">
                    <a16:creationId xmlns:a16="http://schemas.microsoft.com/office/drawing/2014/main" id="{A6D062CE-08E6-16FF-0EF2-5AB6C717967B}"/>
                  </a:ext>
                </a:extLst>
              </p:cNvPr>
              <p:cNvSpPr/>
              <p:nvPr/>
            </p:nvSpPr>
            <p:spPr>
              <a:xfrm>
                <a:off x="4806385" y="1113705"/>
                <a:ext cx="404705" cy="11764"/>
              </a:xfrm>
              <a:custGeom>
                <a:avLst/>
                <a:gdLst>
                  <a:gd name="connsiteX0" fmla="*/ 0 w 404705"/>
                  <a:gd name="connsiteY0" fmla="*/ 0 h 11764"/>
                  <a:gd name="connsiteX1" fmla="*/ 404706 w 404705"/>
                  <a:gd name="connsiteY1" fmla="*/ 0 h 11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04705" h="11764">
                    <a:moveTo>
                      <a:pt x="0" y="0"/>
                    </a:moveTo>
                    <a:lnTo>
                      <a:pt x="404706" y="0"/>
                    </a:lnTo>
                  </a:path>
                </a:pathLst>
              </a:custGeom>
              <a:ln w="19050" cap="flat">
                <a:solidFill>
                  <a:srgbClr val="0093AC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</p:grpSp>
        <p:grpSp>
          <p:nvGrpSpPr>
            <p:cNvPr id="48" name="Graphic 4">
              <a:extLst>
                <a:ext uri="{FF2B5EF4-FFF2-40B4-BE49-F238E27FC236}">
                  <a16:creationId xmlns:a16="http://schemas.microsoft.com/office/drawing/2014/main" id="{745BBC3B-E365-9B44-3C74-DA573A240EA0}"/>
                </a:ext>
              </a:extLst>
            </p:cNvPr>
            <p:cNvGrpSpPr/>
            <p:nvPr/>
          </p:nvGrpSpPr>
          <p:grpSpPr>
            <a:xfrm>
              <a:off x="6209556" y="1086971"/>
              <a:ext cx="1199758" cy="276999"/>
              <a:chOff x="6100489" y="989162"/>
              <a:chExt cx="1199498" cy="276999"/>
            </a:xfrm>
            <a:solidFill>
              <a:srgbClr val="000000"/>
            </a:solidFill>
          </p:grpSpPr>
          <p:sp>
            <p:nvSpPr>
              <p:cNvPr id="1027" name="TextBox 1026">
                <a:extLst>
                  <a:ext uri="{FF2B5EF4-FFF2-40B4-BE49-F238E27FC236}">
                    <a16:creationId xmlns:a16="http://schemas.microsoft.com/office/drawing/2014/main" id="{48CAE196-0728-2487-8882-F1767CCEBBA6}"/>
                  </a:ext>
                </a:extLst>
              </p:cNvPr>
              <p:cNvSpPr txBox="1"/>
              <p:nvPr/>
            </p:nvSpPr>
            <p:spPr>
              <a:xfrm>
                <a:off x="6562444" y="989162"/>
                <a:ext cx="73754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>
                    <a:ln/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  <a:sym typeface="Arial"/>
                    <a:rtl val="0"/>
                  </a:rPr>
                  <a:t>Placebo</a:t>
                </a:r>
              </a:p>
            </p:txBody>
          </p:sp>
          <p:sp>
            <p:nvSpPr>
              <p:cNvPr id="1028" name="Freeform 1682">
                <a:extLst>
                  <a:ext uri="{FF2B5EF4-FFF2-40B4-BE49-F238E27FC236}">
                    <a16:creationId xmlns:a16="http://schemas.microsoft.com/office/drawing/2014/main" id="{6CF33BAC-9F39-11A3-EBDB-F104A6C87034}"/>
                  </a:ext>
                </a:extLst>
              </p:cNvPr>
              <p:cNvSpPr/>
              <p:nvPr/>
            </p:nvSpPr>
            <p:spPr>
              <a:xfrm>
                <a:off x="6100489" y="1113705"/>
                <a:ext cx="405883" cy="11764"/>
              </a:xfrm>
              <a:custGeom>
                <a:avLst/>
                <a:gdLst>
                  <a:gd name="connsiteX0" fmla="*/ 0 w 405882"/>
                  <a:gd name="connsiteY0" fmla="*/ 0 h 11764"/>
                  <a:gd name="connsiteX1" fmla="*/ 405883 w 405882"/>
                  <a:gd name="connsiteY1" fmla="*/ 0 h 11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05882" h="11764">
                    <a:moveTo>
                      <a:pt x="0" y="0"/>
                    </a:moveTo>
                    <a:lnTo>
                      <a:pt x="405883" y="0"/>
                    </a:lnTo>
                  </a:path>
                </a:pathLst>
              </a:custGeom>
              <a:ln w="19050" cap="flat">
                <a:solidFill>
                  <a:schemeClr val="bg2">
                    <a:lumMod val="50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</p:grpSp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E40499F2-D8CC-6DD1-4F42-931C4601D1AB}"/>
                </a:ext>
              </a:extLst>
            </p:cNvPr>
            <p:cNvGrpSpPr/>
            <p:nvPr/>
          </p:nvGrpSpPr>
          <p:grpSpPr>
            <a:xfrm>
              <a:off x="3191824" y="2817105"/>
              <a:ext cx="5835432" cy="2248012"/>
              <a:chOff x="3191824" y="2817105"/>
              <a:chExt cx="5835432" cy="2248012"/>
            </a:xfrm>
          </p:grpSpPr>
          <p:sp>
            <p:nvSpPr>
              <p:cNvPr id="50" name="Freeform 908">
                <a:extLst>
                  <a:ext uri="{FF2B5EF4-FFF2-40B4-BE49-F238E27FC236}">
                    <a16:creationId xmlns:a16="http://schemas.microsoft.com/office/drawing/2014/main" id="{5F6D4163-2997-DFD9-C760-5E5E2DFEFC77}"/>
                  </a:ext>
                </a:extLst>
              </p:cNvPr>
              <p:cNvSpPr/>
              <p:nvPr/>
            </p:nvSpPr>
            <p:spPr>
              <a:xfrm>
                <a:off x="3194999" y="2863279"/>
                <a:ext cx="5803606" cy="2171764"/>
              </a:xfrm>
              <a:custGeom>
                <a:avLst/>
                <a:gdLst>
                  <a:gd name="connsiteX0" fmla="*/ 0 w 5802353"/>
                  <a:gd name="connsiteY0" fmla="*/ 2171765 h 2171764"/>
                  <a:gd name="connsiteX1" fmla="*/ 37647 w 5802353"/>
                  <a:gd name="connsiteY1" fmla="*/ 2171765 h 2171764"/>
                  <a:gd name="connsiteX2" fmla="*/ 37647 w 5802353"/>
                  <a:gd name="connsiteY2" fmla="*/ 2154118 h 2171764"/>
                  <a:gd name="connsiteX3" fmla="*/ 49412 w 5802353"/>
                  <a:gd name="connsiteY3" fmla="*/ 2154118 h 2171764"/>
                  <a:gd name="connsiteX4" fmla="*/ 49412 w 5802353"/>
                  <a:gd name="connsiteY4" fmla="*/ 2138824 h 2171764"/>
                  <a:gd name="connsiteX5" fmla="*/ 89412 w 5802353"/>
                  <a:gd name="connsiteY5" fmla="*/ 2138824 h 2171764"/>
                  <a:gd name="connsiteX6" fmla="*/ 89412 w 5802353"/>
                  <a:gd name="connsiteY6" fmla="*/ 2122353 h 2171764"/>
                  <a:gd name="connsiteX7" fmla="*/ 134118 w 5802353"/>
                  <a:gd name="connsiteY7" fmla="*/ 2122353 h 2171764"/>
                  <a:gd name="connsiteX8" fmla="*/ 134118 w 5802353"/>
                  <a:gd name="connsiteY8" fmla="*/ 2104706 h 2171764"/>
                  <a:gd name="connsiteX9" fmla="*/ 136471 w 5802353"/>
                  <a:gd name="connsiteY9" fmla="*/ 2104706 h 2171764"/>
                  <a:gd name="connsiteX10" fmla="*/ 136471 w 5802353"/>
                  <a:gd name="connsiteY10" fmla="*/ 2089412 h 2171764"/>
                  <a:gd name="connsiteX11" fmla="*/ 211765 w 5802353"/>
                  <a:gd name="connsiteY11" fmla="*/ 2089412 h 2171764"/>
                  <a:gd name="connsiteX12" fmla="*/ 211765 w 5802353"/>
                  <a:gd name="connsiteY12" fmla="*/ 2072941 h 2171764"/>
                  <a:gd name="connsiteX13" fmla="*/ 218824 w 5802353"/>
                  <a:gd name="connsiteY13" fmla="*/ 2072941 h 2171764"/>
                  <a:gd name="connsiteX14" fmla="*/ 218824 w 5802353"/>
                  <a:gd name="connsiteY14" fmla="*/ 2055294 h 2171764"/>
                  <a:gd name="connsiteX15" fmla="*/ 223529 w 5802353"/>
                  <a:gd name="connsiteY15" fmla="*/ 2055294 h 2171764"/>
                  <a:gd name="connsiteX16" fmla="*/ 223529 w 5802353"/>
                  <a:gd name="connsiteY16" fmla="*/ 2040000 h 2171764"/>
                  <a:gd name="connsiteX17" fmla="*/ 240000 w 5802353"/>
                  <a:gd name="connsiteY17" fmla="*/ 2040000 h 2171764"/>
                  <a:gd name="connsiteX18" fmla="*/ 240000 w 5802353"/>
                  <a:gd name="connsiteY18" fmla="*/ 2005882 h 2171764"/>
                  <a:gd name="connsiteX19" fmla="*/ 285882 w 5802353"/>
                  <a:gd name="connsiteY19" fmla="*/ 2005882 h 2171764"/>
                  <a:gd name="connsiteX20" fmla="*/ 285882 w 5802353"/>
                  <a:gd name="connsiteY20" fmla="*/ 1989412 h 2171764"/>
                  <a:gd name="connsiteX21" fmla="*/ 327059 w 5802353"/>
                  <a:gd name="connsiteY21" fmla="*/ 1989412 h 2171764"/>
                  <a:gd name="connsiteX22" fmla="*/ 327059 w 5802353"/>
                  <a:gd name="connsiteY22" fmla="*/ 1974118 h 2171764"/>
                  <a:gd name="connsiteX23" fmla="*/ 336471 w 5802353"/>
                  <a:gd name="connsiteY23" fmla="*/ 1974118 h 2171764"/>
                  <a:gd name="connsiteX24" fmla="*/ 336471 w 5802353"/>
                  <a:gd name="connsiteY24" fmla="*/ 1940000 h 2171764"/>
                  <a:gd name="connsiteX25" fmla="*/ 357647 w 5802353"/>
                  <a:gd name="connsiteY25" fmla="*/ 1940000 h 2171764"/>
                  <a:gd name="connsiteX26" fmla="*/ 357647 w 5802353"/>
                  <a:gd name="connsiteY26" fmla="*/ 1924706 h 2171764"/>
                  <a:gd name="connsiteX27" fmla="*/ 368235 w 5802353"/>
                  <a:gd name="connsiteY27" fmla="*/ 1924706 h 2171764"/>
                  <a:gd name="connsiteX28" fmla="*/ 368235 w 5802353"/>
                  <a:gd name="connsiteY28" fmla="*/ 1907059 h 2171764"/>
                  <a:gd name="connsiteX29" fmla="*/ 376471 w 5802353"/>
                  <a:gd name="connsiteY29" fmla="*/ 1907059 h 2171764"/>
                  <a:gd name="connsiteX30" fmla="*/ 376471 w 5802353"/>
                  <a:gd name="connsiteY30" fmla="*/ 1890588 h 2171764"/>
                  <a:gd name="connsiteX31" fmla="*/ 391765 w 5802353"/>
                  <a:gd name="connsiteY31" fmla="*/ 1890588 h 2171764"/>
                  <a:gd name="connsiteX32" fmla="*/ 391765 w 5802353"/>
                  <a:gd name="connsiteY32" fmla="*/ 1872941 h 2171764"/>
                  <a:gd name="connsiteX33" fmla="*/ 396471 w 5802353"/>
                  <a:gd name="connsiteY33" fmla="*/ 1872941 h 2171764"/>
                  <a:gd name="connsiteX34" fmla="*/ 396471 w 5802353"/>
                  <a:gd name="connsiteY34" fmla="*/ 1857647 h 2171764"/>
                  <a:gd name="connsiteX35" fmla="*/ 414118 w 5802353"/>
                  <a:gd name="connsiteY35" fmla="*/ 1857647 h 2171764"/>
                  <a:gd name="connsiteX36" fmla="*/ 414118 w 5802353"/>
                  <a:gd name="connsiteY36" fmla="*/ 1841177 h 2171764"/>
                  <a:gd name="connsiteX37" fmla="*/ 417647 w 5802353"/>
                  <a:gd name="connsiteY37" fmla="*/ 1841177 h 2171764"/>
                  <a:gd name="connsiteX38" fmla="*/ 417647 w 5802353"/>
                  <a:gd name="connsiteY38" fmla="*/ 1823529 h 2171764"/>
                  <a:gd name="connsiteX39" fmla="*/ 427059 w 5802353"/>
                  <a:gd name="connsiteY39" fmla="*/ 1823529 h 2171764"/>
                  <a:gd name="connsiteX40" fmla="*/ 427059 w 5802353"/>
                  <a:gd name="connsiteY40" fmla="*/ 1808235 h 2171764"/>
                  <a:gd name="connsiteX41" fmla="*/ 442353 w 5802353"/>
                  <a:gd name="connsiteY41" fmla="*/ 1808235 h 2171764"/>
                  <a:gd name="connsiteX42" fmla="*/ 442353 w 5802353"/>
                  <a:gd name="connsiteY42" fmla="*/ 1774118 h 2171764"/>
                  <a:gd name="connsiteX43" fmla="*/ 468235 w 5802353"/>
                  <a:gd name="connsiteY43" fmla="*/ 1774118 h 2171764"/>
                  <a:gd name="connsiteX44" fmla="*/ 468235 w 5802353"/>
                  <a:gd name="connsiteY44" fmla="*/ 1757647 h 2171764"/>
                  <a:gd name="connsiteX45" fmla="*/ 470588 w 5802353"/>
                  <a:gd name="connsiteY45" fmla="*/ 1757647 h 2171764"/>
                  <a:gd name="connsiteX46" fmla="*/ 470588 w 5802353"/>
                  <a:gd name="connsiteY46" fmla="*/ 1742353 h 2171764"/>
                  <a:gd name="connsiteX47" fmla="*/ 474118 w 5802353"/>
                  <a:gd name="connsiteY47" fmla="*/ 1742353 h 2171764"/>
                  <a:gd name="connsiteX48" fmla="*/ 474118 w 5802353"/>
                  <a:gd name="connsiteY48" fmla="*/ 1724706 h 2171764"/>
                  <a:gd name="connsiteX49" fmla="*/ 491765 w 5802353"/>
                  <a:gd name="connsiteY49" fmla="*/ 1724706 h 2171764"/>
                  <a:gd name="connsiteX50" fmla="*/ 491765 w 5802353"/>
                  <a:gd name="connsiteY50" fmla="*/ 1692941 h 2171764"/>
                  <a:gd name="connsiteX51" fmla="*/ 502353 w 5802353"/>
                  <a:gd name="connsiteY51" fmla="*/ 1692941 h 2171764"/>
                  <a:gd name="connsiteX52" fmla="*/ 502353 w 5802353"/>
                  <a:gd name="connsiteY52" fmla="*/ 1675294 h 2171764"/>
                  <a:gd name="connsiteX53" fmla="*/ 520000 w 5802353"/>
                  <a:gd name="connsiteY53" fmla="*/ 1675294 h 2171764"/>
                  <a:gd name="connsiteX54" fmla="*/ 520000 w 5802353"/>
                  <a:gd name="connsiteY54" fmla="*/ 1658824 h 2171764"/>
                  <a:gd name="connsiteX55" fmla="*/ 530588 w 5802353"/>
                  <a:gd name="connsiteY55" fmla="*/ 1658824 h 2171764"/>
                  <a:gd name="connsiteX56" fmla="*/ 530588 w 5802353"/>
                  <a:gd name="connsiteY56" fmla="*/ 1642353 h 2171764"/>
                  <a:gd name="connsiteX57" fmla="*/ 569412 w 5802353"/>
                  <a:gd name="connsiteY57" fmla="*/ 1642353 h 2171764"/>
                  <a:gd name="connsiteX58" fmla="*/ 569412 w 5802353"/>
                  <a:gd name="connsiteY58" fmla="*/ 1625882 h 2171764"/>
                  <a:gd name="connsiteX59" fmla="*/ 589412 w 5802353"/>
                  <a:gd name="connsiteY59" fmla="*/ 1625882 h 2171764"/>
                  <a:gd name="connsiteX60" fmla="*/ 589412 w 5802353"/>
                  <a:gd name="connsiteY60" fmla="*/ 1592941 h 2171764"/>
                  <a:gd name="connsiteX61" fmla="*/ 617647 w 5802353"/>
                  <a:gd name="connsiteY61" fmla="*/ 1592941 h 2171764"/>
                  <a:gd name="connsiteX62" fmla="*/ 617647 w 5802353"/>
                  <a:gd name="connsiteY62" fmla="*/ 1575294 h 2171764"/>
                  <a:gd name="connsiteX63" fmla="*/ 632941 w 5802353"/>
                  <a:gd name="connsiteY63" fmla="*/ 1575294 h 2171764"/>
                  <a:gd name="connsiteX64" fmla="*/ 632941 w 5802353"/>
                  <a:gd name="connsiteY64" fmla="*/ 1560000 h 2171764"/>
                  <a:gd name="connsiteX65" fmla="*/ 729412 w 5802353"/>
                  <a:gd name="connsiteY65" fmla="*/ 1560000 h 2171764"/>
                  <a:gd name="connsiteX66" fmla="*/ 729412 w 5802353"/>
                  <a:gd name="connsiteY66" fmla="*/ 1543529 h 2171764"/>
                  <a:gd name="connsiteX67" fmla="*/ 735294 w 5802353"/>
                  <a:gd name="connsiteY67" fmla="*/ 1543529 h 2171764"/>
                  <a:gd name="connsiteX68" fmla="*/ 735294 w 5802353"/>
                  <a:gd name="connsiteY68" fmla="*/ 1525882 h 2171764"/>
                  <a:gd name="connsiteX69" fmla="*/ 760000 w 5802353"/>
                  <a:gd name="connsiteY69" fmla="*/ 1525882 h 2171764"/>
                  <a:gd name="connsiteX70" fmla="*/ 760000 w 5802353"/>
                  <a:gd name="connsiteY70" fmla="*/ 1510588 h 2171764"/>
                  <a:gd name="connsiteX71" fmla="*/ 788235 w 5802353"/>
                  <a:gd name="connsiteY71" fmla="*/ 1510588 h 2171764"/>
                  <a:gd name="connsiteX72" fmla="*/ 788235 w 5802353"/>
                  <a:gd name="connsiteY72" fmla="*/ 1494118 h 2171764"/>
                  <a:gd name="connsiteX73" fmla="*/ 801177 w 5802353"/>
                  <a:gd name="connsiteY73" fmla="*/ 1494118 h 2171764"/>
                  <a:gd name="connsiteX74" fmla="*/ 801177 w 5802353"/>
                  <a:gd name="connsiteY74" fmla="*/ 1476471 h 2171764"/>
                  <a:gd name="connsiteX75" fmla="*/ 804706 w 5802353"/>
                  <a:gd name="connsiteY75" fmla="*/ 1476471 h 2171764"/>
                  <a:gd name="connsiteX76" fmla="*/ 804706 w 5802353"/>
                  <a:gd name="connsiteY76" fmla="*/ 1460000 h 2171764"/>
                  <a:gd name="connsiteX77" fmla="*/ 872941 w 5802353"/>
                  <a:gd name="connsiteY77" fmla="*/ 1460000 h 2171764"/>
                  <a:gd name="connsiteX78" fmla="*/ 872941 w 5802353"/>
                  <a:gd name="connsiteY78" fmla="*/ 1444706 h 2171764"/>
                  <a:gd name="connsiteX79" fmla="*/ 882353 w 5802353"/>
                  <a:gd name="connsiteY79" fmla="*/ 1444706 h 2171764"/>
                  <a:gd name="connsiteX80" fmla="*/ 882353 w 5802353"/>
                  <a:gd name="connsiteY80" fmla="*/ 1427059 h 2171764"/>
                  <a:gd name="connsiteX81" fmla="*/ 894118 w 5802353"/>
                  <a:gd name="connsiteY81" fmla="*/ 1427059 h 2171764"/>
                  <a:gd name="connsiteX82" fmla="*/ 894118 w 5802353"/>
                  <a:gd name="connsiteY82" fmla="*/ 1410588 h 2171764"/>
                  <a:gd name="connsiteX83" fmla="*/ 897647 w 5802353"/>
                  <a:gd name="connsiteY83" fmla="*/ 1410588 h 2171764"/>
                  <a:gd name="connsiteX84" fmla="*/ 897647 w 5802353"/>
                  <a:gd name="connsiteY84" fmla="*/ 1395294 h 2171764"/>
                  <a:gd name="connsiteX85" fmla="*/ 922353 w 5802353"/>
                  <a:gd name="connsiteY85" fmla="*/ 1395294 h 2171764"/>
                  <a:gd name="connsiteX86" fmla="*/ 922353 w 5802353"/>
                  <a:gd name="connsiteY86" fmla="*/ 1377647 h 2171764"/>
                  <a:gd name="connsiteX87" fmla="*/ 954118 w 5802353"/>
                  <a:gd name="connsiteY87" fmla="*/ 1377647 h 2171764"/>
                  <a:gd name="connsiteX88" fmla="*/ 954118 w 5802353"/>
                  <a:gd name="connsiteY88" fmla="*/ 1361176 h 2171764"/>
                  <a:gd name="connsiteX89" fmla="*/ 982353 w 5802353"/>
                  <a:gd name="connsiteY89" fmla="*/ 1361176 h 2171764"/>
                  <a:gd name="connsiteX90" fmla="*/ 982353 w 5802353"/>
                  <a:gd name="connsiteY90" fmla="*/ 1343529 h 2171764"/>
                  <a:gd name="connsiteX91" fmla="*/ 997647 w 5802353"/>
                  <a:gd name="connsiteY91" fmla="*/ 1343529 h 2171764"/>
                  <a:gd name="connsiteX92" fmla="*/ 997647 w 5802353"/>
                  <a:gd name="connsiteY92" fmla="*/ 1328235 h 2171764"/>
                  <a:gd name="connsiteX93" fmla="*/ 1028235 w 5802353"/>
                  <a:gd name="connsiteY93" fmla="*/ 1328235 h 2171764"/>
                  <a:gd name="connsiteX94" fmla="*/ 1028235 w 5802353"/>
                  <a:gd name="connsiteY94" fmla="*/ 1311765 h 2171764"/>
                  <a:gd name="connsiteX95" fmla="*/ 1035294 w 5802353"/>
                  <a:gd name="connsiteY95" fmla="*/ 1311765 h 2171764"/>
                  <a:gd name="connsiteX96" fmla="*/ 1035294 w 5802353"/>
                  <a:gd name="connsiteY96" fmla="*/ 1294118 h 2171764"/>
                  <a:gd name="connsiteX97" fmla="*/ 1088235 w 5802353"/>
                  <a:gd name="connsiteY97" fmla="*/ 1294118 h 2171764"/>
                  <a:gd name="connsiteX98" fmla="*/ 1088235 w 5802353"/>
                  <a:gd name="connsiteY98" fmla="*/ 1278823 h 2171764"/>
                  <a:gd name="connsiteX99" fmla="*/ 1129412 w 5802353"/>
                  <a:gd name="connsiteY99" fmla="*/ 1278823 h 2171764"/>
                  <a:gd name="connsiteX100" fmla="*/ 1129412 w 5802353"/>
                  <a:gd name="connsiteY100" fmla="*/ 1262353 h 2171764"/>
                  <a:gd name="connsiteX101" fmla="*/ 1150588 w 5802353"/>
                  <a:gd name="connsiteY101" fmla="*/ 1262353 h 2171764"/>
                  <a:gd name="connsiteX102" fmla="*/ 1150588 w 5802353"/>
                  <a:gd name="connsiteY102" fmla="*/ 1244706 h 2171764"/>
                  <a:gd name="connsiteX103" fmla="*/ 1240000 w 5802353"/>
                  <a:gd name="connsiteY103" fmla="*/ 1244706 h 2171764"/>
                  <a:gd name="connsiteX104" fmla="*/ 1240000 w 5802353"/>
                  <a:gd name="connsiteY104" fmla="*/ 1229412 h 2171764"/>
                  <a:gd name="connsiteX105" fmla="*/ 1265882 w 5802353"/>
                  <a:gd name="connsiteY105" fmla="*/ 1229412 h 2171764"/>
                  <a:gd name="connsiteX106" fmla="*/ 1265882 w 5802353"/>
                  <a:gd name="connsiteY106" fmla="*/ 1212941 h 2171764"/>
                  <a:gd name="connsiteX107" fmla="*/ 1322353 w 5802353"/>
                  <a:gd name="connsiteY107" fmla="*/ 1212941 h 2171764"/>
                  <a:gd name="connsiteX108" fmla="*/ 1322353 w 5802353"/>
                  <a:gd name="connsiteY108" fmla="*/ 1195294 h 2171764"/>
                  <a:gd name="connsiteX109" fmla="*/ 1328235 w 5802353"/>
                  <a:gd name="connsiteY109" fmla="*/ 1195294 h 2171764"/>
                  <a:gd name="connsiteX110" fmla="*/ 1328235 w 5802353"/>
                  <a:gd name="connsiteY110" fmla="*/ 1178823 h 2171764"/>
                  <a:gd name="connsiteX111" fmla="*/ 1356471 w 5802353"/>
                  <a:gd name="connsiteY111" fmla="*/ 1178823 h 2171764"/>
                  <a:gd name="connsiteX112" fmla="*/ 1356471 w 5802353"/>
                  <a:gd name="connsiteY112" fmla="*/ 1163529 h 2171764"/>
                  <a:gd name="connsiteX113" fmla="*/ 1515294 w 5802353"/>
                  <a:gd name="connsiteY113" fmla="*/ 1163529 h 2171764"/>
                  <a:gd name="connsiteX114" fmla="*/ 1515294 w 5802353"/>
                  <a:gd name="connsiteY114" fmla="*/ 1145882 h 2171764"/>
                  <a:gd name="connsiteX115" fmla="*/ 1525882 w 5802353"/>
                  <a:gd name="connsiteY115" fmla="*/ 1145882 h 2171764"/>
                  <a:gd name="connsiteX116" fmla="*/ 1525882 w 5802353"/>
                  <a:gd name="connsiteY116" fmla="*/ 1129412 h 2171764"/>
                  <a:gd name="connsiteX117" fmla="*/ 1568235 w 5802353"/>
                  <a:gd name="connsiteY117" fmla="*/ 1129412 h 2171764"/>
                  <a:gd name="connsiteX118" fmla="*/ 1568235 w 5802353"/>
                  <a:gd name="connsiteY118" fmla="*/ 1114117 h 2171764"/>
                  <a:gd name="connsiteX119" fmla="*/ 1571765 w 5802353"/>
                  <a:gd name="connsiteY119" fmla="*/ 1114117 h 2171764"/>
                  <a:gd name="connsiteX120" fmla="*/ 1571765 w 5802353"/>
                  <a:gd name="connsiteY120" fmla="*/ 1096470 h 2171764"/>
                  <a:gd name="connsiteX121" fmla="*/ 1596471 w 5802353"/>
                  <a:gd name="connsiteY121" fmla="*/ 1096470 h 2171764"/>
                  <a:gd name="connsiteX122" fmla="*/ 1596471 w 5802353"/>
                  <a:gd name="connsiteY122" fmla="*/ 1080000 h 2171764"/>
                  <a:gd name="connsiteX123" fmla="*/ 1631765 w 5802353"/>
                  <a:gd name="connsiteY123" fmla="*/ 1080000 h 2171764"/>
                  <a:gd name="connsiteX124" fmla="*/ 1631765 w 5802353"/>
                  <a:gd name="connsiteY124" fmla="*/ 1063529 h 2171764"/>
                  <a:gd name="connsiteX125" fmla="*/ 1668235 w 5802353"/>
                  <a:gd name="connsiteY125" fmla="*/ 1063529 h 2171764"/>
                  <a:gd name="connsiteX126" fmla="*/ 1668235 w 5802353"/>
                  <a:gd name="connsiteY126" fmla="*/ 1047059 h 2171764"/>
                  <a:gd name="connsiteX127" fmla="*/ 1670588 w 5802353"/>
                  <a:gd name="connsiteY127" fmla="*/ 1047059 h 2171764"/>
                  <a:gd name="connsiteX128" fmla="*/ 1670588 w 5802353"/>
                  <a:gd name="connsiteY128" fmla="*/ 1030588 h 2171764"/>
                  <a:gd name="connsiteX129" fmla="*/ 1727059 w 5802353"/>
                  <a:gd name="connsiteY129" fmla="*/ 1030588 h 2171764"/>
                  <a:gd name="connsiteX130" fmla="*/ 1727059 w 5802353"/>
                  <a:gd name="connsiteY130" fmla="*/ 1014117 h 2171764"/>
                  <a:gd name="connsiteX131" fmla="*/ 1792941 w 5802353"/>
                  <a:gd name="connsiteY131" fmla="*/ 1014117 h 2171764"/>
                  <a:gd name="connsiteX132" fmla="*/ 1792941 w 5802353"/>
                  <a:gd name="connsiteY132" fmla="*/ 997647 h 2171764"/>
                  <a:gd name="connsiteX133" fmla="*/ 1824706 w 5802353"/>
                  <a:gd name="connsiteY133" fmla="*/ 997647 h 2171764"/>
                  <a:gd name="connsiteX134" fmla="*/ 1824706 w 5802353"/>
                  <a:gd name="connsiteY134" fmla="*/ 981176 h 2171764"/>
                  <a:gd name="connsiteX135" fmla="*/ 1868235 w 5802353"/>
                  <a:gd name="connsiteY135" fmla="*/ 981176 h 2171764"/>
                  <a:gd name="connsiteX136" fmla="*/ 1868235 w 5802353"/>
                  <a:gd name="connsiteY136" fmla="*/ 964706 h 2171764"/>
                  <a:gd name="connsiteX137" fmla="*/ 1951765 w 5802353"/>
                  <a:gd name="connsiteY137" fmla="*/ 964706 h 2171764"/>
                  <a:gd name="connsiteX138" fmla="*/ 1951765 w 5802353"/>
                  <a:gd name="connsiteY138" fmla="*/ 947059 h 2171764"/>
                  <a:gd name="connsiteX139" fmla="*/ 2008235 w 5802353"/>
                  <a:gd name="connsiteY139" fmla="*/ 947059 h 2171764"/>
                  <a:gd name="connsiteX140" fmla="*/ 2008235 w 5802353"/>
                  <a:gd name="connsiteY140" fmla="*/ 931765 h 2171764"/>
                  <a:gd name="connsiteX141" fmla="*/ 2152941 w 5802353"/>
                  <a:gd name="connsiteY141" fmla="*/ 931765 h 2171764"/>
                  <a:gd name="connsiteX142" fmla="*/ 2152941 w 5802353"/>
                  <a:gd name="connsiteY142" fmla="*/ 915294 h 2171764"/>
                  <a:gd name="connsiteX143" fmla="*/ 2168235 w 5802353"/>
                  <a:gd name="connsiteY143" fmla="*/ 915294 h 2171764"/>
                  <a:gd name="connsiteX144" fmla="*/ 2168235 w 5802353"/>
                  <a:gd name="connsiteY144" fmla="*/ 897647 h 2171764"/>
                  <a:gd name="connsiteX145" fmla="*/ 2183529 w 5802353"/>
                  <a:gd name="connsiteY145" fmla="*/ 897647 h 2171764"/>
                  <a:gd name="connsiteX146" fmla="*/ 2183529 w 5802353"/>
                  <a:gd name="connsiteY146" fmla="*/ 882353 h 2171764"/>
                  <a:gd name="connsiteX147" fmla="*/ 2202353 w 5802353"/>
                  <a:gd name="connsiteY147" fmla="*/ 882353 h 2171764"/>
                  <a:gd name="connsiteX148" fmla="*/ 2202353 w 5802353"/>
                  <a:gd name="connsiteY148" fmla="*/ 865882 h 2171764"/>
                  <a:gd name="connsiteX149" fmla="*/ 2276471 w 5802353"/>
                  <a:gd name="connsiteY149" fmla="*/ 865882 h 2171764"/>
                  <a:gd name="connsiteX150" fmla="*/ 2276471 w 5802353"/>
                  <a:gd name="connsiteY150" fmla="*/ 848235 h 2171764"/>
                  <a:gd name="connsiteX151" fmla="*/ 2338824 w 5802353"/>
                  <a:gd name="connsiteY151" fmla="*/ 848235 h 2171764"/>
                  <a:gd name="connsiteX152" fmla="*/ 2338824 w 5802353"/>
                  <a:gd name="connsiteY152" fmla="*/ 831765 h 2171764"/>
                  <a:gd name="connsiteX153" fmla="*/ 2348235 w 5802353"/>
                  <a:gd name="connsiteY153" fmla="*/ 831765 h 2171764"/>
                  <a:gd name="connsiteX154" fmla="*/ 2348235 w 5802353"/>
                  <a:gd name="connsiteY154" fmla="*/ 816471 h 2171764"/>
                  <a:gd name="connsiteX155" fmla="*/ 2385882 w 5802353"/>
                  <a:gd name="connsiteY155" fmla="*/ 816471 h 2171764"/>
                  <a:gd name="connsiteX156" fmla="*/ 2385882 w 5802353"/>
                  <a:gd name="connsiteY156" fmla="*/ 798823 h 2171764"/>
                  <a:gd name="connsiteX157" fmla="*/ 2510588 w 5802353"/>
                  <a:gd name="connsiteY157" fmla="*/ 798823 h 2171764"/>
                  <a:gd name="connsiteX158" fmla="*/ 2510588 w 5802353"/>
                  <a:gd name="connsiteY158" fmla="*/ 749412 h 2171764"/>
                  <a:gd name="connsiteX159" fmla="*/ 2563530 w 5802353"/>
                  <a:gd name="connsiteY159" fmla="*/ 749412 h 2171764"/>
                  <a:gd name="connsiteX160" fmla="*/ 2563530 w 5802353"/>
                  <a:gd name="connsiteY160" fmla="*/ 732941 h 2171764"/>
                  <a:gd name="connsiteX161" fmla="*/ 2565882 w 5802353"/>
                  <a:gd name="connsiteY161" fmla="*/ 732941 h 2171764"/>
                  <a:gd name="connsiteX162" fmla="*/ 2565882 w 5802353"/>
                  <a:gd name="connsiteY162" fmla="*/ 715294 h 2171764"/>
                  <a:gd name="connsiteX163" fmla="*/ 2691765 w 5802353"/>
                  <a:gd name="connsiteY163" fmla="*/ 715294 h 2171764"/>
                  <a:gd name="connsiteX164" fmla="*/ 2691765 w 5802353"/>
                  <a:gd name="connsiteY164" fmla="*/ 700000 h 2171764"/>
                  <a:gd name="connsiteX165" fmla="*/ 2803530 w 5802353"/>
                  <a:gd name="connsiteY165" fmla="*/ 700000 h 2171764"/>
                  <a:gd name="connsiteX166" fmla="*/ 2803530 w 5802353"/>
                  <a:gd name="connsiteY166" fmla="*/ 683530 h 2171764"/>
                  <a:gd name="connsiteX167" fmla="*/ 2807059 w 5802353"/>
                  <a:gd name="connsiteY167" fmla="*/ 683530 h 2171764"/>
                  <a:gd name="connsiteX168" fmla="*/ 2807059 w 5802353"/>
                  <a:gd name="connsiteY168" fmla="*/ 665882 h 2171764"/>
                  <a:gd name="connsiteX169" fmla="*/ 2862353 w 5802353"/>
                  <a:gd name="connsiteY169" fmla="*/ 665882 h 2171764"/>
                  <a:gd name="connsiteX170" fmla="*/ 2862353 w 5802353"/>
                  <a:gd name="connsiteY170" fmla="*/ 649412 h 2171764"/>
                  <a:gd name="connsiteX171" fmla="*/ 2867059 w 5802353"/>
                  <a:gd name="connsiteY171" fmla="*/ 649412 h 2171764"/>
                  <a:gd name="connsiteX172" fmla="*/ 2867059 w 5802353"/>
                  <a:gd name="connsiteY172" fmla="*/ 632941 h 2171764"/>
                  <a:gd name="connsiteX173" fmla="*/ 2925882 w 5802353"/>
                  <a:gd name="connsiteY173" fmla="*/ 632941 h 2171764"/>
                  <a:gd name="connsiteX174" fmla="*/ 2925882 w 5802353"/>
                  <a:gd name="connsiteY174" fmla="*/ 616471 h 2171764"/>
                  <a:gd name="connsiteX175" fmla="*/ 2968235 w 5802353"/>
                  <a:gd name="connsiteY175" fmla="*/ 616471 h 2171764"/>
                  <a:gd name="connsiteX176" fmla="*/ 2968235 w 5802353"/>
                  <a:gd name="connsiteY176" fmla="*/ 600000 h 2171764"/>
                  <a:gd name="connsiteX177" fmla="*/ 3001176 w 5802353"/>
                  <a:gd name="connsiteY177" fmla="*/ 600000 h 2171764"/>
                  <a:gd name="connsiteX178" fmla="*/ 3001176 w 5802353"/>
                  <a:gd name="connsiteY178" fmla="*/ 583530 h 2171764"/>
                  <a:gd name="connsiteX179" fmla="*/ 3016471 w 5802353"/>
                  <a:gd name="connsiteY179" fmla="*/ 583530 h 2171764"/>
                  <a:gd name="connsiteX180" fmla="*/ 3016471 w 5802353"/>
                  <a:gd name="connsiteY180" fmla="*/ 565882 h 2171764"/>
                  <a:gd name="connsiteX181" fmla="*/ 3044706 w 5802353"/>
                  <a:gd name="connsiteY181" fmla="*/ 565882 h 2171764"/>
                  <a:gd name="connsiteX182" fmla="*/ 3044706 w 5802353"/>
                  <a:gd name="connsiteY182" fmla="*/ 549412 h 2171764"/>
                  <a:gd name="connsiteX183" fmla="*/ 3178824 w 5802353"/>
                  <a:gd name="connsiteY183" fmla="*/ 549412 h 2171764"/>
                  <a:gd name="connsiteX184" fmla="*/ 3178824 w 5802353"/>
                  <a:gd name="connsiteY184" fmla="*/ 534118 h 2171764"/>
                  <a:gd name="connsiteX185" fmla="*/ 3221177 w 5802353"/>
                  <a:gd name="connsiteY185" fmla="*/ 534118 h 2171764"/>
                  <a:gd name="connsiteX186" fmla="*/ 3221177 w 5802353"/>
                  <a:gd name="connsiteY186" fmla="*/ 516471 h 2171764"/>
                  <a:gd name="connsiteX187" fmla="*/ 3228236 w 5802353"/>
                  <a:gd name="connsiteY187" fmla="*/ 516471 h 2171764"/>
                  <a:gd name="connsiteX188" fmla="*/ 3228236 w 5802353"/>
                  <a:gd name="connsiteY188" fmla="*/ 500000 h 2171764"/>
                  <a:gd name="connsiteX189" fmla="*/ 3292941 w 5802353"/>
                  <a:gd name="connsiteY189" fmla="*/ 500000 h 2171764"/>
                  <a:gd name="connsiteX190" fmla="*/ 3292941 w 5802353"/>
                  <a:gd name="connsiteY190" fmla="*/ 482353 h 2171764"/>
                  <a:gd name="connsiteX191" fmla="*/ 3430588 w 5802353"/>
                  <a:gd name="connsiteY191" fmla="*/ 482353 h 2171764"/>
                  <a:gd name="connsiteX192" fmla="*/ 3430588 w 5802353"/>
                  <a:gd name="connsiteY192" fmla="*/ 465882 h 2171764"/>
                  <a:gd name="connsiteX193" fmla="*/ 3468235 w 5802353"/>
                  <a:gd name="connsiteY193" fmla="*/ 465882 h 2171764"/>
                  <a:gd name="connsiteX194" fmla="*/ 3468235 w 5802353"/>
                  <a:gd name="connsiteY194" fmla="*/ 450588 h 2171764"/>
                  <a:gd name="connsiteX195" fmla="*/ 3502353 w 5802353"/>
                  <a:gd name="connsiteY195" fmla="*/ 450588 h 2171764"/>
                  <a:gd name="connsiteX196" fmla="*/ 3502353 w 5802353"/>
                  <a:gd name="connsiteY196" fmla="*/ 432941 h 2171764"/>
                  <a:gd name="connsiteX197" fmla="*/ 3517647 w 5802353"/>
                  <a:gd name="connsiteY197" fmla="*/ 432941 h 2171764"/>
                  <a:gd name="connsiteX198" fmla="*/ 3517647 w 5802353"/>
                  <a:gd name="connsiteY198" fmla="*/ 416471 h 2171764"/>
                  <a:gd name="connsiteX199" fmla="*/ 3524706 w 5802353"/>
                  <a:gd name="connsiteY199" fmla="*/ 416471 h 2171764"/>
                  <a:gd name="connsiteX200" fmla="*/ 3524706 w 5802353"/>
                  <a:gd name="connsiteY200" fmla="*/ 400000 h 2171764"/>
                  <a:gd name="connsiteX201" fmla="*/ 3543529 w 5802353"/>
                  <a:gd name="connsiteY201" fmla="*/ 400000 h 2171764"/>
                  <a:gd name="connsiteX202" fmla="*/ 3543529 w 5802353"/>
                  <a:gd name="connsiteY202" fmla="*/ 382353 h 2171764"/>
                  <a:gd name="connsiteX203" fmla="*/ 3751765 w 5802353"/>
                  <a:gd name="connsiteY203" fmla="*/ 382353 h 2171764"/>
                  <a:gd name="connsiteX204" fmla="*/ 3751765 w 5802353"/>
                  <a:gd name="connsiteY204" fmla="*/ 367059 h 2171764"/>
                  <a:gd name="connsiteX205" fmla="*/ 3868235 w 5802353"/>
                  <a:gd name="connsiteY205" fmla="*/ 367059 h 2171764"/>
                  <a:gd name="connsiteX206" fmla="*/ 3868235 w 5802353"/>
                  <a:gd name="connsiteY206" fmla="*/ 350588 h 2171764"/>
                  <a:gd name="connsiteX207" fmla="*/ 3920000 w 5802353"/>
                  <a:gd name="connsiteY207" fmla="*/ 350588 h 2171764"/>
                  <a:gd name="connsiteX208" fmla="*/ 3920000 w 5802353"/>
                  <a:gd name="connsiteY208" fmla="*/ 332941 h 2171764"/>
                  <a:gd name="connsiteX209" fmla="*/ 3991765 w 5802353"/>
                  <a:gd name="connsiteY209" fmla="*/ 332941 h 2171764"/>
                  <a:gd name="connsiteX210" fmla="*/ 3991765 w 5802353"/>
                  <a:gd name="connsiteY210" fmla="*/ 316471 h 2171764"/>
                  <a:gd name="connsiteX211" fmla="*/ 4058824 w 5802353"/>
                  <a:gd name="connsiteY211" fmla="*/ 316471 h 2171764"/>
                  <a:gd name="connsiteX212" fmla="*/ 4058824 w 5802353"/>
                  <a:gd name="connsiteY212" fmla="*/ 298823 h 2171764"/>
                  <a:gd name="connsiteX213" fmla="*/ 4120000 w 5802353"/>
                  <a:gd name="connsiteY213" fmla="*/ 298823 h 2171764"/>
                  <a:gd name="connsiteX214" fmla="*/ 4120000 w 5802353"/>
                  <a:gd name="connsiteY214" fmla="*/ 283529 h 2171764"/>
                  <a:gd name="connsiteX215" fmla="*/ 4210589 w 5802353"/>
                  <a:gd name="connsiteY215" fmla="*/ 283529 h 2171764"/>
                  <a:gd name="connsiteX216" fmla="*/ 4210589 w 5802353"/>
                  <a:gd name="connsiteY216" fmla="*/ 267059 h 2171764"/>
                  <a:gd name="connsiteX217" fmla="*/ 4225883 w 5802353"/>
                  <a:gd name="connsiteY217" fmla="*/ 267059 h 2171764"/>
                  <a:gd name="connsiteX218" fmla="*/ 4225883 w 5802353"/>
                  <a:gd name="connsiteY218" fmla="*/ 249412 h 2171764"/>
                  <a:gd name="connsiteX219" fmla="*/ 4314118 w 5802353"/>
                  <a:gd name="connsiteY219" fmla="*/ 249412 h 2171764"/>
                  <a:gd name="connsiteX220" fmla="*/ 4314118 w 5802353"/>
                  <a:gd name="connsiteY220" fmla="*/ 232941 h 2171764"/>
                  <a:gd name="connsiteX221" fmla="*/ 4448235 w 5802353"/>
                  <a:gd name="connsiteY221" fmla="*/ 232941 h 2171764"/>
                  <a:gd name="connsiteX222" fmla="*/ 4448235 w 5802353"/>
                  <a:gd name="connsiteY222" fmla="*/ 216471 h 2171764"/>
                  <a:gd name="connsiteX223" fmla="*/ 4600000 w 5802353"/>
                  <a:gd name="connsiteY223" fmla="*/ 216471 h 2171764"/>
                  <a:gd name="connsiteX224" fmla="*/ 4600000 w 5802353"/>
                  <a:gd name="connsiteY224" fmla="*/ 198823 h 2171764"/>
                  <a:gd name="connsiteX225" fmla="*/ 4603530 w 5802353"/>
                  <a:gd name="connsiteY225" fmla="*/ 198823 h 2171764"/>
                  <a:gd name="connsiteX226" fmla="*/ 4603530 w 5802353"/>
                  <a:gd name="connsiteY226" fmla="*/ 183529 h 2171764"/>
                  <a:gd name="connsiteX227" fmla="*/ 4610588 w 5802353"/>
                  <a:gd name="connsiteY227" fmla="*/ 183529 h 2171764"/>
                  <a:gd name="connsiteX228" fmla="*/ 4610588 w 5802353"/>
                  <a:gd name="connsiteY228" fmla="*/ 167059 h 2171764"/>
                  <a:gd name="connsiteX229" fmla="*/ 4638824 w 5802353"/>
                  <a:gd name="connsiteY229" fmla="*/ 167059 h 2171764"/>
                  <a:gd name="connsiteX230" fmla="*/ 4638824 w 5802353"/>
                  <a:gd name="connsiteY230" fmla="*/ 149412 h 2171764"/>
                  <a:gd name="connsiteX231" fmla="*/ 4675294 w 5802353"/>
                  <a:gd name="connsiteY231" fmla="*/ 149412 h 2171764"/>
                  <a:gd name="connsiteX232" fmla="*/ 4675294 w 5802353"/>
                  <a:gd name="connsiteY232" fmla="*/ 132941 h 2171764"/>
                  <a:gd name="connsiteX233" fmla="*/ 4744706 w 5802353"/>
                  <a:gd name="connsiteY233" fmla="*/ 132941 h 2171764"/>
                  <a:gd name="connsiteX234" fmla="*/ 4744706 w 5802353"/>
                  <a:gd name="connsiteY234" fmla="*/ 115294 h 2171764"/>
                  <a:gd name="connsiteX235" fmla="*/ 4887059 w 5802353"/>
                  <a:gd name="connsiteY235" fmla="*/ 115294 h 2171764"/>
                  <a:gd name="connsiteX236" fmla="*/ 4887059 w 5802353"/>
                  <a:gd name="connsiteY236" fmla="*/ 100000 h 2171764"/>
                  <a:gd name="connsiteX237" fmla="*/ 4952942 w 5802353"/>
                  <a:gd name="connsiteY237" fmla="*/ 100000 h 2171764"/>
                  <a:gd name="connsiteX238" fmla="*/ 4952942 w 5802353"/>
                  <a:gd name="connsiteY238" fmla="*/ 83529 h 2171764"/>
                  <a:gd name="connsiteX239" fmla="*/ 4969412 w 5802353"/>
                  <a:gd name="connsiteY239" fmla="*/ 83529 h 2171764"/>
                  <a:gd name="connsiteX240" fmla="*/ 4969412 w 5802353"/>
                  <a:gd name="connsiteY240" fmla="*/ 65882 h 2171764"/>
                  <a:gd name="connsiteX241" fmla="*/ 5068236 w 5802353"/>
                  <a:gd name="connsiteY241" fmla="*/ 65882 h 2171764"/>
                  <a:gd name="connsiteX242" fmla="*/ 5068236 w 5802353"/>
                  <a:gd name="connsiteY242" fmla="*/ 49412 h 2171764"/>
                  <a:gd name="connsiteX243" fmla="*/ 5404706 w 5802353"/>
                  <a:gd name="connsiteY243" fmla="*/ 49412 h 2171764"/>
                  <a:gd name="connsiteX244" fmla="*/ 5404706 w 5802353"/>
                  <a:gd name="connsiteY244" fmla="*/ 32941 h 2171764"/>
                  <a:gd name="connsiteX245" fmla="*/ 5577647 w 5802353"/>
                  <a:gd name="connsiteY245" fmla="*/ 32941 h 2171764"/>
                  <a:gd name="connsiteX246" fmla="*/ 5577647 w 5802353"/>
                  <a:gd name="connsiteY246" fmla="*/ 16471 h 2171764"/>
                  <a:gd name="connsiteX247" fmla="*/ 5580000 w 5802353"/>
                  <a:gd name="connsiteY247" fmla="*/ 16471 h 2171764"/>
                  <a:gd name="connsiteX248" fmla="*/ 5580000 w 5802353"/>
                  <a:gd name="connsiteY248" fmla="*/ 0 h 2171764"/>
                  <a:gd name="connsiteX249" fmla="*/ 5802353 w 5802353"/>
                  <a:gd name="connsiteY249" fmla="*/ 0 h 2171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</a:cxnLst>
                <a:rect l="l" t="t" r="r" b="b"/>
                <a:pathLst>
                  <a:path w="5802353" h="2171764">
                    <a:moveTo>
                      <a:pt x="0" y="2171765"/>
                    </a:moveTo>
                    <a:lnTo>
                      <a:pt x="37647" y="2171765"/>
                    </a:lnTo>
                    <a:lnTo>
                      <a:pt x="37647" y="2154118"/>
                    </a:lnTo>
                    <a:lnTo>
                      <a:pt x="49412" y="2154118"/>
                    </a:lnTo>
                    <a:lnTo>
                      <a:pt x="49412" y="2138824"/>
                    </a:lnTo>
                    <a:lnTo>
                      <a:pt x="89412" y="2138824"/>
                    </a:lnTo>
                    <a:lnTo>
                      <a:pt x="89412" y="2122353"/>
                    </a:lnTo>
                    <a:lnTo>
                      <a:pt x="134118" y="2122353"/>
                    </a:lnTo>
                    <a:lnTo>
                      <a:pt x="134118" y="2104706"/>
                    </a:lnTo>
                    <a:lnTo>
                      <a:pt x="136471" y="2104706"/>
                    </a:lnTo>
                    <a:lnTo>
                      <a:pt x="136471" y="2089412"/>
                    </a:lnTo>
                    <a:lnTo>
                      <a:pt x="211765" y="2089412"/>
                    </a:lnTo>
                    <a:lnTo>
                      <a:pt x="211765" y="2072941"/>
                    </a:lnTo>
                    <a:lnTo>
                      <a:pt x="218824" y="2072941"/>
                    </a:lnTo>
                    <a:lnTo>
                      <a:pt x="218824" y="2055294"/>
                    </a:lnTo>
                    <a:lnTo>
                      <a:pt x="223529" y="2055294"/>
                    </a:lnTo>
                    <a:lnTo>
                      <a:pt x="223529" y="2040000"/>
                    </a:lnTo>
                    <a:lnTo>
                      <a:pt x="240000" y="2040000"/>
                    </a:lnTo>
                    <a:lnTo>
                      <a:pt x="240000" y="2005882"/>
                    </a:lnTo>
                    <a:lnTo>
                      <a:pt x="285882" y="2005882"/>
                    </a:lnTo>
                    <a:lnTo>
                      <a:pt x="285882" y="1989412"/>
                    </a:lnTo>
                    <a:lnTo>
                      <a:pt x="327059" y="1989412"/>
                    </a:lnTo>
                    <a:lnTo>
                      <a:pt x="327059" y="1974118"/>
                    </a:lnTo>
                    <a:lnTo>
                      <a:pt x="336471" y="1974118"/>
                    </a:lnTo>
                    <a:lnTo>
                      <a:pt x="336471" y="1940000"/>
                    </a:lnTo>
                    <a:lnTo>
                      <a:pt x="357647" y="1940000"/>
                    </a:lnTo>
                    <a:lnTo>
                      <a:pt x="357647" y="1924706"/>
                    </a:lnTo>
                    <a:lnTo>
                      <a:pt x="368235" y="1924706"/>
                    </a:lnTo>
                    <a:lnTo>
                      <a:pt x="368235" y="1907059"/>
                    </a:lnTo>
                    <a:lnTo>
                      <a:pt x="376471" y="1907059"/>
                    </a:lnTo>
                    <a:lnTo>
                      <a:pt x="376471" y="1890588"/>
                    </a:lnTo>
                    <a:lnTo>
                      <a:pt x="391765" y="1890588"/>
                    </a:lnTo>
                    <a:lnTo>
                      <a:pt x="391765" y="1872941"/>
                    </a:lnTo>
                    <a:lnTo>
                      <a:pt x="396471" y="1872941"/>
                    </a:lnTo>
                    <a:lnTo>
                      <a:pt x="396471" y="1857647"/>
                    </a:lnTo>
                    <a:lnTo>
                      <a:pt x="414118" y="1857647"/>
                    </a:lnTo>
                    <a:lnTo>
                      <a:pt x="414118" y="1841177"/>
                    </a:lnTo>
                    <a:lnTo>
                      <a:pt x="417647" y="1841177"/>
                    </a:lnTo>
                    <a:lnTo>
                      <a:pt x="417647" y="1823529"/>
                    </a:lnTo>
                    <a:lnTo>
                      <a:pt x="427059" y="1823529"/>
                    </a:lnTo>
                    <a:lnTo>
                      <a:pt x="427059" y="1808235"/>
                    </a:lnTo>
                    <a:lnTo>
                      <a:pt x="442353" y="1808235"/>
                    </a:lnTo>
                    <a:lnTo>
                      <a:pt x="442353" y="1774118"/>
                    </a:lnTo>
                    <a:lnTo>
                      <a:pt x="468235" y="1774118"/>
                    </a:lnTo>
                    <a:lnTo>
                      <a:pt x="468235" y="1757647"/>
                    </a:lnTo>
                    <a:lnTo>
                      <a:pt x="470588" y="1757647"/>
                    </a:lnTo>
                    <a:lnTo>
                      <a:pt x="470588" y="1742353"/>
                    </a:lnTo>
                    <a:lnTo>
                      <a:pt x="474118" y="1742353"/>
                    </a:lnTo>
                    <a:lnTo>
                      <a:pt x="474118" y="1724706"/>
                    </a:lnTo>
                    <a:lnTo>
                      <a:pt x="491765" y="1724706"/>
                    </a:lnTo>
                    <a:lnTo>
                      <a:pt x="491765" y="1692941"/>
                    </a:lnTo>
                    <a:lnTo>
                      <a:pt x="502353" y="1692941"/>
                    </a:lnTo>
                    <a:lnTo>
                      <a:pt x="502353" y="1675294"/>
                    </a:lnTo>
                    <a:lnTo>
                      <a:pt x="520000" y="1675294"/>
                    </a:lnTo>
                    <a:lnTo>
                      <a:pt x="520000" y="1658824"/>
                    </a:lnTo>
                    <a:lnTo>
                      <a:pt x="530588" y="1658824"/>
                    </a:lnTo>
                    <a:lnTo>
                      <a:pt x="530588" y="1642353"/>
                    </a:lnTo>
                    <a:lnTo>
                      <a:pt x="569412" y="1642353"/>
                    </a:lnTo>
                    <a:lnTo>
                      <a:pt x="569412" y="1625882"/>
                    </a:lnTo>
                    <a:lnTo>
                      <a:pt x="589412" y="1625882"/>
                    </a:lnTo>
                    <a:lnTo>
                      <a:pt x="589412" y="1592941"/>
                    </a:lnTo>
                    <a:lnTo>
                      <a:pt x="617647" y="1592941"/>
                    </a:lnTo>
                    <a:lnTo>
                      <a:pt x="617647" y="1575294"/>
                    </a:lnTo>
                    <a:lnTo>
                      <a:pt x="632941" y="1575294"/>
                    </a:lnTo>
                    <a:lnTo>
                      <a:pt x="632941" y="1560000"/>
                    </a:lnTo>
                    <a:lnTo>
                      <a:pt x="729412" y="1560000"/>
                    </a:lnTo>
                    <a:lnTo>
                      <a:pt x="729412" y="1543529"/>
                    </a:lnTo>
                    <a:lnTo>
                      <a:pt x="735294" y="1543529"/>
                    </a:lnTo>
                    <a:lnTo>
                      <a:pt x="735294" y="1525882"/>
                    </a:lnTo>
                    <a:lnTo>
                      <a:pt x="760000" y="1525882"/>
                    </a:lnTo>
                    <a:lnTo>
                      <a:pt x="760000" y="1510588"/>
                    </a:lnTo>
                    <a:lnTo>
                      <a:pt x="788235" y="1510588"/>
                    </a:lnTo>
                    <a:lnTo>
                      <a:pt x="788235" y="1494118"/>
                    </a:lnTo>
                    <a:lnTo>
                      <a:pt x="801177" y="1494118"/>
                    </a:lnTo>
                    <a:lnTo>
                      <a:pt x="801177" y="1476471"/>
                    </a:lnTo>
                    <a:lnTo>
                      <a:pt x="804706" y="1476471"/>
                    </a:lnTo>
                    <a:lnTo>
                      <a:pt x="804706" y="1460000"/>
                    </a:lnTo>
                    <a:lnTo>
                      <a:pt x="872941" y="1460000"/>
                    </a:lnTo>
                    <a:lnTo>
                      <a:pt x="872941" y="1444706"/>
                    </a:lnTo>
                    <a:lnTo>
                      <a:pt x="882353" y="1444706"/>
                    </a:lnTo>
                    <a:lnTo>
                      <a:pt x="882353" y="1427059"/>
                    </a:lnTo>
                    <a:lnTo>
                      <a:pt x="894118" y="1427059"/>
                    </a:lnTo>
                    <a:lnTo>
                      <a:pt x="894118" y="1410588"/>
                    </a:lnTo>
                    <a:lnTo>
                      <a:pt x="897647" y="1410588"/>
                    </a:lnTo>
                    <a:lnTo>
                      <a:pt x="897647" y="1395294"/>
                    </a:lnTo>
                    <a:lnTo>
                      <a:pt x="922353" y="1395294"/>
                    </a:lnTo>
                    <a:lnTo>
                      <a:pt x="922353" y="1377647"/>
                    </a:lnTo>
                    <a:lnTo>
                      <a:pt x="954118" y="1377647"/>
                    </a:lnTo>
                    <a:lnTo>
                      <a:pt x="954118" y="1361176"/>
                    </a:lnTo>
                    <a:lnTo>
                      <a:pt x="982353" y="1361176"/>
                    </a:lnTo>
                    <a:lnTo>
                      <a:pt x="982353" y="1343529"/>
                    </a:lnTo>
                    <a:lnTo>
                      <a:pt x="997647" y="1343529"/>
                    </a:lnTo>
                    <a:lnTo>
                      <a:pt x="997647" y="1328235"/>
                    </a:lnTo>
                    <a:lnTo>
                      <a:pt x="1028235" y="1328235"/>
                    </a:lnTo>
                    <a:lnTo>
                      <a:pt x="1028235" y="1311765"/>
                    </a:lnTo>
                    <a:lnTo>
                      <a:pt x="1035294" y="1311765"/>
                    </a:lnTo>
                    <a:lnTo>
                      <a:pt x="1035294" y="1294118"/>
                    </a:lnTo>
                    <a:lnTo>
                      <a:pt x="1088235" y="1294118"/>
                    </a:lnTo>
                    <a:lnTo>
                      <a:pt x="1088235" y="1278823"/>
                    </a:lnTo>
                    <a:lnTo>
                      <a:pt x="1129412" y="1278823"/>
                    </a:lnTo>
                    <a:lnTo>
                      <a:pt x="1129412" y="1262353"/>
                    </a:lnTo>
                    <a:lnTo>
                      <a:pt x="1150588" y="1262353"/>
                    </a:lnTo>
                    <a:lnTo>
                      <a:pt x="1150588" y="1244706"/>
                    </a:lnTo>
                    <a:lnTo>
                      <a:pt x="1240000" y="1244706"/>
                    </a:lnTo>
                    <a:lnTo>
                      <a:pt x="1240000" y="1229412"/>
                    </a:lnTo>
                    <a:lnTo>
                      <a:pt x="1265882" y="1229412"/>
                    </a:lnTo>
                    <a:lnTo>
                      <a:pt x="1265882" y="1212941"/>
                    </a:lnTo>
                    <a:lnTo>
                      <a:pt x="1322353" y="1212941"/>
                    </a:lnTo>
                    <a:lnTo>
                      <a:pt x="1322353" y="1195294"/>
                    </a:lnTo>
                    <a:lnTo>
                      <a:pt x="1328235" y="1195294"/>
                    </a:lnTo>
                    <a:lnTo>
                      <a:pt x="1328235" y="1178823"/>
                    </a:lnTo>
                    <a:lnTo>
                      <a:pt x="1356471" y="1178823"/>
                    </a:lnTo>
                    <a:lnTo>
                      <a:pt x="1356471" y="1163529"/>
                    </a:lnTo>
                    <a:lnTo>
                      <a:pt x="1515294" y="1163529"/>
                    </a:lnTo>
                    <a:lnTo>
                      <a:pt x="1515294" y="1145882"/>
                    </a:lnTo>
                    <a:lnTo>
                      <a:pt x="1525882" y="1145882"/>
                    </a:lnTo>
                    <a:lnTo>
                      <a:pt x="1525882" y="1129412"/>
                    </a:lnTo>
                    <a:lnTo>
                      <a:pt x="1568235" y="1129412"/>
                    </a:lnTo>
                    <a:lnTo>
                      <a:pt x="1568235" y="1114117"/>
                    </a:lnTo>
                    <a:lnTo>
                      <a:pt x="1571765" y="1114117"/>
                    </a:lnTo>
                    <a:lnTo>
                      <a:pt x="1571765" y="1096470"/>
                    </a:lnTo>
                    <a:lnTo>
                      <a:pt x="1596471" y="1096470"/>
                    </a:lnTo>
                    <a:lnTo>
                      <a:pt x="1596471" y="1080000"/>
                    </a:lnTo>
                    <a:lnTo>
                      <a:pt x="1631765" y="1080000"/>
                    </a:lnTo>
                    <a:lnTo>
                      <a:pt x="1631765" y="1063529"/>
                    </a:lnTo>
                    <a:lnTo>
                      <a:pt x="1668235" y="1063529"/>
                    </a:lnTo>
                    <a:lnTo>
                      <a:pt x="1668235" y="1047059"/>
                    </a:lnTo>
                    <a:lnTo>
                      <a:pt x="1670588" y="1047059"/>
                    </a:lnTo>
                    <a:lnTo>
                      <a:pt x="1670588" y="1030588"/>
                    </a:lnTo>
                    <a:lnTo>
                      <a:pt x="1727059" y="1030588"/>
                    </a:lnTo>
                    <a:lnTo>
                      <a:pt x="1727059" y="1014117"/>
                    </a:lnTo>
                    <a:lnTo>
                      <a:pt x="1792941" y="1014117"/>
                    </a:lnTo>
                    <a:lnTo>
                      <a:pt x="1792941" y="997647"/>
                    </a:lnTo>
                    <a:lnTo>
                      <a:pt x="1824706" y="997647"/>
                    </a:lnTo>
                    <a:lnTo>
                      <a:pt x="1824706" y="981176"/>
                    </a:lnTo>
                    <a:lnTo>
                      <a:pt x="1868235" y="981176"/>
                    </a:lnTo>
                    <a:lnTo>
                      <a:pt x="1868235" y="964706"/>
                    </a:lnTo>
                    <a:lnTo>
                      <a:pt x="1951765" y="964706"/>
                    </a:lnTo>
                    <a:lnTo>
                      <a:pt x="1951765" y="947059"/>
                    </a:lnTo>
                    <a:lnTo>
                      <a:pt x="2008235" y="947059"/>
                    </a:lnTo>
                    <a:lnTo>
                      <a:pt x="2008235" y="931765"/>
                    </a:lnTo>
                    <a:lnTo>
                      <a:pt x="2152941" y="931765"/>
                    </a:lnTo>
                    <a:lnTo>
                      <a:pt x="2152941" y="915294"/>
                    </a:lnTo>
                    <a:lnTo>
                      <a:pt x="2168235" y="915294"/>
                    </a:lnTo>
                    <a:lnTo>
                      <a:pt x="2168235" y="897647"/>
                    </a:lnTo>
                    <a:lnTo>
                      <a:pt x="2183529" y="897647"/>
                    </a:lnTo>
                    <a:lnTo>
                      <a:pt x="2183529" y="882353"/>
                    </a:lnTo>
                    <a:lnTo>
                      <a:pt x="2202353" y="882353"/>
                    </a:lnTo>
                    <a:lnTo>
                      <a:pt x="2202353" y="865882"/>
                    </a:lnTo>
                    <a:lnTo>
                      <a:pt x="2276471" y="865882"/>
                    </a:lnTo>
                    <a:lnTo>
                      <a:pt x="2276471" y="848235"/>
                    </a:lnTo>
                    <a:lnTo>
                      <a:pt x="2338824" y="848235"/>
                    </a:lnTo>
                    <a:lnTo>
                      <a:pt x="2338824" y="831765"/>
                    </a:lnTo>
                    <a:lnTo>
                      <a:pt x="2348235" y="831765"/>
                    </a:lnTo>
                    <a:lnTo>
                      <a:pt x="2348235" y="816471"/>
                    </a:lnTo>
                    <a:lnTo>
                      <a:pt x="2385882" y="816471"/>
                    </a:lnTo>
                    <a:lnTo>
                      <a:pt x="2385882" y="798823"/>
                    </a:lnTo>
                    <a:lnTo>
                      <a:pt x="2510588" y="798823"/>
                    </a:lnTo>
                    <a:lnTo>
                      <a:pt x="2510588" y="749412"/>
                    </a:lnTo>
                    <a:lnTo>
                      <a:pt x="2563530" y="749412"/>
                    </a:lnTo>
                    <a:lnTo>
                      <a:pt x="2563530" y="732941"/>
                    </a:lnTo>
                    <a:lnTo>
                      <a:pt x="2565882" y="732941"/>
                    </a:lnTo>
                    <a:lnTo>
                      <a:pt x="2565882" y="715294"/>
                    </a:lnTo>
                    <a:lnTo>
                      <a:pt x="2691765" y="715294"/>
                    </a:lnTo>
                    <a:lnTo>
                      <a:pt x="2691765" y="700000"/>
                    </a:lnTo>
                    <a:lnTo>
                      <a:pt x="2803530" y="700000"/>
                    </a:lnTo>
                    <a:lnTo>
                      <a:pt x="2803530" y="683530"/>
                    </a:lnTo>
                    <a:lnTo>
                      <a:pt x="2807059" y="683530"/>
                    </a:lnTo>
                    <a:lnTo>
                      <a:pt x="2807059" y="665882"/>
                    </a:lnTo>
                    <a:lnTo>
                      <a:pt x="2862353" y="665882"/>
                    </a:lnTo>
                    <a:lnTo>
                      <a:pt x="2862353" y="649412"/>
                    </a:lnTo>
                    <a:lnTo>
                      <a:pt x="2867059" y="649412"/>
                    </a:lnTo>
                    <a:lnTo>
                      <a:pt x="2867059" y="632941"/>
                    </a:lnTo>
                    <a:lnTo>
                      <a:pt x="2925882" y="632941"/>
                    </a:lnTo>
                    <a:lnTo>
                      <a:pt x="2925882" y="616471"/>
                    </a:lnTo>
                    <a:lnTo>
                      <a:pt x="2968235" y="616471"/>
                    </a:lnTo>
                    <a:lnTo>
                      <a:pt x="2968235" y="600000"/>
                    </a:lnTo>
                    <a:lnTo>
                      <a:pt x="3001176" y="600000"/>
                    </a:lnTo>
                    <a:lnTo>
                      <a:pt x="3001176" y="583530"/>
                    </a:lnTo>
                    <a:lnTo>
                      <a:pt x="3016471" y="583530"/>
                    </a:lnTo>
                    <a:lnTo>
                      <a:pt x="3016471" y="565882"/>
                    </a:lnTo>
                    <a:lnTo>
                      <a:pt x="3044706" y="565882"/>
                    </a:lnTo>
                    <a:lnTo>
                      <a:pt x="3044706" y="549412"/>
                    </a:lnTo>
                    <a:lnTo>
                      <a:pt x="3178824" y="549412"/>
                    </a:lnTo>
                    <a:lnTo>
                      <a:pt x="3178824" y="534118"/>
                    </a:lnTo>
                    <a:lnTo>
                      <a:pt x="3221177" y="534118"/>
                    </a:lnTo>
                    <a:lnTo>
                      <a:pt x="3221177" y="516471"/>
                    </a:lnTo>
                    <a:lnTo>
                      <a:pt x="3228236" y="516471"/>
                    </a:lnTo>
                    <a:lnTo>
                      <a:pt x="3228236" y="500000"/>
                    </a:lnTo>
                    <a:lnTo>
                      <a:pt x="3292941" y="500000"/>
                    </a:lnTo>
                    <a:lnTo>
                      <a:pt x="3292941" y="482353"/>
                    </a:lnTo>
                    <a:lnTo>
                      <a:pt x="3430588" y="482353"/>
                    </a:lnTo>
                    <a:lnTo>
                      <a:pt x="3430588" y="465882"/>
                    </a:lnTo>
                    <a:lnTo>
                      <a:pt x="3468235" y="465882"/>
                    </a:lnTo>
                    <a:lnTo>
                      <a:pt x="3468235" y="450588"/>
                    </a:lnTo>
                    <a:lnTo>
                      <a:pt x="3502353" y="450588"/>
                    </a:lnTo>
                    <a:lnTo>
                      <a:pt x="3502353" y="432941"/>
                    </a:lnTo>
                    <a:lnTo>
                      <a:pt x="3517647" y="432941"/>
                    </a:lnTo>
                    <a:lnTo>
                      <a:pt x="3517647" y="416471"/>
                    </a:lnTo>
                    <a:lnTo>
                      <a:pt x="3524706" y="416471"/>
                    </a:lnTo>
                    <a:lnTo>
                      <a:pt x="3524706" y="400000"/>
                    </a:lnTo>
                    <a:lnTo>
                      <a:pt x="3543529" y="400000"/>
                    </a:lnTo>
                    <a:lnTo>
                      <a:pt x="3543529" y="382353"/>
                    </a:lnTo>
                    <a:lnTo>
                      <a:pt x="3751765" y="382353"/>
                    </a:lnTo>
                    <a:lnTo>
                      <a:pt x="3751765" y="367059"/>
                    </a:lnTo>
                    <a:lnTo>
                      <a:pt x="3868235" y="367059"/>
                    </a:lnTo>
                    <a:lnTo>
                      <a:pt x="3868235" y="350588"/>
                    </a:lnTo>
                    <a:lnTo>
                      <a:pt x="3920000" y="350588"/>
                    </a:lnTo>
                    <a:lnTo>
                      <a:pt x="3920000" y="332941"/>
                    </a:lnTo>
                    <a:lnTo>
                      <a:pt x="3991765" y="332941"/>
                    </a:lnTo>
                    <a:lnTo>
                      <a:pt x="3991765" y="316471"/>
                    </a:lnTo>
                    <a:lnTo>
                      <a:pt x="4058824" y="316471"/>
                    </a:lnTo>
                    <a:lnTo>
                      <a:pt x="4058824" y="298823"/>
                    </a:lnTo>
                    <a:lnTo>
                      <a:pt x="4120000" y="298823"/>
                    </a:lnTo>
                    <a:lnTo>
                      <a:pt x="4120000" y="283529"/>
                    </a:lnTo>
                    <a:lnTo>
                      <a:pt x="4210589" y="283529"/>
                    </a:lnTo>
                    <a:lnTo>
                      <a:pt x="4210589" y="267059"/>
                    </a:lnTo>
                    <a:lnTo>
                      <a:pt x="4225883" y="267059"/>
                    </a:lnTo>
                    <a:lnTo>
                      <a:pt x="4225883" y="249412"/>
                    </a:lnTo>
                    <a:lnTo>
                      <a:pt x="4314118" y="249412"/>
                    </a:lnTo>
                    <a:lnTo>
                      <a:pt x="4314118" y="232941"/>
                    </a:lnTo>
                    <a:lnTo>
                      <a:pt x="4448235" y="232941"/>
                    </a:lnTo>
                    <a:lnTo>
                      <a:pt x="4448235" y="216471"/>
                    </a:lnTo>
                    <a:lnTo>
                      <a:pt x="4600000" y="216471"/>
                    </a:lnTo>
                    <a:lnTo>
                      <a:pt x="4600000" y="198823"/>
                    </a:lnTo>
                    <a:lnTo>
                      <a:pt x="4603530" y="198823"/>
                    </a:lnTo>
                    <a:lnTo>
                      <a:pt x="4603530" y="183529"/>
                    </a:lnTo>
                    <a:lnTo>
                      <a:pt x="4610588" y="183529"/>
                    </a:lnTo>
                    <a:lnTo>
                      <a:pt x="4610588" y="167059"/>
                    </a:lnTo>
                    <a:lnTo>
                      <a:pt x="4638824" y="167059"/>
                    </a:lnTo>
                    <a:lnTo>
                      <a:pt x="4638824" y="149412"/>
                    </a:lnTo>
                    <a:lnTo>
                      <a:pt x="4675294" y="149412"/>
                    </a:lnTo>
                    <a:lnTo>
                      <a:pt x="4675294" y="132941"/>
                    </a:lnTo>
                    <a:lnTo>
                      <a:pt x="4744706" y="132941"/>
                    </a:lnTo>
                    <a:lnTo>
                      <a:pt x="4744706" y="115294"/>
                    </a:lnTo>
                    <a:lnTo>
                      <a:pt x="4887059" y="115294"/>
                    </a:lnTo>
                    <a:lnTo>
                      <a:pt x="4887059" y="100000"/>
                    </a:lnTo>
                    <a:lnTo>
                      <a:pt x="4952942" y="100000"/>
                    </a:lnTo>
                    <a:lnTo>
                      <a:pt x="4952942" y="83529"/>
                    </a:lnTo>
                    <a:lnTo>
                      <a:pt x="4969412" y="83529"/>
                    </a:lnTo>
                    <a:lnTo>
                      <a:pt x="4969412" y="65882"/>
                    </a:lnTo>
                    <a:lnTo>
                      <a:pt x="5068236" y="65882"/>
                    </a:lnTo>
                    <a:lnTo>
                      <a:pt x="5068236" y="49412"/>
                    </a:lnTo>
                    <a:lnTo>
                      <a:pt x="5404706" y="49412"/>
                    </a:lnTo>
                    <a:lnTo>
                      <a:pt x="5404706" y="32941"/>
                    </a:lnTo>
                    <a:lnTo>
                      <a:pt x="5577647" y="32941"/>
                    </a:lnTo>
                    <a:lnTo>
                      <a:pt x="5577647" y="16471"/>
                    </a:lnTo>
                    <a:lnTo>
                      <a:pt x="5580000" y="16471"/>
                    </a:lnTo>
                    <a:lnTo>
                      <a:pt x="5580000" y="0"/>
                    </a:lnTo>
                    <a:lnTo>
                      <a:pt x="5802353" y="0"/>
                    </a:lnTo>
                  </a:path>
                </a:pathLst>
              </a:custGeom>
              <a:noFill/>
              <a:ln w="19050" cap="flat">
                <a:solidFill>
                  <a:srgbClr val="0093AC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id="{1AB98C24-A0AE-1FAC-8091-DC7B7E956C9C}"/>
                  </a:ext>
                </a:extLst>
              </p:cNvPr>
              <p:cNvGrpSpPr/>
              <p:nvPr/>
            </p:nvGrpSpPr>
            <p:grpSpPr>
              <a:xfrm>
                <a:off x="8937256" y="2817105"/>
                <a:ext cx="90000" cy="90000"/>
                <a:chOff x="5249205" y="4109852"/>
                <a:chExt cx="90000" cy="90000"/>
              </a:xfrm>
            </p:grpSpPr>
            <p:sp>
              <p:nvSpPr>
                <p:cNvPr id="1024" name="Freeform 11">
                  <a:extLst>
                    <a:ext uri="{FF2B5EF4-FFF2-40B4-BE49-F238E27FC236}">
                      <a16:creationId xmlns:a16="http://schemas.microsoft.com/office/drawing/2014/main" id="{5EB3E3A0-909F-293A-9EAD-543767BF6336}"/>
                    </a:ext>
                  </a:extLst>
                </p:cNvPr>
                <p:cNvSpPr/>
                <p:nvPr/>
              </p:nvSpPr>
              <p:spPr>
                <a:xfrm>
                  <a:off x="5249205" y="4154852"/>
                  <a:ext cx="90000" cy="0"/>
                </a:xfrm>
                <a:custGeom>
                  <a:avLst/>
                  <a:gdLst>
                    <a:gd name="connsiteX0" fmla="*/ 0 w 54117"/>
                    <a:gd name="connsiteY0" fmla="*/ 0 h 11764"/>
                    <a:gd name="connsiteX1" fmla="*/ 54118 w 54117"/>
                    <a:gd name="connsiteY1" fmla="*/ 0 h 117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54117" h="11764">
                      <a:moveTo>
                        <a:pt x="0" y="0"/>
                      </a:moveTo>
                      <a:lnTo>
                        <a:pt x="54118" y="0"/>
                      </a:lnTo>
                    </a:path>
                  </a:pathLst>
                </a:custGeom>
                <a:ln w="19050" cap="flat">
                  <a:solidFill>
                    <a:srgbClr val="0093AC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ptos" panose="02110004020202020204"/>
                    <a:ea typeface="+mn-ea"/>
                    <a:cs typeface="+mn-cs"/>
                  </a:endParaRPr>
                </a:p>
              </p:txBody>
            </p:sp>
            <p:sp>
              <p:nvSpPr>
                <p:cNvPr id="1025" name="Freeform 12">
                  <a:extLst>
                    <a:ext uri="{FF2B5EF4-FFF2-40B4-BE49-F238E27FC236}">
                      <a16:creationId xmlns:a16="http://schemas.microsoft.com/office/drawing/2014/main" id="{204D3DE2-5582-B477-23FA-D0B3E2FF1EB6}"/>
                    </a:ext>
                  </a:extLst>
                </p:cNvPr>
                <p:cNvSpPr/>
                <p:nvPr/>
              </p:nvSpPr>
              <p:spPr>
                <a:xfrm>
                  <a:off x="5294205" y="4109852"/>
                  <a:ext cx="0" cy="90000"/>
                </a:xfrm>
                <a:custGeom>
                  <a:avLst/>
                  <a:gdLst>
                    <a:gd name="connsiteX0" fmla="*/ 0 w 11764"/>
                    <a:gd name="connsiteY0" fmla="*/ 0 h 51764"/>
                    <a:gd name="connsiteX1" fmla="*/ 0 w 11764"/>
                    <a:gd name="connsiteY1" fmla="*/ 51765 h 517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1764" h="51764">
                      <a:moveTo>
                        <a:pt x="0" y="0"/>
                      </a:moveTo>
                      <a:lnTo>
                        <a:pt x="0" y="51765"/>
                      </a:lnTo>
                    </a:path>
                  </a:pathLst>
                </a:custGeom>
                <a:ln w="19050" cap="flat">
                  <a:solidFill>
                    <a:srgbClr val="0093AC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ptos" panose="0211000402020202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058014EF-DA26-36B3-8B22-961CCAC966C5}"/>
                  </a:ext>
                </a:extLst>
              </p:cNvPr>
              <p:cNvGrpSpPr/>
              <p:nvPr/>
            </p:nvGrpSpPr>
            <p:grpSpPr>
              <a:xfrm>
                <a:off x="5726437" y="3534874"/>
                <a:ext cx="90000" cy="90000"/>
                <a:chOff x="5249205" y="4109852"/>
                <a:chExt cx="90000" cy="90000"/>
              </a:xfrm>
            </p:grpSpPr>
            <p:sp>
              <p:nvSpPr>
                <p:cNvPr id="62" name="Freeform 18">
                  <a:extLst>
                    <a:ext uri="{FF2B5EF4-FFF2-40B4-BE49-F238E27FC236}">
                      <a16:creationId xmlns:a16="http://schemas.microsoft.com/office/drawing/2014/main" id="{D64003F7-060C-9593-A013-AE6FA36132A7}"/>
                    </a:ext>
                  </a:extLst>
                </p:cNvPr>
                <p:cNvSpPr/>
                <p:nvPr/>
              </p:nvSpPr>
              <p:spPr>
                <a:xfrm>
                  <a:off x="5249205" y="4154852"/>
                  <a:ext cx="90000" cy="0"/>
                </a:xfrm>
                <a:custGeom>
                  <a:avLst/>
                  <a:gdLst>
                    <a:gd name="connsiteX0" fmla="*/ 0 w 54117"/>
                    <a:gd name="connsiteY0" fmla="*/ 0 h 11764"/>
                    <a:gd name="connsiteX1" fmla="*/ 54118 w 54117"/>
                    <a:gd name="connsiteY1" fmla="*/ 0 h 117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54117" h="11764">
                      <a:moveTo>
                        <a:pt x="0" y="0"/>
                      </a:moveTo>
                      <a:lnTo>
                        <a:pt x="54118" y="0"/>
                      </a:lnTo>
                    </a:path>
                  </a:pathLst>
                </a:custGeom>
                <a:ln w="19050" cap="flat">
                  <a:solidFill>
                    <a:srgbClr val="0093AC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ptos" panose="02110004020202020204"/>
                    <a:ea typeface="+mn-ea"/>
                    <a:cs typeface="+mn-cs"/>
                  </a:endParaRPr>
                </a:p>
              </p:txBody>
            </p:sp>
            <p:sp>
              <p:nvSpPr>
                <p:cNvPr id="63" name="Freeform 19">
                  <a:extLst>
                    <a:ext uri="{FF2B5EF4-FFF2-40B4-BE49-F238E27FC236}">
                      <a16:creationId xmlns:a16="http://schemas.microsoft.com/office/drawing/2014/main" id="{977A3047-A8EE-72B5-8EAA-CB31F373EBC0}"/>
                    </a:ext>
                  </a:extLst>
                </p:cNvPr>
                <p:cNvSpPr/>
                <p:nvPr/>
              </p:nvSpPr>
              <p:spPr>
                <a:xfrm>
                  <a:off x="5294205" y="4109852"/>
                  <a:ext cx="0" cy="90000"/>
                </a:xfrm>
                <a:custGeom>
                  <a:avLst/>
                  <a:gdLst>
                    <a:gd name="connsiteX0" fmla="*/ 0 w 11764"/>
                    <a:gd name="connsiteY0" fmla="*/ 0 h 51764"/>
                    <a:gd name="connsiteX1" fmla="*/ 0 w 11764"/>
                    <a:gd name="connsiteY1" fmla="*/ 51765 h 517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1764" h="51764">
                      <a:moveTo>
                        <a:pt x="0" y="0"/>
                      </a:moveTo>
                      <a:lnTo>
                        <a:pt x="0" y="51765"/>
                      </a:lnTo>
                    </a:path>
                  </a:pathLst>
                </a:custGeom>
                <a:ln w="19050" cap="flat">
                  <a:solidFill>
                    <a:srgbClr val="0093AC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ptos" panose="0211000402020202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A02B60CC-7802-92C6-0D2E-B649F9CD57F5}"/>
                  </a:ext>
                </a:extLst>
              </p:cNvPr>
              <p:cNvGrpSpPr/>
              <p:nvPr/>
            </p:nvGrpSpPr>
            <p:grpSpPr>
              <a:xfrm>
                <a:off x="3352395" y="4906196"/>
                <a:ext cx="90000" cy="90000"/>
                <a:chOff x="5249205" y="4109852"/>
                <a:chExt cx="90000" cy="90000"/>
              </a:xfrm>
            </p:grpSpPr>
            <p:sp>
              <p:nvSpPr>
                <p:cNvPr id="60" name="Freeform 21">
                  <a:extLst>
                    <a:ext uri="{FF2B5EF4-FFF2-40B4-BE49-F238E27FC236}">
                      <a16:creationId xmlns:a16="http://schemas.microsoft.com/office/drawing/2014/main" id="{CA7A4D7A-7EF4-26DB-C67A-93B38EE1A7E4}"/>
                    </a:ext>
                  </a:extLst>
                </p:cNvPr>
                <p:cNvSpPr/>
                <p:nvPr/>
              </p:nvSpPr>
              <p:spPr>
                <a:xfrm>
                  <a:off x="5249205" y="4154852"/>
                  <a:ext cx="90000" cy="0"/>
                </a:xfrm>
                <a:custGeom>
                  <a:avLst/>
                  <a:gdLst>
                    <a:gd name="connsiteX0" fmla="*/ 0 w 54117"/>
                    <a:gd name="connsiteY0" fmla="*/ 0 h 11764"/>
                    <a:gd name="connsiteX1" fmla="*/ 54118 w 54117"/>
                    <a:gd name="connsiteY1" fmla="*/ 0 h 117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54117" h="11764">
                      <a:moveTo>
                        <a:pt x="0" y="0"/>
                      </a:moveTo>
                      <a:lnTo>
                        <a:pt x="54118" y="0"/>
                      </a:lnTo>
                    </a:path>
                  </a:pathLst>
                </a:custGeom>
                <a:ln w="19050" cap="flat">
                  <a:solidFill>
                    <a:srgbClr val="0093AC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ptos" panose="02110004020202020204"/>
                    <a:ea typeface="+mn-ea"/>
                    <a:cs typeface="+mn-cs"/>
                  </a:endParaRPr>
                </a:p>
              </p:txBody>
            </p:sp>
            <p:sp>
              <p:nvSpPr>
                <p:cNvPr id="61" name="Freeform 22">
                  <a:extLst>
                    <a:ext uri="{FF2B5EF4-FFF2-40B4-BE49-F238E27FC236}">
                      <a16:creationId xmlns:a16="http://schemas.microsoft.com/office/drawing/2014/main" id="{BA8B4F9C-D0D6-0044-C619-A017DE9416B5}"/>
                    </a:ext>
                  </a:extLst>
                </p:cNvPr>
                <p:cNvSpPr/>
                <p:nvPr/>
              </p:nvSpPr>
              <p:spPr>
                <a:xfrm>
                  <a:off x="5294205" y="4109852"/>
                  <a:ext cx="0" cy="90000"/>
                </a:xfrm>
                <a:custGeom>
                  <a:avLst/>
                  <a:gdLst>
                    <a:gd name="connsiteX0" fmla="*/ 0 w 11764"/>
                    <a:gd name="connsiteY0" fmla="*/ 0 h 51764"/>
                    <a:gd name="connsiteX1" fmla="*/ 0 w 11764"/>
                    <a:gd name="connsiteY1" fmla="*/ 51765 h 517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1764" h="51764">
                      <a:moveTo>
                        <a:pt x="0" y="0"/>
                      </a:moveTo>
                      <a:lnTo>
                        <a:pt x="0" y="51765"/>
                      </a:lnTo>
                    </a:path>
                  </a:pathLst>
                </a:custGeom>
                <a:ln w="19050" cap="flat">
                  <a:solidFill>
                    <a:srgbClr val="0093AC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ptos" panose="0211000402020202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54" name="Group 53">
                <a:extLst>
                  <a:ext uri="{FF2B5EF4-FFF2-40B4-BE49-F238E27FC236}">
                    <a16:creationId xmlns:a16="http://schemas.microsoft.com/office/drawing/2014/main" id="{42D0F906-C873-45CF-775D-8884006D7B54}"/>
                  </a:ext>
                </a:extLst>
              </p:cNvPr>
              <p:cNvGrpSpPr/>
              <p:nvPr/>
            </p:nvGrpSpPr>
            <p:grpSpPr>
              <a:xfrm>
                <a:off x="3198174" y="4959242"/>
                <a:ext cx="90000" cy="90000"/>
                <a:chOff x="5249205" y="4109852"/>
                <a:chExt cx="90000" cy="90000"/>
              </a:xfrm>
            </p:grpSpPr>
            <p:sp>
              <p:nvSpPr>
                <p:cNvPr id="58" name="Freeform 24">
                  <a:extLst>
                    <a:ext uri="{FF2B5EF4-FFF2-40B4-BE49-F238E27FC236}">
                      <a16:creationId xmlns:a16="http://schemas.microsoft.com/office/drawing/2014/main" id="{DD9FDF85-2345-AD5D-874C-A8D6E9D9A1D3}"/>
                    </a:ext>
                  </a:extLst>
                </p:cNvPr>
                <p:cNvSpPr/>
                <p:nvPr/>
              </p:nvSpPr>
              <p:spPr>
                <a:xfrm>
                  <a:off x="5249205" y="4154852"/>
                  <a:ext cx="90000" cy="0"/>
                </a:xfrm>
                <a:custGeom>
                  <a:avLst/>
                  <a:gdLst>
                    <a:gd name="connsiteX0" fmla="*/ 0 w 54117"/>
                    <a:gd name="connsiteY0" fmla="*/ 0 h 11764"/>
                    <a:gd name="connsiteX1" fmla="*/ 54118 w 54117"/>
                    <a:gd name="connsiteY1" fmla="*/ 0 h 117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54117" h="11764">
                      <a:moveTo>
                        <a:pt x="0" y="0"/>
                      </a:moveTo>
                      <a:lnTo>
                        <a:pt x="54118" y="0"/>
                      </a:lnTo>
                    </a:path>
                  </a:pathLst>
                </a:custGeom>
                <a:ln w="19050" cap="flat">
                  <a:solidFill>
                    <a:srgbClr val="0093AC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ptos" panose="02110004020202020204"/>
                    <a:ea typeface="+mn-ea"/>
                    <a:cs typeface="+mn-cs"/>
                  </a:endParaRPr>
                </a:p>
              </p:txBody>
            </p:sp>
            <p:sp>
              <p:nvSpPr>
                <p:cNvPr id="59" name="Freeform 25">
                  <a:extLst>
                    <a:ext uri="{FF2B5EF4-FFF2-40B4-BE49-F238E27FC236}">
                      <a16:creationId xmlns:a16="http://schemas.microsoft.com/office/drawing/2014/main" id="{EBECA52A-7CD1-1381-3ED1-9A7AC97EB163}"/>
                    </a:ext>
                  </a:extLst>
                </p:cNvPr>
                <p:cNvSpPr/>
                <p:nvPr/>
              </p:nvSpPr>
              <p:spPr>
                <a:xfrm>
                  <a:off x="5294205" y="4109852"/>
                  <a:ext cx="0" cy="90000"/>
                </a:xfrm>
                <a:custGeom>
                  <a:avLst/>
                  <a:gdLst>
                    <a:gd name="connsiteX0" fmla="*/ 0 w 11764"/>
                    <a:gd name="connsiteY0" fmla="*/ 0 h 51764"/>
                    <a:gd name="connsiteX1" fmla="*/ 0 w 11764"/>
                    <a:gd name="connsiteY1" fmla="*/ 51765 h 517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1764" h="51764">
                      <a:moveTo>
                        <a:pt x="0" y="0"/>
                      </a:moveTo>
                      <a:lnTo>
                        <a:pt x="0" y="51765"/>
                      </a:lnTo>
                    </a:path>
                  </a:pathLst>
                </a:custGeom>
                <a:ln w="19050" cap="flat">
                  <a:solidFill>
                    <a:srgbClr val="0093AC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ptos" panose="0211000402020202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55" name="Group 54">
                <a:extLst>
                  <a:ext uri="{FF2B5EF4-FFF2-40B4-BE49-F238E27FC236}">
                    <a16:creationId xmlns:a16="http://schemas.microsoft.com/office/drawing/2014/main" id="{642764D3-C16A-B511-C8A1-F49E1D613880}"/>
                  </a:ext>
                </a:extLst>
              </p:cNvPr>
              <p:cNvGrpSpPr/>
              <p:nvPr/>
            </p:nvGrpSpPr>
            <p:grpSpPr>
              <a:xfrm>
                <a:off x="3191824" y="4975117"/>
                <a:ext cx="90000" cy="90000"/>
                <a:chOff x="5249205" y="4109852"/>
                <a:chExt cx="90000" cy="90000"/>
              </a:xfrm>
            </p:grpSpPr>
            <p:sp>
              <p:nvSpPr>
                <p:cNvPr id="56" name="Freeform 27">
                  <a:extLst>
                    <a:ext uri="{FF2B5EF4-FFF2-40B4-BE49-F238E27FC236}">
                      <a16:creationId xmlns:a16="http://schemas.microsoft.com/office/drawing/2014/main" id="{939F025E-A998-035A-52B2-708D7533F549}"/>
                    </a:ext>
                  </a:extLst>
                </p:cNvPr>
                <p:cNvSpPr/>
                <p:nvPr/>
              </p:nvSpPr>
              <p:spPr>
                <a:xfrm>
                  <a:off x="5249205" y="4154852"/>
                  <a:ext cx="90000" cy="0"/>
                </a:xfrm>
                <a:custGeom>
                  <a:avLst/>
                  <a:gdLst>
                    <a:gd name="connsiteX0" fmla="*/ 0 w 54117"/>
                    <a:gd name="connsiteY0" fmla="*/ 0 h 11764"/>
                    <a:gd name="connsiteX1" fmla="*/ 54118 w 54117"/>
                    <a:gd name="connsiteY1" fmla="*/ 0 h 117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54117" h="11764">
                      <a:moveTo>
                        <a:pt x="0" y="0"/>
                      </a:moveTo>
                      <a:lnTo>
                        <a:pt x="54118" y="0"/>
                      </a:lnTo>
                    </a:path>
                  </a:pathLst>
                </a:custGeom>
                <a:ln w="19050" cap="flat">
                  <a:solidFill>
                    <a:srgbClr val="0093AC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ptos" panose="02110004020202020204"/>
                    <a:ea typeface="+mn-ea"/>
                    <a:cs typeface="+mn-cs"/>
                  </a:endParaRPr>
                </a:p>
              </p:txBody>
            </p:sp>
            <p:sp>
              <p:nvSpPr>
                <p:cNvPr id="57" name="Freeform 28">
                  <a:extLst>
                    <a:ext uri="{FF2B5EF4-FFF2-40B4-BE49-F238E27FC236}">
                      <a16:creationId xmlns:a16="http://schemas.microsoft.com/office/drawing/2014/main" id="{6E6E6172-6F22-2A44-AEE3-4EE837AFEC34}"/>
                    </a:ext>
                  </a:extLst>
                </p:cNvPr>
                <p:cNvSpPr/>
                <p:nvPr/>
              </p:nvSpPr>
              <p:spPr>
                <a:xfrm>
                  <a:off x="5294205" y="4109852"/>
                  <a:ext cx="0" cy="90000"/>
                </a:xfrm>
                <a:custGeom>
                  <a:avLst/>
                  <a:gdLst>
                    <a:gd name="connsiteX0" fmla="*/ 0 w 11764"/>
                    <a:gd name="connsiteY0" fmla="*/ 0 h 51764"/>
                    <a:gd name="connsiteX1" fmla="*/ 0 w 11764"/>
                    <a:gd name="connsiteY1" fmla="*/ 51765 h 517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1764" h="51764">
                      <a:moveTo>
                        <a:pt x="0" y="0"/>
                      </a:moveTo>
                      <a:lnTo>
                        <a:pt x="0" y="51765"/>
                      </a:lnTo>
                    </a:path>
                  </a:pathLst>
                </a:custGeom>
                <a:ln w="19050" cap="flat">
                  <a:solidFill>
                    <a:srgbClr val="0093AC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ptos" panose="02110004020202020204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1026" name="TextBox 1025">
            <a:extLst>
              <a:ext uri="{FF2B5EF4-FFF2-40B4-BE49-F238E27FC236}">
                <a16:creationId xmlns:a16="http://schemas.microsoft.com/office/drawing/2014/main" id="{BD4421CC-2523-9896-32A8-63BEB5196536}"/>
              </a:ext>
            </a:extLst>
          </p:cNvPr>
          <p:cNvSpPr txBox="1"/>
          <p:nvPr/>
        </p:nvSpPr>
        <p:spPr>
          <a:xfrm>
            <a:off x="10945001" y="2887634"/>
            <a:ext cx="8294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44B0C2"/>
                </a:solidFill>
              </a:rPr>
              <a:t>60.2%</a:t>
            </a:r>
          </a:p>
        </p:txBody>
      </p:sp>
      <p:sp>
        <p:nvSpPr>
          <p:cNvPr id="1064" name="TextBox 1063">
            <a:extLst>
              <a:ext uri="{FF2B5EF4-FFF2-40B4-BE49-F238E27FC236}">
                <a16:creationId xmlns:a16="http://schemas.microsoft.com/office/drawing/2014/main" id="{457335CB-164F-A0EF-2392-B5A0AB6527D2}"/>
              </a:ext>
            </a:extLst>
          </p:cNvPr>
          <p:cNvSpPr txBox="1"/>
          <p:nvPr/>
        </p:nvSpPr>
        <p:spPr>
          <a:xfrm>
            <a:off x="10954726" y="3797778"/>
            <a:ext cx="8294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747474"/>
                </a:solidFill>
              </a:rPr>
              <a:t>31.9%</a:t>
            </a:r>
          </a:p>
        </p:txBody>
      </p:sp>
      <p:sp>
        <p:nvSpPr>
          <p:cNvPr id="1065" name="TextBox 1064">
            <a:extLst>
              <a:ext uri="{FF2B5EF4-FFF2-40B4-BE49-F238E27FC236}">
                <a16:creationId xmlns:a16="http://schemas.microsoft.com/office/drawing/2014/main" id="{9379C1F5-C621-F1A4-5559-D98A5FEA080D}"/>
              </a:ext>
            </a:extLst>
          </p:cNvPr>
          <p:cNvSpPr txBox="1"/>
          <p:nvPr/>
        </p:nvSpPr>
        <p:spPr>
          <a:xfrm>
            <a:off x="6210299" y="2284191"/>
            <a:ext cx="282636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latin typeface="+mj-lt"/>
                <a:cs typeface="Helvetica" panose="020B0604020202020204" pitchFamily="34" charset="0"/>
              </a:rPr>
              <a:t>HR = (2.385, p&lt;0.001)</a:t>
            </a:r>
          </a:p>
        </p:txBody>
      </p:sp>
    </p:spTree>
    <p:extLst>
      <p:ext uri="{BB962C8B-B14F-4D97-AF65-F5344CB8AC3E}">
        <p14:creationId xmlns:p14="http://schemas.microsoft.com/office/powerpoint/2010/main" val="30424672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978714-9F21-460B-562E-E151B063A3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E8AC2-056B-A8C9-95BF-FECE20DD7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658" y="185120"/>
            <a:ext cx="8703365" cy="1325563"/>
          </a:xfrm>
        </p:spPr>
        <p:txBody>
          <a:bodyPr>
            <a:normAutofit/>
          </a:bodyPr>
          <a:lstStyle/>
          <a:p>
            <a:r>
              <a:rPr lang="en-US" sz="3600"/>
              <a:t>Pooled Analysis of RCTs: Higher Patient S</a:t>
            </a:r>
            <a:r>
              <a:rPr lang="en-US" sz="3600" b="1"/>
              <a:t>atisfaction with </a:t>
            </a:r>
            <a:r>
              <a:rPr lang="en-US" sz="3600" err="1"/>
              <a:t>E</a:t>
            </a:r>
            <a:r>
              <a:rPr lang="en-US" sz="3600" b="1" err="1"/>
              <a:t>tripamil</a:t>
            </a:r>
            <a:endParaRPr lang="en-US" sz="36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820D251-DF98-2927-65D4-D5E3BED52C55}"/>
              </a:ext>
            </a:extLst>
          </p:cNvPr>
          <p:cNvSpPr txBox="1"/>
          <p:nvPr/>
        </p:nvSpPr>
        <p:spPr>
          <a:xfrm>
            <a:off x="127693" y="6246810"/>
            <a:ext cx="925929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latin typeface="Helvetica" panose="020B0604020202020204" pitchFamily="34" charset="0"/>
                <a:cs typeface="Helvetica" panose="020B0604020202020204" pitchFamily="34" charset="0"/>
              </a:rPr>
              <a:t>TSQM-9 = </a:t>
            </a:r>
            <a:r>
              <a:rPr lang="fr-FR" sz="900" err="1">
                <a:latin typeface="Helvetica" panose="020B0604020202020204" pitchFamily="34" charset="0"/>
                <a:cs typeface="Helvetica" panose="020B0604020202020204" pitchFamily="34" charset="0"/>
              </a:rPr>
              <a:t>Treatment</a:t>
            </a:r>
            <a:r>
              <a:rPr lang="fr-FR" sz="900">
                <a:latin typeface="Helvetica" panose="020B0604020202020204" pitchFamily="34" charset="0"/>
                <a:cs typeface="Helvetica" panose="020B0604020202020204" pitchFamily="34" charset="0"/>
              </a:rPr>
              <a:t> Satisfaction Questionnaire for </a:t>
            </a:r>
            <a:r>
              <a:rPr lang="fr-FR" sz="900" err="1">
                <a:latin typeface="Helvetica" panose="020B0604020202020204" pitchFamily="34" charset="0"/>
                <a:cs typeface="Helvetica" panose="020B0604020202020204" pitchFamily="34" charset="0"/>
              </a:rPr>
              <a:t>Medication</a:t>
            </a:r>
            <a:r>
              <a:rPr lang="fr-FR" sz="900">
                <a:latin typeface="Helvetica" panose="020B0604020202020204" pitchFamily="34" charset="0"/>
                <a:cs typeface="Helvetica" panose="020B0604020202020204" pitchFamily="34" charset="0"/>
              </a:rPr>
              <a:t> version 9</a:t>
            </a:r>
            <a:r>
              <a:rPr lang="en-US" sz="90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E12208A-1DD3-5819-C467-F817F9C15D53}"/>
              </a:ext>
            </a:extLst>
          </p:cNvPr>
          <p:cNvSpPr txBox="1"/>
          <p:nvPr/>
        </p:nvSpPr>
        <p:spPr>
          <a:xfrm>
            <a:off x="127694" y="5838775"/>
            <a:ext cx="115088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latin typeface="Helvetica" panose="020B0604020202020204" pitchFamily="34" charset="0"/>
                <a:cs typeface="Helvetica" panose="020B0604020202020204" pitchFamily="34" charset="0"/>
              </a:rPr>
              <a:t>Data are presented as least squares (LS) means and error bars are standard error of the LS means. p-values are from an analysis of variance model using the score as dependent variable and treatment as the factor. **p≤0.001, *p&lt;0.05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4ADD1A6A-7B0A-9481-BF81-9F5772500821}"/>
              </a:ext>
            </a:extLst>
          </p:cNvPr>
          <p:cNvGrpSpPr/>
          <p:nvPr/>
        </p:nvGrpSpPr>
        <p:grpSpPr>
          <a:xfrm>
            <a:off x="1168400" y="1486168"/>
            <a:ext cx="9855200" cy="4309955"/>
            <a:chOff x="1737360" y="1429045"/>
            <a:chExt cx="9855200" cy="4309955"/>
          </a:xfrm>
        </p:grpSpPr>
        <p:graphicFrame>
          <p:nvGraphicFramePr>
            <p:cNvPr id="5" name="Chart 4">
              <a:extLst>
                <a:ext uri="{FF2B5EF4-FFF2-40B4-BE49-F238E27FC236}">
                  <a16:creationId xmlns:a16="http://schemas.microsoft.com/office/drawing/2014/main" id="{F83F4C18-D942-06C2-9481-9C9D7B5B5650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037696260"/>
                </p:ext>
              </p:extLst>
            </p:nvPr>
          </p:nvGraphicFramePr>
          <p:xfrm>
            <a:off x="1737360" y="1429045"/>
            <a:ext cx="8066544" cy="427482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0BEADA31-3367-56F5-1206-CFEEC7870140}"/>
                </a:ext>
              </a:extLst>
            </p:cNvPr>
            <p:cNvSpPr txBox="1"/>
            <p:nvPr/>
          </p:nvSpPr>
          <p:spPr>
            <a:xfrm>
              <a:off x="8060844" y="1700416"/>
              <a:ext cx="7351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/>
                <a:t>**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B1A929B5-8627-7434-6E45-BD4396074BA1}"/>
                </a:ext>
              </a:extLst>
            </p:cNvPr>
            <p:cNvSpPr txBox="1"/>
            <p:nvPr/>
          </p:nvSpPr>
          <p:spPr>
            <a:xfrm>
              <a:off x="8150785" y="2203437"/>
              <a:ext cx="7351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/>
                <a:t>**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0387F9D8-2884-5F5C-B68B-362B54767A22}"/>
                </a:ext>
              </a:extLst>
            </p:cNvPr>
            <p:cNvSpPr txBox="1"/>
            <p:nvPr/>
          </p:nvSpPr>
          <p:spPr>
            <a:xfrm>
              <a:off x="8135795" y="2706458"/>
              <a:ext cx="7351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/>
                <a:t>**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BEDAB7AD-83E3-BA0D-DDAE-DFCC6A639BF6}"/>
                </a:ext>
              </a:extLst>
            </p:cNvPr>
            <p:cNvSpPr txBox="1"/>
            <p:nvPr/>
          </p:nvSpPr>
          <p:spPr>
            <a:xfrm>
              <a:off x="7955912" y="3209479"/>
              <a:ext cx="7351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/>
                <a:t>*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FD80931-047B-9E0D-277D-58B0D8634834}"/>
                </a:ext>
              </a:extLst>
            </p:cNvPr>
            <p:cNvSpPr txBox="1"/>
            <p:nvPr/>
          </p:nvSpPr>
          <p:spPr>
            <a:xfrm>
              <a:off x="8375635" y="3712500"/>
              <a:ext cx="7351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/>
                <a:t>**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115DC05E-4511-384C-F008-7621006D1806}"/>
                </a:ext>
              </a:extLst>
            </p:cNvPr>
            <p:cNvSpPr txBox="1"/>
            <p:nvPr/>
          </p:nvSpPr>
          <p:spPr>
            <a:xfrm>
              <a:off x="8345655" y="4215523"/>
              <a:ext cx="7351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/>
                <a:t>**</a:t>
              </a: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C604049D-0430-AEBE-A795-540B34587928}"/>
                </a:ext>
              </a:extLst>
            </p:cNvPr>
            <p:cNvSpPr txBox="1"/>
            <p:nvPr/>
          </p:nvSpPr>
          <p:spPr>
            <a:xfrm>
              <a:off x="3355635" y="5431223"/>
              <a:ext cx="763748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Number of participants who reported experiencing a symptom associated with an episode of PSVT</a:t>
              </a: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DFAA9A0-877D-CFBF-337C-429920B2E803}"/>
                </a:ext>
              </a:extLst>
            </p:cNvPr>
            <p:cNvSpPr/>
            <p:nvPr/>
          </p:nvSpPr>
          <p:spPr>
            <a:xfrm>
              <a:off x="9906000" y="1654829"/>
              <a:ext cx="203200" cy="143788"/>
            </a:xfrm>
            <a:prstGeom prst="rect">
              <a:avLst/>
            </a:prstGeom>
            <a:solidFill>
              <a:srgbClr val="2D56A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latin typeface="Helvetica" panose="020B0604020202020204"/>
                <a:cs typeface="Helvetica" panose="020B0604020202020204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212A7B4E-47C3-160E-1F09-3C5903A008A0}"/>
                </a:ext>
              </a:extLst>
            </p:cNvPr>
            <p:cNvSpPr/>
            <p:nvPr/>
          </p:nvSpPr>
          <p:spPr>
            <a:xfrm>
              <a:off x="9906000" y="2010080"/>
              <a:ext cx="203200" cy="143788"/>
            </a:xfrm>
            <a:prstGeom prst="rect">
              <a:avLst/>
            </a:prstGeom>
            <a:solidFill>
              <a:srgbClr val="D1D1D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latin typeface="Helvetica" panose="020B0604020202020204"/>
                <a:cs typeface="Helvetica" panose="020B0604020202020204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01B474AA-24E6-2B37-6737-B36C3B1010CC}"/>
                </a:ext>
              </a:extLst>
            </p:cNvPr>
            <p:cNvSpPr txBox="1"/>
            <p:nvPr/>
          </p:nvSpPr>
          <p:spPr>
            <a:xfrm>
              <a:off x="10119360" y="1557446"/>
              <a:ext cx="14732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err="1">
                  <a:latin typeface="Helvetica" panose="020B0604020202020204"/>
                  <a:ea typeface="Calibri" panose="020F0502020204030204" pitchFamily="34" charset="0"/>
                  <a:cs typeface="Helvetica" panose="020B0604020202020204"/>
                </a:rPr>
                <a:t>Etripamil</a:t>
              </a:r>
              <a:endParaRPr lang="en-US" sz="1400">
                <a:latin typeface="Helvetica" panose="020B0604020202020204"/>
                <a:ea typeface="Calibri" panose="020F0502020204030204" pitchFamily="34" charset="0"/>
                <a:cs typeface="Helvetica" panose="020B0604020202020204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A92EAA30-9E26-1E6B-9FE6-FEBB328B1CF6}"/>
                </a:ext>
              </a:extLst>
            </p:cNvPr>
            <p:cNvSpPr txBox="1"/>
            <p:nvPr/>
          </p:nvSpPr>
          <p:spPr>
            <a:xfrm>
              <a:off x="10119360" y="1912697"/>
              <a:ext cx="87376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>
                  <a:latin typeface="Helvetica" panose="020B0604020202020204"/>
                  <a:ea typeface="Calibri" panose="020F0502020204030204" pitchFamily="34" charset="0"/>
                  <a:cs typeface="Helvetica" panose="020B0604020202020204"/>
                </a:rPr>
                <a:t>Placebo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B88841B6-6E95-E081-0AF4-B0BEE4F4AD4A}"/>
                </a:ext>
              </a:extLst>
            </p:cNvPr>
            <p:cNvSpPr txBox="1"/>
            <p:nvPr/>
          </p:nvSpPr>
          <p:spPr>
            <a:xfrm>
              <a:off x="3580086" y="4966827"/>
              <a:ext cx="279488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>
                  <a:solidFill>
                    <a:srgbClr val="0093AC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Extremely </a:t>
              </a:r>
            </a:p>
            <a:p>
              <a:pPr algn="ctr"/>
              <a:r>
                <a:rPr lang="en-US" sz="1000" b="1">
                  <a:solidFill>
                    <a:srgbClr val="0093AC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dissatisfied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9E284A4B-A5EB-E415-0598-E34D336E1C6D}"/>
                </a:ext>
              </a:extLst>
            </p:cNvPr>
            <p:cNvSpPr txBox="1"/>
            <p:nvPr/>
          </p:nvSpPr>
          <p:spPr>
            <a:xfrm>
              <a:off x="8428422" y="4951439"/>
              <a:ext cx="2453268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>
                  <a:solidFill>
                    <a:srgbClr val="0093AC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Extremely </a:t>
              </a:r>
            </a:p>
            <a:p>
              <a:pPr algn="ctr"/>
              <a:r>
                <a:rPr lang="en-US" sz="1000" b="1">
                  <a:solidFill>
                    <a:srgbClr val="0093AC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satisfied</a:t>
              </a: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92D0A7B1-673F-F7E7-0516-BA9A787B9B7A}"/>
                </a:ext>
              </a:extLst>
            </p:cNvPr>
            <p:cNvCxnSpPr>
              <a:cxnSpLocks/>
            </p:cNvCxnSpPr>
            <p:nvPr/>
          </p:nvCxnSpPr>
          <p:spPr>
            <a:xfrm>
              <a:off x="9645591" y="4886554"/>
              <a:ext cx="0" cy="10647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0C8EB8C5-043E-E6B5-E472-CB7CBD92D05E}"/>
                </a:ext>
              </a:extLst>
            </p:cNvPr>
            <p:cNvCxnSpPr>
              <a:cxnSpLocks/>
            </p:cNvCxnSpPr>
            <p:nvPr/>
          </p:nvCxnSpPr>
          <p:spPr>
            <a:xfrm>
              <a:off x="4981432" y="4886554"/>
              <a:ext cx="0" cy="10647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65125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D208B-4547-5CDD-3043-421B5A303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450" y="56508"/>
            <a:ext cx="8907780" cy="1325563"/>
          </a:xfrm>
        </p:spPr>
        <p:txBody>
          <a:bodyPr>
            <a:normAutofit/>
          </a:bodyPr>
          <a:lstStyle/>
          <a:p>
            <a:r>
              <a:rPr lang="en-US" sz="3600"/>
              <a:t>Pooled Analysis of RCTs: Summary of Adverse Events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7255613-2A53-A645-8DEB-9952E22802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1969561"/>
              </p:ext>
            </p:extLst>
          </p:nvPr>
        </p:nvGraphicFramePr>
        <p:xfrm>
          <a:off x="885714" y="1667327"/>
          <a:ext cx="10420572" cy="31175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74299">
                  <a:extLst>
                    <a:ext uri="{9D8B030D-6E8A-4147-A177-3AD203B41FA5}">
                      <a16:colId xmlns:a16="http://schemas.microsoft.com/office/drawing/2014/main" val="3417344273"/>
                    </a:ext>
                  </a:extLst>
                </a:gridCol>
                <a:gridCol w="1256115">
                  <a:extLst>
                    <a:ext uri="{9D8B030D-6E8A-4147-A177-3AD203B41FA5}">
                      <a16:colId xmlns:a16="http://schemas.microsoft.com/office/drawing/2014/main" val="3826140080"/>
                    </a:ext>
                  </a:extLst>
                </a:gridCol>
                <a:gridCol w="1598613">
                  <a:extLst>
                    <a:ext uri="{9D8B030D-6E8A-4147-A177-3AD203B41FA5}">
                      <a16:colId xmlns:a16="http://schemas.microsoft.com/office/drawing/2014/main" val="3984977391"/>
                    </a:ext>
                  </a:extLst>
                </a:gridCol>
                <a:gridCol w="1938337">
                  <a:extLst>
                    <a:ext uri="{9D8B030D-6E8A-4147-A177-3AD203B41FA5}">
                      <a16:colId xmlns:a16="http://schemas.microsoft.com/office/drawing/2014/main" val="2374268225"/>
                    </a:ext>
                  </a:extLst>
                </a:gridCol>
                <a:gridCol w="1855787">
                  <a:extLst>
                    <a:ext uri="{9D8B030D-6E8A-4147-A177-3AD203B41FA5}">
                      <a16:colId xmlns:a16="http://schemas.microsoft.com/office/drawing/2014/main" val="3396541880"/>
                    </a:ext>
                  </a:extLst>
                </a:gridCol>
                <a:gridCol w="1297421">
                  <a:extLst>
                    <a:ext uri="{9D8B030D-6E8A-4147-A177-3AD203B41FA5}">
                      <a16:colId xmlns:a16="http://schemas.microsoft.com/office/drawing/2014/main" val="209929919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400" b="1" kern="100">
                          <a:effectLst/>
                          <a:latin typeface="Helvetica" panose="020B0604020202020204" pitchFamily="34" charset="0"/>
                          <a:ea typeface="Times New Roman" panose="02020603050405020304" pitchFamily="18" charset="0"/>
                          <a:cs typeface="Helvetica" panose="020B0604020202020204" pitchFamily="34" charset="0"/>
                        </a:rPr>
                        <a:t>TEAE 24hrs*</a:t>
                      </a:r>
                    </a:p>
                  </a:txBody>
                  <a:tcPr marL="12700" marR="1270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400" b="1" kern="10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Placebo</a:t>
                      </a:r>
                      <a:br>
                        <a:rPr lang="en-US" sz="1400" b="1" kern="10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</a:br>
                      <a:r>
                        <a:rPr lang="en-US" sz="1400" b="1" kern="10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N=203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n (%)</a:t>
                      </a:r>
                      <a:endParaRPr lang="en-US" sz="1400" kern="100"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12700" marR="12700" marT="0" marB="0" anchor="b">
                    <a:solidFill>
                      <a:srgbClr val="D1D1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pt-BR" sz="1400" b="1" kern="100" err="1">
                          <a:solidFill>
                            <a:schemeClr val="bg1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Etripamil</a:t>
                      </a:r>
                      <a:r>
                        <a:rPr lang="pt-BR" sz="1400" b="1" kern="100">
                          <a:solidFill>
                            <a:schemeClr val="bg1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70 mg</a:t>
                      </a:r>
                      <a:br>
                        <a:rPr lang="pt-BR" sz="1400" b="1" kern="100">
                          <a:solidFill>
                            <a:schemeClr val="bg1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</a:br>
                      <a:r>
                        <a:rPr lang="pt-BR" sz="1400" b="1" kern="100">
                          <a:solidFill>
                            <a:schemeClr val="bg1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N=212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400" kern="100">
                          <a:solidFill>
                            <a:schemeClr val="bg1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n (%)</a:t>
                      </a:r>
                      <a:endParaRPr lang="en-US" sz="1400" kern="100">
                        <a:solidFill>
                          <a:schemeClr val="bg1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12700" marR="12700" marT="0" marB="0" anchor="b">
                    <a:solidFill>
                      <a:srgbClr val="64A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pt-BR" sz="1400" b="1" kern="100">
                          <a:solidFill>
                            <a:schemeClr val="bg1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Etripamil 2 x 70 mg</a:t>
                      </a:r>
                      <a:br>
                        <a:rPr lang="pt-BR" sz="1400" b="1" kern="100">
                          <a:solidFill>
                            <a:schemeClr val="bg1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</a:br>
                      <a:r>
                        <a:rPr lang="pt-BR" sz="1400" b="1" kern="100">
                          <a:solidFill>
                            <a:schemeClr val="bg1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N=86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400" kern="100">
                          <a:solidFill>
                            <a:schemeClr val="bg1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n (%)</a:t>
                      </a:r>
                      <a:endParaRPr lang="en-US" sz="1400" kern="100">
                        <a:solidFill>
                          <a:schemeClr val="bg1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12700" marR="12700" marT="0" marB="0" anchor="b">
                    <a:solidFill>
                      <a:srgbClr val="0093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400" b="1" kern="100">
                          <a:solidFill>
                            <a:schemeClr val="bg1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Etripamil Exposed</a:t>
                      </a:r>
                      <a:br>
                        <a:rPr lang="en-US" sz="1400" b="1" kern="100">
                          <a:solidFill>
                            <a:schemeClr val="bg1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</a:br>
                      <a:r>
                        <a:rPr lang="en-US" sz="1400" b="1" kern="100">
                          <a:solidFill>
                            <a:schemeClr val="bg1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N=298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400" kern="100">
                          <a:solidFill>
                            <a:schemeClr val="bg1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n (%)</a:t>
                      </a:r>
                      <a:endParaRPr lang="en-US" sz="1400" kern="100">
                        <a:solidFill>
                          <a:schemeClr val="bg1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12700" marR="12700" marT="0" marB="0" anchor="b">
                    <a:solidFill>
                      <a:srgbClr val="2D56A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400" b="1" kern="100">
                          <a:solidFill>
                            <a:schemeClr val="bg1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Overall</a:t>
                      </a:r>
                      <a:br>
                        <a:rPr lang="en-US" sz="1400" b="1" kern="100">
                          <a:solidFill>
                            <a:schemeClr val="bg1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</a:br>
                      <a:r>
                        <a:rPr lang="en-US" sz="1400" b="1" kern="100">
                          <a:solidFill>
                            <a:schemeClr val="bg1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N=501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400" kern="100">
                          <a:solidFill>
                            <a:schemeClr val="bg1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n (%)</a:t>
                      </a:r>
                      <a:endParaRPr lang="en-US" sz="1400" kern="100">
                        <a:solidFill>
                          <a:schemeClr val="bg1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12700" marR="12700" marT="0" marB="0" anchor="b">
                    <a:solidFill>
                      <a:srgbClr val="5A0F4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740969"/>
                  </a:ext>
                </a:extLst>
              </a:tr>
              <a:tr h="64156">
                <a:tc>
                  <a:txBody>
                    <a:bodyPr/>
                    <a:lstStyle/>
                    <a:p>
                      <a:pPr marL="12700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400" b="1" kern="100">
                          <a:effectLst/>
                          <a:latin typeface="Helvetica" panose="020B0604020202020204" pitchFamily="34" charset="0"/>
                          <a:ea typeface="Times New Roman" panose="02020603050405020304" pitchFamily="18" charset="0"/>
                          <a:cs typeface="Helvetica" panose="020B0604020202020204" pitchFamily="34" charset="0"/>
                        </a:rPr>
                        <a:t>Any TEAE </a:t>
                      </a:r>
                    </a:p>
                  </a:txBody>
                  <a:tcPr marL="12700" marR="1270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400" kern="1200">
                          <a:solidFill>
                            <a:schemeClr val="dk1"/>
                          </a:solidFill>
                          <a:effectLst/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42 (20.7)</a:t>
                      </a:r>
                      <a:endParaRPr lang="en-US" sz="1400" kern="100"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12700" marR="1270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400" kern="1200">
                          <a:solidFill>
                            <a:schemeClr val="dk1"/>
                          </a:solidFill>
                          <a:effectLst/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107 (50.5)</a:t>
                      </a:r>
                      <a:endParaRPr lang="en-US" sz="1400" kern="100"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12700" marR="1270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400" kern="1200">
                          <a:solidFill>
                            <a:schemeClr val="dk1"/>
                          </a:solidFill>
                          <a:effectLst/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44 (51.2)</a:t>
                      </a:r>
                      <a:endParaRPr lang="en-US" sz="1400" kern="100"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12700" marR="1270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400" kern="1200">
                          <a:solidFill>
                            <a:schemeClr val="dk1"/>
                          </a:solidFill>
                          <a:effectLst/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151 (50.7)</a:t>
                      </a:r>
                      <a:endParaRPr lang="en-US" sz="1400" kern="100"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12700" marR="1270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400" kern="1200">
                          <a:solidFill>
                            <a:schemeClr val="dk1"/>
                          </a:solidFill>
                          <a:effectLst/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193 (38.5)</a:t>
                      </a:r>
                      <a:endParaRPr lang="en-US" sz="1400" kern="100"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12700" marR="1270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1153678"/>
                  </a:ext>
                </a:extLst>
              </a:tr>
              <a:tr h="128313">
                <a:tc>
                  <a:txBody>
                    <a:bodyPr/>
                    <a:lstStyle/>
                    <a:p>
                      <a:pPr marL="12700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400" b="1" kern="100">
                          <a:effectLst/>
                          <a:latin typeface="Helvetica" panose="020B0604020202020204" pitchFamily="34" charset="0"/>
                          <a:ea typeface="Times New Roman" panose="02020603050405020304" pitchFamily="18" charset="0"/>
                          <a:cs typeface="Helvetica" panose="020B0604020202020204" pitchFamily="34" charset="0"/>
                        </a:rPr>
                        <a:t>Serious TEAE </a:t>
                      </a:r>
                    </a:p>
                  </a:txBody>
                  <a:tcPr marL="12700" marR="1270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400" kern="1200">
                          <a:solidFill>
                            <a:schemeClr val="dk1"/>
                          </a:solidFill>
                          <a:effectLst/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2 (1.0)</a:t>
                      </a:r>
                      <a:endParaRPr lang="en-US" sz="1400" kern="100"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12700" marR="1270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Helvetica" panose="020B0604020202020204" pitchFamily="34" charset="0"/>
                          <a:ea typeface="Times New Roman" panose="02020603050405020304" pitchFamily="18" charset="0"/>
                          <a:cs typeface="Helvetica" panose="020B0604020202020204" pitchFamily="34" charset="0"/>
                        </a:rPr>
                        <a:t>0</a:t>
                      </a:r>
                    </a:p>
                  </a:txBody>
                  <a:tcPr marL="12700" marR="1270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Helvetica" panose="020B0604020202020204" pitchFamily="34" charset="0"/>
                          <a:ea typeface="Times New Roman" panose="02020603050405020304" pitchFamily="18" charset="0"/>
                          <a:cs typeface="Helvetica" panose="020B0604020202020204" pitchFamily="34" charset="0"/>
                        </a:rPr>
                        <a:t>0</a:t>
                      </a:r>
                    </a:p>
                  </a:txBody>
                  <a:tcPr marL="12700" marR="1270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Helvetica" panose="020B0604020202020204" pitchFamily="34" charset="0"/>
                          <a:ea typeface="Times New Roman" panose="02020603050405020304" pitchFamily="18" charset="0"/>
                          <a:cs typeface="Helvetica" panose="020B0604020202020204" pitchFamily="34" charset="0"/>
                        </a:rPr>
                        <a:t>0</a:t>
                      </a:r>
                    </a:p>
                  </a:txBody>
                  <a:tcPr marL="12700" marR="1270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ea typeface="Times New Roman" panose="02020603050405020304" pitchFamily="18" charset="0"/>
                          <a:cs typeface="Helvetica" panose="020B0604020202020204" pitchFamily="34" charset="0"/>
                        </a:rPr>
                        <a:t>2 (0.4)</a:t>
                      </a:r>
                      <a:endParaRPr lang="en-US" sz="1400" kern="100"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12700" marR="1270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19627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2700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400" b="1" kern="1200">
                          <a:solidFill>
                            <a:schemeClr val="dk1"/>
                          </a:solidFill>
                          <a:effectLst/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TEAEs leading to study drug discontinuation</a:t>
                      </a:r>
                      <a:endParaRPr lang="en-US" sz="1400" b="1" kern="100"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12700" marR="1270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0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0</a:t>
                      </a:r>
                      <a:endParaRPr lang="en-US" sz="1400" kern="100"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endParaRPr lang="en-US" sz="1400" kern="100"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12700" marR="1270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0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 (1.4)</a:t>
                      </a:r>
                      <a:endParaRPr lang="en-US" sz="1400" kern="100"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endParaRPr lang="en-US" sz="1400" kern="100"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12700" marR="1270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0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 (1.2)</a:t>
                      </a:r>
                      <a:endParaRPr lang="en-US" sz="1400" kern="100"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endParaRPr lang="en-US" sz="1400" kern="100"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12700" marR="1270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0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4 (1.3)</a:t>
                      </a:r>
                      <a:endParaRPr lang="en-US" sz="1400" kern="100"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endParaRPr lang="en-US" sz="1400" kern="100"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12700" marR="1270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0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4 (0.8)</a:t>
                      </a:r>
                      <a:endParaRPr lang="en-US" sz="1400" kern="100"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endParaRPr lang="en-US" sz="1400" kern="100"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12700" marR="1270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2543584"/>
                  </a:ext>
                </a:extLst>
              </a:tr>
              <a:tr h="0">
                <a:tc gridSpan="6">
                  <a:txBody>
                    <a:bodyPr/>
                    <a:lstStyle/>
                    <a:p>
                      <a:pPr marL="12700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400" b="1" kern="100">
                          <a:effectLst/>
                          <a:latin typeface="Helvetica" panose="020B0604020202020204" pitchFamily="34" charset="0"/>
                          <a:ea typeface="Times New Roman" panose="02020603050405020304" pitchFamily="18" charset="0"/>
                          <a:cs typeface="Helvetica" panose="020B0604020202020204" pitchFamily="34" charset="0"/>
                        </a:rPr>
                        <a:t>Common TEAE (≥5%)</a:t>
                      </a:r>
                      <a:endParaRPr lang="en-US" sz="1400" kern="100"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12700" marR="1270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endParaRPr lang="en-US" sz="1200" kern="100"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12700" marR="1270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endParaRPr lang="en-US" sz="1200" kern="100"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12700" marR="1270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endParaRPr lang="en-US" sz="1200" kern="100"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12700" marR="1270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endParaRPr lang="en-US" sz="1200" kern="100"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12700" marR="1270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endParaRPr lang="en-US" sz="1200" kern="100"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12700" marR="1270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68948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2700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    Nasal discomfort</a:t>
                      </a:r>
                      <a:endParaRPr lang="en-US" sz="1400" kern="100"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12700" marR="1270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13 (6.4)</a:t>
                      </a:r>
                      <a:endParaRPr lang="en-US" sz="1400" kern="100"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12700" marR="1270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56 (26.4)</a:t>
                      </a:r>
                      <a:endParaRPr lang="en-US" sz="1400" kern="100"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12700" marR="1270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20 (23.3)</a:t>
                      </a:r>
                      <a:endParaRPr lang="en-US" sz="1400" kern="100"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12700" marR="1270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76 (25.5)</a:t>
                      </a:r>
                      <a:endParaRPr lang="en-US" sz="1400" kern="100"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12700" marR="1270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89 (17.8)</a:t>
                      </a:r>
                      <a:endParaRPr lang="en-US" sz="1400" kern="100"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12700" marR="1270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29599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2700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    Nasal congestion</a:t>
                      </a:r>
                      <a:endParaRPr lang="en-US" sz="1400" kern="100"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12700" marR="1270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 (1.5)</a:t>
                      </a:r>
                      <a:endParaRPr lang="en-US" sz="1400" kern="100"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12700" marR="1270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28 (13.2)</a:t>
                      </a:r>
                      <a:endParaRPr lang="en-US" sz="1400" kern="100"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12700" marR="1270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10 (11.6)</a:t>
                      </a:r>
                      <a:endParaRPr lang="en-US" sz="1400" kern="100"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12700" marR="1270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38 (12.8)</a:t>
                      </a:r>
                      <a:endParaRPr lang="en-US" sz="1400" kern="100"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12700" marR="1270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41 (8.2)</a:t>
                      </a:r>
                      <a:endParaRPr lang="en-US" sz="1400" kern="100"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12700" marR="1270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86588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2700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    Rhinorrhea</a:t>
                      </a:r>
                      <a:endParaRPr lang="en-US" sz="1400" kern="100"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12700" marR="1270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4 (2.0)</a:t>
                      </a:r>
                      <a:endParaRPr lang="en-US" sz="1400" kern="100"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12700" marR="1270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24 (11.3)</a:t>
                      </a:r>
                      <a:endParaRPr lang="en-US" sz="1400" kern="100"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12700" marR="1270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9 (10.5)</a:t>
                      </a:r>
                      <a:endParaRPr lang="en-US" sz="1400" kern="100"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12700" marR="1270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33 (11.1)</a:t>
                      </a:r>
                      <a:endParaRPr lang="en-US" sz="1400" kern="100"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12700" marR="1270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37 (7.4)</a:t>
                      </a:r>
                      <a:endParaRPr lang="en-US" sz="1400" kern="100"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12700" marR="1270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60979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2700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    Epistaxis</a:t>
                      </a:r>
                      <a:endParaRPr lang="en-US" sz="1400" kern="100"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12700" marR="1270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 (1.0)</a:t>
                      </a:r>
                      <a:endParaRPr lang="en-US" sz="1400" kern="100"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12700" marR="1270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13 (6.1)</a:t>
                      </a:r>
                      <a:endParaRPr lang="en-US" sz="1400" kern="100"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12700" marR="1270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6 (7.0)</a:t>
                      </a:r>
                      <a:endParaRPr lang="en-US" sz="1400" kern="100"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12700" marR="1270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19 (6.4)</a:t>
                      </a:r>
                      <a:endParaRPr lang="en-US" sz="1400" kern="100"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12700" marR="1270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21 (4.2)</a:t>
                      </a:r>
                      <a:endParaRPr lang="en-US" sz="1400" kern="100"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12700" marR="1270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41229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2700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    Throat irritation</a:t>
                      </a:r>
                      <a:endParaRPr lang="en-US" sz="1400" kern="100"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12700" marR="1270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 (0.5)</a:t>
                      </a:r>
                      <a:endParaRPr lang="en-US" sz="1400" kern="100"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12700" marR="1270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9 (4.2)</a:t>
                      </a:r>
                      <a:endParaRPr lang="en-US" sz="1400" kern="100"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12700" marR="1270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5 (5.8)</a:t>
                      </a:r>
                      <a:endParaRPr lang="en-US" sz="1400" kern="100"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12700" marR="1270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14 (4.7)</a:t>
                      </a:r>
                      <a:endParaRPr lang="en-US" sz="1400" kern="100"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12700" marR="1270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15 (3.0)</a:t>
                      </a:r>
                      <a:endParaRPr lang="en-US" sz="1400" kern="100"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12700" marR="1270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661633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48B7E6BC-8F24-4230-E9D2-225388DB6B6F}"/>
              </a:ext>
            </a:extLst>
          </p:cNvPr>
          <p:cNvSpPr txBox="1"/>
          <p:nvPr/>
        </p:nvSpPr>
        <p:spPr>
          <a:xfrm>
            <a:off x="127693" y="6147583"/>
            <a:ext cx="925929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>
                <a:latin typeface="Helvetica" panose="020B0604020202020204" pitchFamily="34" charset="0"/>
                <a:cs typeface="Helvetica" panose="020B0604020202020204" pitchFamily="34" charset="0"/>
              </a:rPr>
              <a:t>TEAE 24hrs = Treatment emergent adverse event with a start date in the 24-hour time range after study drug administration.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1452093-0B54-56D8-3D87-A157FA06AF69}"/>
              </a:ext>
            </a:extLst>
          </p:cNvPr>
          <p:cNvSpPr txBox="1"/>
          <p:nvPr/>
        </p:nvSpPr>
        <p:spPr>
          <a:xfrm>
            <a:off x="127693" y="5959926"/>
            <a:ext cx="370646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>
                <a:latin typeface="Helvetica" panose="020B0604020202020204" pitchFamily="34" charset="0"/>
                <a:cs typeface="Helvetica" panose="020B0604020202020204" pitchFamily="34" charset="0"/>
              </a:rPr>
              <a:t>*Patients treated in NODE-301, RAPID, and RAPID extension.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E994D2A-F1C5-6BFA-A42B-2DE7D926256F}"/>
              </a:ext>
            </a:extLst>
          </p:cNvPr>
          <p:cNvSpPr txBox="1"/>
          <p:nvPr/>
        </p:nvSpPr>
        <p:spPr>
          <a:xfrm>
            <a:off x="790575" y="4929328"/>
            <a:ext cx="10420572" cy="9233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000">
                <a:solidFill>
                  <a:srgbClr val="0F1A3E"/>
                </a:solidFill>
                <a:latin typeface="Helvetica" pitchFamily="2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rgbClr val="0F1A3E"/>
                </a:solidFill>
                <a:latin typeface="Helvetica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rgbClr val="0F1A3E"/>
                </a:solidFill>
                <a:latin typeface="Helvetica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0F1A3E"/>
                </a:solidFill>
                <a:latin typeface="Helvetica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0F1A3E"/>
                </a:solidFill>
                <a:latin typeface="Helvetica" pitchFamily="2" charset="0"/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en-US" sz="1800" dirty="0">
                <a:solidFill>
                  <a:schemeClr val="tx1"/>
                </a:solidFill>
              </a:rPr>
              <a:t>TEAEs were predominantly mild-to-moderate in severity</a:t>
            </a:r>
          </a:p>
          <a:p>
            <a:r>
              <a:rPr lang="en-US" sz="1800" dirty="0">
                <a:solidFill>
                  <a:schemeClr val="tx1"/>
                </a:solidFill>
              </a:rPr>
              <a:t>No serious TEAE were drug-related</a:t>
            </a:r>
          </a:p>
          <a:p>
            <a:endParaRPr lang="en-U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3517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Custom 1">
    <a:majorFont>
      <a:latin typeface="Segoe UI"/>
      <a:ea typeface=""/>
      <a:cs typeface=""/>
    </a:majorFont>
    <a:minorFont>
      <a:latin typeface="Segoe UI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6CC71B2EC23B0468431E6729985C6BF" ma:contentTypeVersion="14" ma:contentTypeDescription="Create a new document." ma:contentTypeScope="" ma:versionID="f9cbe827106c04b6a0b36fe4fccbf8db">
  <xsd:schema xmlns:xsd="http://www.w3.org/2001/XMLSchema" xmlns:xs="http://www.w3.org/2001/XMLSchema" xmlns:p="http://schemas.microsoft.com/office/2006/metadata/properties" xmlns:ns2="96152bb9-e586-49f3-abd3-b9925206b2b6" xmlns:ns3="c921f615-79f7-48fa-887f-9358b2f11d39" targetNamespace="http://schemas.microsoft.com/office/2006/metadata/properties" ma:root="true" ma:fieldsID="56c4eae678c944859fbb7824e7bf82d7" ns2:_="" ns3:_="">
    <xsd:import namespace="96152bb9-e586-49f3-abd3-b9925206b2b6"/>
    <xsd:import namespace="c921f615-79f7-48fa-887f-9358b2f11d3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152bb9-e586-49f3-abd3-b9925206b2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8a12c4d5-e153-441a-a251-00ea2fff6b5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21f615-79f7-48fa-887f-9358b2f11d39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f398bf5d-bd97-4868-af85-384010b7d9cf}" ma:internalName="TaxCatchAll" ma:showField="CatchAllData" ma:web="c921f615-79f7-48fa-887f-9358b2f11d3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6152bb9-e586-49f3-abd3-b9925206b2b6">
      <Terms xmlns="http://schemas.microsoft.com/office/infopath/2007/PartnerControls"/>
    </lcf76f155ced4ddcb4097134ff3c332f>
    <TaxCatchAll xmlns="c921f615-79f7-48fa-887f-9358b2f11d39" xsi:nil="true"/>
  </documentManagement>
</p:properties>
</file>

<file path=customXml/itemProps1.xml><?xml version="1.0" encoding="utf-8"?>
<ds:datastoreItem xmlns:ds="http://schemas.openxmlformats.org/officeDocument/2006/customXml" ds:itemID="{CDD848C5-3311-44ED-A6B7-07C84DFF78E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3CB3AC4-AC78-4898-9FF7-A53906D5A181}">
  <ds:schemaRefs>
    <ds:schemaRef ds:uri="96152bb9-e586-49f3-abd3-b9925206b2b6"/>
    <ds:schemaRef ds:uri="c921f615-79f7-48fa-887f-9358b2f11d3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B67F39B2-1201-49D3-AB44-03C9D742C5B8}">
  <ds:schemaRefs>
    <ds:schemaRef ds:uri="http://www.w3.org/XML/1998/namespace"/>
    <ds:schemaRef ds:uri="http://purl.org/dc/dcmitype/"/>
    <ds:schemaRef ds:uri="http://schemas.microsoft.com/office/2006/documentManagement/types"/>
    <ds:schemaRef ds:uri="http://schemas.microsoft.com/office/infopath/2007/PartnerControls"/>
    <ds:schemaRef ds:uri="c921f615-79f7-48fa-887f-9358b2f11d39"/>
    <ds:schemaRef ds:uri="96152bb9-e586-49f3-abd3-b9925206b2b6"/>
    <ds:schemaRef ds:uri="http://purl.org/dc/terms/"/>
    <ds:schemaRef ds:uri="http://purl.org/dc/elements/1.1/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691</TotalTime>
  <Words>1908</Words>
  <Application>Microsoft Office PowerPoint</Application>
  <PresentationFormat>Widescreen</PresentationFormat>
  <Paragraphs>279</Paragraphs>
  <Slides>12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Aptos</vt:lpstr>
      <vt:lpstr>Aptos Display</vt:lpstr>
      <vt:lpstr>Arial</vt:lpstr>
      <vt:lpstr>Calibri</vt:lpstr>
      <vt:lpstr>Helvetica</vt:lpstr>
      <vt:lpstr>Times New Roman</vt:lpstr>
      <vt:lpstr>TimesNewRomanPSMT</vt:lpstr>
      <vt:lpstr>Office Theme</vt:lpstr>
      <vt:lpstr>Treatment Satisfaction and Relief of Symptoms with Self-administered Etripamil Nasal Spray: An Analysis of Phase 3 Randomized Trials</vt:lpstr>
      <vt:lpstr>Conflicts of Interest</vt:lpstr>
      <vt:lpstr>The Burden of PSVT</vt:lpstr>
      <vt:lpstr>Etripamil: Formulated for Rapid Onset of Action</vt:lpstr>
      <vt:lpstr>Phase 3 Randomized Studies of Etripamil</vt:lpstr>
      <vt:lpstr>Pooled Analysis of RCTs: Study Endpoints</vt:lpstr>
      <vt:lpstr>Pooled Analysis of RCTs: Etripamil Effectively Terminated PSVT</vt:lpstr>
      <vt:lpstr>Pooled Analysis of RCTs: Higher Patient Satisfaction with Etripamil</vt:lpstr>
      <vt:lpstr>Pooled Analysis of RCTs: Summary of Adverse Events</vt:lpstr>
      <vt:lpstr>PowerPoint Presentation</vt:lpstr>
      <vt:lpstr>Pooled Analysis of Etripamil RCTs: Conclusions </vt:lpstr>
      <vt:lpstr>Treatment Satisfaction and Relief of Symptoms with Self-administered Etripamil Nasal Spray: An Analysis of Phase 3 Randomized Trials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Ashley Banek</dc:creator>
  <cp:lastModifiedBy>Muhammad Sheikh</cp:lastModifiedBy>
  <cp:revision>3</cp:revision>
  <dcterms:created xsi:type="dcterms:W3CDTF">2024-10-28T14:44:24Z</dcterms:created>
  <dcterms:modified xsi:type="dcterms:W3CDTF">2025-05-07T19:59:18Z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0x010100E6CC71B2EC23B0468431E6729985C6BF</vt:lpwstr>
  </property>
  <property fmtid="{D5CDD505-2E9C-101B-9397-08002B2CF9AE}" pid="3" name="MediaServiceImageTags">
    <vt:lpwstr/>
  </property>
</Properties>
</file>